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3"/>
  </p:notesMasterIdLst>
  <p:handoutMasterIdLst>
    <p:handoutMasterId r:id="rId34"/>
  </p:handoutMasterIdLst>
  <p:sldIdLst>
    <p:sldId id="309" r:id="rId2"/>
    <p:sldId id="371" r:id="rId3"/>
    <p:sldId id="406" r:id="rId4"/>
    <p:sldId id="405" r:id="rId5"/>
    <p:sldId id="407" r:id="rId6"/>
    <p:sldId id="335" r:id="rId7"/>
    <p:sldId id="409" r:id="rId8"/>
    <p:sldId id="408" r:id="rId9"/>
    <p:sldId id="333" r:id="rId10"/>
    <p:sldId id="410" r:id="rId11"/>
    <p:sldId id="359"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6" r:id="rId25"/>
    <p:sldId id="423" r:id="rId26"/>
    <p:sldId id="427" r:id="rId27"/>
    <p:sldId id="424" r:id="rId28"/>
    <p:sldId id="425" r:id="rId29"/>
    <p:sldId id="403" r:id="rId30"/>
    <p:sldId id="428" r:id="rId31"/>
    <p:sldId id="306" r:id="rId32"/>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pc"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140"/>
    <a:srgbClr val="2501FF"/>
    <a:srgbClr val="FFFF66"/>
    <a:srgbClr val="0000FF"/>
    <a:srgbClr val="9E0000"/>
    <a:srgbClr val="0479C8"/>
    <a:srgbClr val="00CCB9"/>
    <a:srgbClr val="13B923"/>
    <a:srgbClr val="423A38"/>
    <a:srgbClr val="FF6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782CB-E5B0-45C8-8CBB-7B4EAD4702CF}" v="2" dt="2020-02-03T19:57:08.498"/>
    <p1510:client id="{44461BF0-1C22-BD7D-4703-E62574565DAD}" v="3238" dt="2020-10-14T13:59:37.526"/>
    <p1510:client id="{5CD64616-531B-4030-8D24-B98843AC5CB6}" v="1" dt="2019-12-07T22:21:05.584"/>
    <p1510:client id="{DB2CB342-3BF8-4695-8047-92C037E84204}" v="1" dt="2020-01-21T18:24:27.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9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5952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2719" tIns="46360" rIns="92719" bIns="46360" numCol="1" anchor="t" anchorCtr="0" compatLnSpc="1">
            <a:prstTxWarp prst="textNoShape">
              <a:avLst/>
            </a:prstTxWarp>
          </a:bodyPr>
          <a:lstStyle>
            <a:lvl1pPr defTabSz="927100">
              <a:defRPr sz="1200">
                <a:latin typeface="Arial" charset="0"/>
                <a:cs typeface="+mn-cs"/>
              </a:defRPr>
            </a:lvl1pPr>
          </a:lstStyle>
          <a:p>
            <a:pPr>
              <a:defRPr/>
            </a:pPr>
            <a:endParaRPr lang="tr-TR"/>
          </a:p>
        </p:txBody>
      </p:sp>
      <p:sp>
        <p:nvSpPr>
          <p:cNvPr id="158723" name="Rectangle 3"/>
          <p:cNvSpPr>
            <a:spLocks noGrp="1" noChangeArrowheads="1"/>
          </p:cNvSpPr>
          <p:nvPr>
            <p:ph type="dt" sz="quarter" idx="1"/>
          </p:nvPr>
        </p:nvSpPr>
        <p:spPr bwMode="auto">
          <a:xfrm>
            <a:off x="3830638" y="0"/>
            <a:ext cx="2928937" cy="498475"/>
          </a:xfrm>
          <a:prstGeom prst="rect">
            <a:avLst/>
          </a:prstGeom>
          <a:noFill/>
          <a:ln w="9525">
            <a:noFill/>
            <a:miter lim="800000"/>
            <a:headEnd/>
            <a:tailEnd/>
          </a:ln>
          <a:effectLst/>
        </p:spPr>
        <p:txBody>
          <a:bodyPr vert="horz" wrap="square" lIns="92719" tIns="46360" rIns="92719" bIns="46360" numCol="1" anchor="t" anchorCtr="0" compatLnSpc="1">
            <a:prstTxWarp prst="textNoShape">
              <a:avLst/>
            </a:prstTxWarp>
          </a:bodyPr>
          <a:lstStyle>
            <a:lvl1pPr algn="r" defTabSz="927100">
              <a:defRPr sz="1200">
                <a:latin typeface="Arial" charset="0"/>
                <a:cs typeface="+mn-cs"/>
              </a:defRPr>
            </a:lvl1pPr>
          </a:lstStyle>
          <a:p>
            <a:pPr>
              <a:defRPr/>
            </a:pPr>
            <a:endParaRPr lang="tr-TR"/>
          </a:p>
        </p:txBody>
      </p:sp>
      <p:sp>
        <p:nvSpPr>
          <p:cNvPr id="158724" name="Rectangle 4"/>
          <p:cNvSpPr>
            <a:spLocks noGrp="1" noChangeArrowheads="1"/>
          </p:cNvSpPr>
          <p:nvPr>
            <p:ph type="ftr" sz="quarter" idx="2"/>
          </p:nvPr>
        </p:nvSpPr>
        <p:spPr bwMode="auto">
          <a:xfrm>
            <a:off x="0" y="9442450"/>
            <a:ext cx="2928938" cy="498475"/>
          </a:xfrm>
          <a:prstGeom prst="rect">
            <a:avLst/>
          </a:prstGeom>
          <a:noFill/>
          <a:ln w="9525">
            <a:noFill/>
            <a:miter lim="800000"/>
            <a:headEnd/>
            <a:tailEnd/>
          </a:ln>
          <a:effectLst/>
        </p:spPr>
        <p:txBody>
          <a:bodyPr vert="horz" wrap="square" lIns="92719" tIns="46360" rIns="92719" bIns="46360" numCol="1" anchor="b" anchorCtr="0" compatLnSpc="1">
            <a:prstTxWarp prst="textNoShape">
              <a:avLst/>
            </a:prstTxWarp>
          </a:bodyPr>
          <a:lstStyle>
            <a:lvl1pPr defTabSz="927100">
              <a:defRPr sz="1200">
                <a:latin typeface="Arial" charset="0"/>
                <a:cs typeface="+mn-cs"/>
              </a:defRPr>
            </a:lvl1pPr>
          </a:lstStyle>
          <a:p>
            <a:pPr>
              <a:defRPr/>
            </a:pPr>
            <a:endParaRPr lang="tr-TR"/>
          </a:p>
        </p:txBody>
      </p:sp>
      <p:sp>
        <p:nvSpPr>
          <p:cNvPr id="158725" name="Rectangle 5"/>
          <p:cNvSpPr>
            <a:spLocks noGrp="1" noChangeArrowheads="1"/>
          </p:cNvSpPr>
          <p:nvPr>
            <p:ph type="sldNum" sz="quarter" idx="3"/>
          </p:nvPr>
        </p:nvSpPr>
        <p:spPr bwMode="auto">
          <a:xfrm>
            <a:off x="3830638" y="9442450"/>
            <a:ext cx="2928937" cy="498475"/>
          </a:xfrm>
          <a:prstGeom prst="rect">
            <a:avLst/>
          </a:prstGeom>
          <a:noFill/>
          <a:ln w="9525">
            <a:noFill/>
            <a:miter lim="800000"/>
            <a:headEnd/>
            <a:tailEnd/>
          </a:ln>
          <a:effectLst/>
        </p:spPr>
        <p:txBody>
          <a:bodyPr vert="horz" wrap="square" lIns="92719" tIns="46360" rIns="92719" bIns="46360" numCol="1" anchor="b" anchorCtr="0" compatLnSpc="1">
            <a:prstTxWarp prst="textNoShape">
              <a:avLst/>
            </a:prstTxWarp>
          </a:bodyPr>
          <a:lstStyle>
            <a:lvl1pPr algn="r" defTabSz="927100">
              <a:defRPr sz="1200">
                <a:latin typeface="Arial" charset="0"/>
                <a:cs typeface="+mn-cs"/>
              </a:defRPr>
            </a:lvl1pPr>
          </a:lstStyle>
          <a:p>
            <a:pPr>
              <a:defRPr/>
            </a:pPr>
            <a:fld id="{B834C894-A081-4B64-BF27-8041C11C06C2}" type="slidenum">
              <a:rPr lang="tr-TR"/>
              <a:pPr>
                <a:defRPr/>
              </a:pPr>
              <a:t>‹#›</a:t>
            </a:fld>
            <a:endParaRPr lang="tr-TR"/>
          </a:p>
        </p:txBody>
      </p:sp>
    </p:spTree>
    <p:extLst>
      <p:ext uri="{BB962C8B-B14F-4D97-AF65-F5344CB8AC3E}">
        <p14:creationId xmlns:p14="http://schemas.microsoft.com/office/powerpoint/2010/main" val="232955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0525" cy="4984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66563" name="Rectangle 3"/>
          <p:cNvSpPr>
            <a:spLocks noGrp="1" noChangeArrowheads="1"/>
          </p:cNvSpPr>
          <p:nvPr>
            <p:ph type="dt" idx="1"/>
          </p:nvPr>
        </p:nvSpPr>
        <p:spPr bwMode="auto">
          <a:xfrm>
            <a:off x="3829050" y="0"/>
            <a:ext cx="2930525" cy="498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9A8D369F-2D7C-4A3B-9CD4-09DB58EDE930}" type="datetimeFigureOut">
              <a:rPr lang="en-US"/>
              <a:pPr>
                <a:defRPr/>
              </a:pPr>
              <a:t>10/21/2020</a:t>
            </a:fld>
            <a:endParaRPr lang="en-US"/>
          </a:p>
        </p:txBody>
      </p:sp>
      <p:sp>
        <p:nvSpPr>
          <p:cNvPr id="46084"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676275" y="4722813"/>
            <a:ext cx="5408613" cy="44735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6" name="Rectangle 6"/>
          <p:cNvSpPr>
            <a:spLocks noGrp="1" noChangeArrowheads="1"/>
          </p:cNvSpPr>
          <p:nvPr>
            <p:ph type="ftr" sz="quarter" idx="4"/>
          </p:nvPr>
        </p:nvSpPr>
        <p:spPr bwMode="auto">
          <a:xfrm>
            <a:off x="0" y="9442450"/>
            <a:ext cx="2930525" cy="4984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66567" name="Rectangle 7"/>
          <p:cNvSpPr>
            <a:spLocks noGrp="1" noChangeArrowheads="1"/>
          </p:cNvSpPr>
          <p:nvPr>
            <p:ph type="sldNum" sz="quarter" idx="5"/>
          </p:nvPr>
        </p:nvSpPr>
        <p:spPr bwMode="auto">
          <a:xfrm>
            <a:off x="3829050" y="9442450"/>
            <a:ext cx="2930525" cy="4984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805DA902-ADDA-43CD-82A8-697F045B04A8}" type="slidenum">
              <a:rPr lang="en-US"/>
              <a:pPr>
                <a:defRPr/>
              </a:pPr>
              <a:t>‹#›</a:t>
            </a:fld>
            <a:endParaRPr lang="en-US"/>
          </a:p>
        </p:txBody>
      </p:sp>
    </p:spTree>
    <p:extLst>
      <p:ext uri="{BB962C8B-B14F-4D97-AF65-F5344CB8AC3E}">
        <p14:creationId xmlns:p14="http://schemas.microsoft.com/office/powerpoint/2010/main" val="2587248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bg-BG"/>
          </a:p>
        </p:txBody>
      </p:sp>
      <p:sp>
        <p:nvSpPr>
          <p:cNvPr id="4" name="Slayt Numarası Yer Tutucusu 3"/>
          <p:cNvSpPr>
            <a:spLocks noGrp="1"/>
          </p:cNvSpPr>
          <p:nvPr>
            <p:ph type="sldNum" sz="quarter" idx="10"/>
          </p:nvPr>
        </p:nvSpPr>
        <p:spPr/>
        <p:txBody>
          <a:bodyPr/>
          <a:lstStyle/>
          <a:p>
            <a:pPr>
              <a:defRPr/>
            </a:pPr>
            <a:fld id="{805DA902-ADDA-43CD-82A8-697F045B04A8}" type="slidenum">
              <a:rPr lang="en-US" smtClean="0"/>
              <a:pPr>
                <a:defRPr/>
              </a:pPr>
              <a:t>3</a:t>
            </a:fld>
            <a:endParaRPr lang="en-US"/>
          </a:p>
        </p:txBody>
      </p:sp>
    </p:spTree>
    <p:extLst>
      <p:ext uri="{BB962C8B-B14F-4D97-AF65-F5344CB8AC3E}">
        <p14:creationId xmlns:p14="http://schemas.microsoft.com/office/powerpoint/2010/main" val="287780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bg-BG"/>
          </a:p>
        </p:txBody>
      </p:sp>
      <p:sp>
        <p:nvSpPr>
          <p:cNvPr id="4" name="Slayt Numarası Yer Tutucusu 3"/>
          <p:cNvSpPr>
            <a:spLocks noGrp="1"/>
          </p:cNvSpPr>
          <p:nvPr>
            <p:ph type="sldNum" sz="quarter" idx="10"/>
          </p:nvPr>
        </p:nvSpPr>
        <p:spPr/>
        <p:txBody>
          <a:bodyPr/>
          <a:lstStyle/>
          <a:p>
            <a:pPr>
              <a:defRPr/>
            </a:pPr>
            <a:fld id="{805DA902-ADDA-43CD-82A8-697F045B04A8}" type="slidenum">
              <a:rPr lang="en-US" smtClean="0"/>
              <a:pPr>
                <a:defRPr/>
              </a:pPr>
              <a:t>4</a:t>
            </a:fld>
            <a:endParaRPr lang="en-US"/>
          </a:p>
        </p:txBody>
      </p:sp>
    </p:spTree>
    <p:extLst>
      <p:ext uri="{BB962C8B-B14F-4D97-AF65-F5344CB8AC3E}">
        <p14:creationId xmlns:p14="http://schemas.microsoft.com/office/powerpoint/2010/main" val="179756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47500" lnSpcReduction="20000"/>
          </a:bodyPr>
          <a:lstStyle/>
          <a:p>
            <a:endParaRPr lang="tr-TR" sz="1200" kern="1200" baseline="0" dirty="0">
              <a:solidFill>
                <a:schemeClr val="tx1"/>
              </a:solidFill>
              <a:latin typeface="Calibri" pitchFamily="34" charset="0"/>
              <a:ea typeface="+mn-ea"/>
              <a:cs typeface="+mn-cs"/>
            </a:endParaRPr>
          </a:p>
          <a:p>
            <a:endParaRPr lang="tr-TR" sz="1200" kern="1200" baseline="0" dirty="0">
              <a:solidFill>
                <a:schemeClr val="tx1"/>
              </a:solidFill>
              <a:latin typeface="Calibri" pitchFamily="34" charset="0"/>
              <a:ea typeface="+mn-ea"/>
              <a:cs typeface="+mn-cs"/>
            </a:endParaRPr>
          </a:p>
          <a:p>
            <a:r>
              <a:rPr lang="en-US" sz="1200" kern="1200" baseline="0" dirty="0">
                <a:solidFill>
                  <a:schemeClr val="tx1"/>
                </a:solidFill>
                <a:latin typeface="Calibri" pitchFamily="34" charset="0"/>
                <a:ea typeface="+mn-ea"/>
                <a:cs typeface="+mn-cs"/>
              </a:rPr>
              <a:t>In line with the National Agency rules, to support more students, </a:t>
            </a:r>
            <a:r>
              <a:rPr lang="en-US" sz="1200" kern="1200" baseline="0" dirty="0" err="1">
                <a:solidFill>
                  <a:schemeClr val="tx1"/>
                </a:solidFill>
                <a:latin typeface="Calibri" pitchFamily="34" charset="0"/>
                <a:ea typeface="+mn-ea"/>
                <a:cs typeface="+mn-cs"/>
              </a:rPr>
              <a:t>OzU</a:t>
            </a:r>
            <a:r>
              <a:rPr lang="en-US" sz="1200" kern="1200" baseline="0" dirty="0">
                <a:solidFill>
                  <a:schemeClr val="tx1"/>
                </a:solidFill>
                <a:latin typeface="Calibri" pitchFamily="34" charset="0"/>
                <a:ea typeface="+mn-ea"/>
                <a:cs typeface="+mn-cs"/>
              </a:rPr>
              <a:t> will fund max. 4 months of the study abroad period. If your study period is between 3 - 4 months, you will be funded for the exact duration (in days) of your academic stay. If it is longer than 4 months, you must acknowledge that you will not be funded more than 120 days. </a:t>
            </a:r>
          </a:p>
          <a:p>
            <a:r>
              <a:rPr lang="en-US" sz="1200" kern="1200" baseline="0" dirty="0">
                <a:solidFill>
                  <a:schemeClr val="tx1"/>
                </a:solidFill>
                <a:latin typeface="Calibri" pitchFamily="34" charset="0"/>
                <a:ea typeface="+mn-ea"/>
                <a:cs typeface="+mn-cs"/>
              </a:rPr>
              <a:t>•Please do not base your decision on the mobility grants and don’t forget that grants will fund you partially, and you will need additional resources for essential living expenses such as food and rent. </a:t>
            </a:r>
          </a:p>
          <a:p>
            <a:r>
              <a:rPr lang="en-US" sz="1200" kern="1200" baseline="0" dirty="0">
                <a:solidFill>
                  <a:schemeClr val="tx1"/>
                </a:solidFill>
                <a:latin typeface="Calibri" pitchFamily="34" charset="0"/>
                <a:ea typeface="+mn-ea"/>
                <a:cs typeface="+mn-cs"/>
              </a:rPr>
              <a:t>•For those who will receive the grant, the money transfer will be made in two installments. These students will need to provide a Euro draw account in a Turkish bank. </a:t>
            </a:r>
          </a:p>
          <a:p>
            <a:r>
              <a:rPr lang="en-US" sz="1200" kern="1200" baseline="0" dirty="0">
                <a:solidFill>
                  <a:schemeClr val="tx1"/>
                </a:solidFill>
                <a:latin typeface="Calibri" pitchFamily="34" charset="0"/>
                <a:ea typeface="+mn-ea"/>
                <a:cs typeface="+mn-cs"/>
              </a:rPr>
              <a:t>•</a:t>
            </a:r>
            <a:r>
              <a:rPr lang="en-US" sz="1200" kern="1200" baseline="0" dirty="0" err="1">
                <a:solidFill>
                  <a:schemeClr val="tx1"/>
                </a:solidFill>
                <a:latin typeface="Calibri" pitchFamily="34" charset="0"/>
                <a:ea typeface="+mn-ea"/>
                <a:cs typeface="+mn-cs"/>
              </a:rPr>
              <a:t>OzU</a:t>
            </a:r>
            <a:r>
              <a:rPr lang="en-US" sz="1200" kern="1200" baseline="0" dirty="0">
                <a:solidFill>
                  <a:schemeClr val="tx1"/>
                </a:solidFill>
                <a:latin typeface="Calibri" pitchFamily="34" charset="0"/>
                <a:ea typeface="+mn-ea"/>
                <a:cs typeface="+mn-cs"/>
              </a:rPr>
              <a:t> will only transfer your grant upon receiving the allocated budget from TR N.A. (If there is a delay, it may affect the fall term outgoing students.) </a:t>
            </a:r>
          </a:p>
          <a:p>
            <a:r>
              <a:rPr lang="en-US" sz="1200" kern="1200" baseline="0" dirty="0">
                <a:solidFill>
                  <a:schemeClr val="tx1"/>
                </a:solidFill>
                <a:latin typeface="Calibri" pitchFamily="34" charset="0"/>
                <a:ea typeface="+mn-ea"/>
                <a:cs typeface="+mn-cs"/>
              </a:rPr>
              <a:t>•% 70 of the grant amount will be paid when you get your visa (before the mobility) and %30 will be paid if/ when the Erasmus exchange student fulfills the academic responsibility. (after the mobility) </a:t>
            </a:r>
          </a:p>
          <a:p>
            <a:r>
              <a:rPr lang="en-US" sz="1200" kern="1200" baseline="0" dirty="0">
                <a:solidFill>
                  <a:schemeClr val="tx1"/>
                </a:solidFill>
                <a:latin typeface="Calibri" pitchFamily="34" charset="0"/>
                <a:ea typeface="+mn-ea"/>
                <a:cs typeface="+mn-cs"/>
              </a:rPr>
              <a:t>•Deadline to submit your full set of document </a:t>
            </a:r>
            <a:r>
              <a:rPr lang="en-US" sz="1200" b="1" kern="1200" baseline="0" dirty="0">
                <a:solidFill>
                  <a:schemeClr val="tx1"/>
                </a:solidFill>
                <a:latin typeface="Calibri" pitchFamily="34" charset="0"/>
                <a:ea typeface="+mn-ea"/>
                <a:cs typeface="+mn-cs"/>
              </a:rPr>
              <a:t>8 August 2017 – those who don’t, will not be able to receive the remaining amount of the Erasmus+ grant. </a:t>
            </a:r>
          </a:p>
          <a:p>
            <a:r>
              <a:rPr lang="en-US" sz="1200" kern="1200" baseline="0" dirty="0">
                <a:solidFill>
                  <a:schemeClr val="tx1"/>
                </a:solidFill>
                <a:latin typeface="Calibri" pitchFamily="34" charset="0"/>
                <a:ea typeface="+mn-ea"/>
                <a:cs typeface="+mn-cs"/>
              </a:rPr>
              <a:t>•Please be patient and check your account frequently. </a:t>
            </a:r>
          </a:p>
          <a:p>
            <a:r>
              <a:rPr lang="en-US" sz="1200" kern="1200" baseline="0" dirty="0">
                <a:solidFill>
                  <a:schemeClr val="tx1"/>
                </a:solidFill>
                <a:latin typeface="Calibri" pitchFamily="34" charset="0"/>
                <a:ea typeface="+mn-ea"/>
                <a:cs typeface="+mn-cs"/>
              </a:rPr>
              <a:t>•It’s possible to benefit from Erasmus+ as a «zero grant» student. Grants are not </a:t>
            </a:r>
            <a:r>
              <a:rPr lang="en-US" sz="1200" kern="1200" baseline="0" dirty="0" err="1">
                <a:solidFill>
                  <a:schemeClr val="tx1"/>
                </a:solidFill>
                <a:latin typeface="Calibri" pitchFamily="34" charset="0"/>
                <a:ea typeface="+mn-ea"/>
                <a:cs typeface="+mn-cs"/>
              </a:rPr>
              <a:t>guarenteed</a:t>
            </a:r>
            <a:r>
              <a:rPr lang="en-US" sz="1200" kern="1200" baseline="0" dirty="0">
                <a:solidFill>
                  <a:schemeClr val="tx1"/>
                </a:solidFill>
                <a:latin typeface="Calibri" pitchFamily="34" charset="0"/>
                <a:ea typeface="+mn-ea"/>
                <a:cs typeface="+mn-cs"/>
              </a:rPr>
              <a:t> and don’t cover the whole expenses of your study abroad period. </a:t>
            </a:r>
          </a:p>
          <a:p>
            <a:endParaRPr lang="tr-TR" sz="1200" kern="1200" baseline="0" dirty="0">
              <a:solidFill>
                <a:schemeClr val="tx1"/>
              </a:solidFill>
              <a:latin typeface="Calibri" pitchFamily="34" charset="0"/>
              <a:ea typeface="+mn-ea"/>
              <a:cs typeface="+mn-cs"/>
            </a:endParaRPr>
          </a:p>
          <a:p>
            <a:r>
              <a:rPr lang="tr-TR" sz="1200" b="1" kern="1200" baseline="0" dirty="0">
                <a:solidFill>
                  <a:schemeClr val="tx1"/>
                </a:solidFill>
                <a:latin typeface="Calibri" pitchFamily="34" charset="0"/>
                <a:ea typeface="+mn-ea"/>
                <a:cs typeface="+mn-cs"/>
              </a:rPr>
              <a:t>TR Ulusal Ajansı </a:t>
            </a:r>
            <a:r>
              <a:rPr lang="tr-TR" sz="1200" b="1" kern="1200" baseline="0" dirty="0" err="1">
                <a:solidFill>
                  <a:schemeClr val="tx1"/>
                </a:solidFill>
                <a:latin typeface="Calibri" pitchFamily="34" charset="0"/>
                <a:ea typeface="+mn-ea"/>
                <a:cs typeface="+mn-cs"/>
              </a:rPr>
              <a:t>Erasmus</a:t>
            </a:r>
            <a:r>
              <a:rPr lang="tr-TR" sz="1200" b="1" kern="1200" baseline="0" dirty="0">
                <a:solidFill>
                  <a:schemeClr val="tx1"/>
                </a:solidFill>
                <a:latin typeface="Calibri" pitchFamily="34" charset="0"/>
                <a:ea typeface="+mn-ea"/>
                <a:cs typeface="+mn-cs"/>
              </a:rPr>
              <a:t>+ Uygulama El Kitabı </a:t>
            </a:r>
          </a:p>
          <a:p>
            <a:r>
              <a:rPr lang="tr-TR" sz="1200" b="1" kern="1200" baseline="0" dirty="0">
                <a:solidFill>
                  <a:schemeClr val="tx1"/>
                </a:solidFill>
                <a:latin typeface="Calibri" pitchFamily="34" charset="0"/>
                <a:ea typeface="+mn-ea"/>
                <a:cs typeface="+mn-cs"/>
              </a:rPr>
              <a:t>Öğrencilerin faaliyet süreleri ve hibeleri, faaliyet başlamadan önce tahminî olarak hesaplanır. Faaliyet sona erdikten sonra gerçekleşen kesin süreler ve hibeler tekrar belirlenmelidir. </a:t>
            </a:r>
          </a:p>
          <a:p>
            <a:r>
              <a:rPr lang="tr-TR" sz="1200" b="1" kern="1200" baseline="0" dirty="0">
                <a:solidFill>
                  <a:schemeClr val="tx1"/>
                </a:solidFill>
                <a:latin typeface="Calibri" pitchFamily="34" charset="0"/>
                <a:ea typeface="+mn-ea"/>
                <a:cs typeface="+mn-cs"/>
              </a:rPr>
              <a:t>Faaliyete başlamadan önce yapılacak planlamada gidilecek kurumdaki akademik takvim, öğrencilerin kabul mektuplarında yer alan süreler, önceki yıllarda ilgili kurumda gerçekleşen faaliyetlerden edinilen deneyimler gibi mevcut bilgi ve belgelere göre faaliyet süresi öngörü olarak belirlenir. Kesin faaliyet süresi, katılım sertifikasında bulunan faaliyet başlangıç-bitiş tarihleri ve pasaportta yer alan giriş-çıkış tarihlerine göre hesaplanır. Belgelerde yer alan en kısa tarih aralığı faaliyet süresi olacak şekilde kabul edilir. </a:t>
            </a:r>
          </a:p>
          <a:p>
            <a:r>
              <a:rPr lang="tr-TR" sz="1200" b="1" kern="1200" baseline="0" dirty="0">
                <a:solidFill>
                  <a:schemeClr val="tx1"/>
                </a:solidFill>
                <a:latin typeface="Calibri" pitchFamily="34" charset="0"/>
                <a:ea typeface="+mn-ea"/>
                <a:cs typeface="+mn-cs"/>
              </a:rPr>
              <a:t>Öğrencilerin faaliyet süreleri kısmen veya tamamen </a:t>
            </a:r>
            <a:r>
              <a:rPr lang="tr-TR" sz="1200" b="1" kern="1200" baseline="0" dirty="0" err="1">
                <a:solidFill>
                  <a:schemeClr val="tx1"/>
                </a:solidFill>
                <a:latin typeface="Calibri" pitchFamily="34" charset="0"/>
                <a:ea typeface="+mn-ea"/>
                <a:cs typeface="+mn-cs"/>
              </a:rPr>
              <a:t>hibelendirilir</a:t>
            </a:r>
            <a:r>
              <a:rPr lang="tr-TR" sz="1200" b="1" kern="1200" baseline="0" dirty="0">
                <a:solidFill>
                  <a:schemeClr val="tx1"/>
                </a:solidFill>
                <a:latin typeface="Calibri" pitchFamily="34" charset="0"/>
                <a:ea typeface="+mn-ea"/>
                <a:cs typeface="+mn-cs"/>
              </a:rPr>
              <a:t> veya faaliyet tamamen hibesiz “sıfır hibeli” öğrenci olarak gerçekleştirilebilir. Faaliyet süresinin kısmen </a:t>
            </a:r>
            <a:r>
              <a:rPr lang="tr-TR" sz="1200" b="1" kern="1200" baseline="0" dirty="0" err="1">
                <a:solidFill>
                  <a:schemeClr val="tx1"/>
                </a:solidFill>
                <a:latin typeface="Calibri" pitchFamily="34" charset="0"/>
                <a:ea typeface="+mn-ea"/>
                <a:cs typeface="+mn-cs"/>
              </a:rPr>
              <a:t>hibelendirilmesi</a:t>
            </a:r>
            <a:r>
              <a:rPr lang="tr-TR" sz="1200" b="1" kern="1200" baseline="0" dirty="0">
                <a:solidFill>
                  <a:schemeClr val="tx1"/>
                </a:solidFill>
                <a:latin typeface="Calibri" pitchFamily="34" charset="0"/>
                <a:ea typeface="+mn-ea"/>
                <a:cs typeface="+mn-cs"/>
              </a:rPr>
              <a:t> halinde, hibe verilecek süre, öğrenim hareketliliği için ise 3 ay’dan, staj hareketliliği için 2 ay’dan kısa olamaz. Öğrenciye verilecek hibe “Hesaplama Aracı” kullanılarak hesaplanır. </a:t>
            </a:r>
          </a:p>
          <a:p>
            <a:r>
              <a:rPr lang="tr-TR" sz="1200" kern="1200" baseline="0" dirty="0">
                <a:solidFill>
                  <a:schemeClr val="tx1"/>
                </a:solidFill>
                <a:latin typeface="Calibri" pitchFamily="34" charset="0"/>
                <a:ea typeface="+mn-ea"/>
                <a:cs typeface="+mn-cs"/>
              </a:rPr>
              <a:t>•</a:t>
            </a:r>
            <a:r>
              <a:rPr lang="tr-TR" sz="1200" b="1" kern="1200" baseline="0" dirty="0">
                <a:solidFill>
                  <a:schemeClr val="tx1"/>
                </a:solidFill>
                <a:latin typeface="Calibri" pitchFamily="34" charset="0"/>
                <a:ea typeface="+mn-ea"/>
                <a:cs typeface="+mn-cs"/>
              </a:rPr>
              <a:t>Hareketlilik aracında başlangıç-bitiş tarihleri girilerek ve varsa kesinti süreleri çıkartılarak hesaplanan faaliyet süresinin en az asgarî süreyi karşılaması gerekmektedir. </a:t>
            </a:r>
          </a:p>
          <a:p>
            <a:endParaRPr lang="tr-TR" sz="1200" kern="1200" baseline="0" dirty="0">
              <a:solidFill>
                <a:schemeClr val="tx1"/>
              </a:solidFill>
              <a:latin typeface="Calibri" pitchFamily="34" charset="0"/>
              <a:ea typeface="+mn-ea"/>
              <a:cs typeface="+mn-cs"/>
            </a:endParaRPr>
          </a:p>
          <a:p>
            <a:r>
              <a:rPr lang="tr-TR" sz="1200" b="1" kern="1200" baseline="0" dirty="0">
                <a:solidFill>
                  <a:schemeClr val="tx1"/>
                </a:solidFill>
                <a:latin typeface="Calibri" pitchFamily="34" charset="0"/>
                <a:ea typeface="+mn-ea"/>
                <a:cs typeface="+mn-cs"/>
              </a:rPr>
              <a:t>-Öğrencilerin ödemeleri, standart öğrenci sözleşmesinde yer aldığı üzere, %70 oranında 2 taksitte yapılır. Ödemeler Avro cinsinden yapılır. </a:t>
            </a:r>
          </a:p>
          <a:p>
            <a:r>
              <a:rPr lang="tr-TR" sz="1200" b="1" kern="1200" baseline="0" dirty="0">
                <a:solidFill>
                  <a:schemeClr val="tx1"/>
                </a:solidFill>
                <a:latin typeface="Calibri" pitchFamily="34" charset="0"/>
                <a:ea typeface="+mn-ea"/>
                <a:cs typeface="+mn-cs"/>
              </a:rPr>
              <a:t>Faaliyet dönemi sonunda öğrencinin çevrimiçi AB anketini doldurması mali desteğin geriye kalan kısmının ödenmesini talep etmesi olarak kabul edilir. </a:t>
            </a:r>
          </a:p>
          <a:p>
            <a:r>
              <a:rPr lang="tr-TR" sz="1200" b="1" kern="1200" baseline="0" dirty="0">
                <a:solidFill>
                  <a:schemeClr val="tx1"/>
                </a:solidFill>
                <a:latin typeface="Calibri" pitchFamily="34" charset="0"/>
                <a:ea typeface="+mn-ea"/>
                <a:cs typeface="+mn-cs"/>
              </a:rPr>
              <a:t>-Her durumda, öğrenciye en fazla gerçekleştirdiği faaliyet süresi kadar hibe verilir. Öğrencinin öngörülen </a:t>
            </a:r>
            <a:r>
              <a:rPr lang="tr-TR" sz="1200" b="1" kern="1200" baseline="0" dirty="0" err="1">
                <a:solidFill>
                  <a:schemeClr val="tx1"/>
                </a:solidFill>
                <a:latin typeface="Calibri" pitchFamily="34" charset="0"/>
                <a:ea typeface="+mn-ea"/>
                <a:cs typeface="+mn-cs"/>
              </a:rPr>
              <a:t>hibelendirme</a:t>
            </a:r>
            <a:r>
              <a:rPr lang="tr-TR" sz="1200" b="1" kern="1200" baseline="0" dirty="0">
                <a:solidFill>
                  <a:schemeClr val="tx1"/>
                </a:solidFill>
                <a:latin typeface="Calibri" pitchFamily="34" charset="0"/>
                <a:ea typeface="+mn-ea"/>
                <a:cs typeface="+mn-cs"/>
              </a:rPr>
              <a:t> süresinden daha kısa süre ile faaliyet gerçekleştirmesi halinde, kesin faaliyet süresi için hesaplanandan daha fazla ilk ödeme yapılmışsa, fazla miktarın öğrenciden iadesi istenir. Hibe hesaplamalarında katılım sertifikasındaki ve pasaport giriş/çıkış tarihlerindeki kalınan süreye hareketliliğin başlangıç ve bitiş günleri de dahil edilir. Süre hesaplanırken bu iki belgedeki en kısa tarih aralıkları dikkate alınır. </a:t>
            </a:r>
          </a:p>
          <a:p>
            <a:r>
              <a:rPr lang="tr-TR" sz="1200" b="1" kern="1200" baseline="0" dirty="0">
                <a:solidFill>
                  <a:schemeClr val="tx1"/>
                </a:solidFill>
                <a:latin typeface="Calibri" pitchFamily="34" charset="0"/>
                <a:ea typeface="+mn-ea"/>
                <a:cs typeface="+mn-cs"/>
              </a:rPr>
              <a:t>-Gidilen kurumdaki resmî tatil günleri hariç, öğrenimin devam etmesi gereken durumlarda 1 haftadan fazla süre ile misafir olduğu kurumdan (şehirden) ayrılması durumunda ayrı kaldığı süreler için hibe ödemesi yapılamaz. Daha önce ödeme yapılmış olsa bile bu dönem için verilen hibenin iadesi talep edilir. </a:t>
            </a:r>
          </a:p>
          <a:p>
            <a:r>
              <a:rPr lang="tr-TR" sz="1200" b="1" kern="1200" baseline="0" dirty="0">
                <a:solidFill>
                  <a:schemeClr val="tx1"/>
                </a:solidFill>
                <a:latin typeface="Calibri" pitchFamily="34" charset="0"/>
                <a:ea typeface="+mn-ea"/>
                <a:cs typeface="+mn-cs"/>
              </a:rPr>
              <a:t>-Üniversite, sorumluluklarını yerine getirmeyen ve/veya başarısız (20/30 </a:t>
            </a:r>
            <a:r>
              <a:rPr lang="tr-TR" sz="1200" b="1" kern="1200" baseline="0" dirty="0" err="1">
                <a:solidFill>
                  <a:schemeClr val="tx1"/>
                </a:solidFill>
                <a:latin typeface="Calibri" pitchFamily="34" charset="0"/>
                <a:ea typeface="+mn-ea"/>
                <a:cs typeface="+mn-cs"/>
              </a:rPr>
              <a:t>AKTS’den</a:t>
            </a:r>
            <a:r>
              <a:rPr lang="tr-TR" sz="1200" b="1" kern="1200" baseline="0" dirty="0">
                <a:solidFill>
                  <a:schemeClr val="tx1"/>
                </a:solidFill>
                <a:latin typeface="Calibri" pitchFamily="34" charset="0"/>
                <a:ea typeface="+mn-ea"/>
                <a:cs typeface="+mn-cs"/>
              </a:rPr>
              <a:t> başarılı olunmalıdır) öğrenci hibelerinde kesinti yapabilir. (2. hibe ödemesi yapılmaz.) </a:t>
            </a:r>
          </a:p>
          <a:p>
            <a:r>
              <a:rPr lang="tr-TR" sz="1200" b="1" kern="1200" baseline="0" dirty="0">
                <a:solidFill>
                  <a:schemeClr val="tx1"/>
                </a:solidFill>
                <a:latin typeface="Calibri" pitchFamily="34" charset="0"/>
                <a:ea typeface="+mn-ea"/>
                <a:cs typeface="+mn-cs"/>
              </a:rPr>
              <a:t>-İlk planlamada ödeneceği öngörülmesine rağmen ödenmeyen ve/veya ödendikten sonra öğrencilerden geri istenen tutarlar, Merkez’e iade edilmelidir. </a:t>
            </a:r>
            <a:endParaRPr lang="tr-TR" dirty="0"/>
          </a:p>
        </p:txBody>
      </p:sp>
      <p:sp>
        <p:nvSpPr>
          <p:cNvPr id="4" name="3 Slayt Numarası Yer Tutucusu"/>
          <p:cNvSpPr>
            <a:spLocks noGrp="1"/>
          </p:cNvSpPr>
          <p:nvPr>
            <p:ph type="sldNum" sz="quarter" idx="10"/>
          </p:nvPr>
        </p:nvSpPr>
        <p:spPr/>
        <p:txBody>
          <a:bodyPr/>
          <a:lstStyle/>
          <a:p>
            <a:pPr>
              <a:defRPr/>
            </a:pPr>
            <a:fld id="{805DA902-ADDA-43CD-82A8-697F045B04A8}" type="slidenum">
              <a:rPr lang="en-US" smtClean="0"/>
              <a:pPr>
                <a:defRPr/>
              </a:pPr>
              <a:t>9</a:t>
            </a:fld>
            <a:endParaRPr lang="en-US"/>
          </a:p>
        </p:txBody>
      </p:sp>
    </p:spTree>
    <p:extLst>
      <p:ext uri="{BB962C8B-B14F-4D97-AF65-F5344CB8AC3E}">
        <p14:creationId xmlns:p14="http://schemas.microsoft.com/office/powerpoint/2010/main" val="422738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EF47A9-D66A-40D8-83DC-F39F3DA6F5DE}" type="datetime1">
              <a:rPr lang="en-US" smtClean="0"/>
              <a:t>10/22/2020</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2C423DA-F85E-4548-B0F5-932D67C4BA21}" type="slidenum">
              <a:rPr lang="tr-TR"/>
              <a:pPr>
                <a:defRPr/>
              </a:pPr>
              <a:t>‹#›</a:t>
            </a:fld>
            <a:endParaRPr lang="tr-T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D8758-AF02-4FC8-AB41-AC875552FAEB}" type="datetime1">
              <a:rPr lang="en-US" smtClean="0"/>
              <a:t>10/22/2020</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92548DD-5D33-4376-9959-304837E77AEB}" type="slidenum">
              <a:rPr lang="tr-TR"/>
              <a:pPr>
                <a:defRPr/>
              </a:pPr>
              <a:t>‹#›</a:t>
            </a:fld>
            <a:endParaRPr lang="tr-T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AE2FC5-E8B5-48A9-897D-34DC42C2316E}" type="datetime1">
              <a:rPr lang="en-US" smtClean="0"/>
              <a:t>10/22/2020</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36C71A9-1B1E-4F7A-A7BC-660651011BD1}" type="slidenum">
              <a:rPr lang="tr-TR"/>
              <a:pPr>
                <a:defRPr/>
              </a:pPr>
              <a:t>‹#›</a:t>
            </a:fld>
            <a:endParaRPr lang="tr-T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85AD03-3CD7-47E7-B420-DCE4CFDF1AEB}" type="datetime1">
              <a:rPr lang="en-US" smtClean="0"/>
              <a:t>10/22/2020</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309228F-009E-45CE-897B-33C8D65E90D2}" type="slidenum">
              <a:rPr lang="tr-TR"/>
              <a:pPr>
                <a:defRPr/>
              </a:pPr>
              <a:t>‹#›</a:t>
            </a:fld>
            <a:endParaRPr lang="tr-T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DBDF060-56DE-4DE1-BE1E-D76B3D59C15B}" type="datetime1">
              <a:rPr lang="en-US" smtClean="0"/>
              <a:t>10/22/2020</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F3B409E-4835-414F-B488-FC2578F6F0B7}" type="slidenum">
              <a:rPr lang="tr-TR"/>
              <a:pPr>
                <a:defRPr/>
              </a:pPr>
              <a:t>‹#›</a:t>
            </a:fld>
            <a:endParaRPr lang="tr-T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7C81EC-F045-4E17-8203-BE5760D74158}" type="datetime1">
              <a:rPr lang="en-US" smtClean="0"/>
              <a:t>10/22/2020</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5D58DA35-C1D3-4712-8AFC-A46AD00540FB}" type="slidenum">
              <a:rPr lang="tr-TR"/>
              <a:pPr>
                <a:defRPr/>
              </a:pPr>
              <a:t>‹#›</a:t>
            </a:fld>
            <a:endParaRPr lang="tr-T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EBD8C6-016F-4068-83A5-68BF70E7086B}" type="datetime1">
              <a:rPr lang="en-US" smtClean="0"/>
              <a:t>10/22/2020</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52D8CE8D-5046-446D-A246-C0033DD3266A}" type="slidenum">
              <a:rPr lang="tr-TR"/>
              <a:pPr>
                <a:defRPr/>
              </a:pPr>
              <a:t>‹#›</a:t>
            </a:fld>
            <a:endParaRPr lang="tr-T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77B60D-6F82-4133-980D-51DCD0FF6E06}" type="datetime1">
              <a:rPr lang="en-US" smtClean="0"/>
              <a:t>10/22/2020</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74819F05-A7E4-4CD1-811C-F7553F685720}" type="slidenum">
              <a:rPr lang="tr-TR"/>
              <a:pPr>
                <a:defRPr/>
              </a:pPr>
              <a:t>‹#›</a:t>
            </a:fld>
            <a:endParaRPr lang="tr-T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98E799-0675-45FD-BAE5-596DD60FAEFC}" type="datetime1">
              <a:rPr lang="en-US" smtClean="0"/>
              <a:t>10/22/2020</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3EE21CFD-4CDE-4324-8E2E-7AA139E946C1}" type="slidenum">
              <a:rPr lang="tr-TR"/>
              <a:pPr>
                <a:defRPr/>
              </a:pPr>
              <a:t>‹#›</a:t>
            </a:fld>
            <a:endParaRPr lang="tr-T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DB72CB-F67D-42DE-9CBF-584688D4A0B0}" type="datetime1">
              <a:rPr lang="en-US" smtClean="0"/>
              <a:t>10/22/2020</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D935BEF-3328-45DE-A551-8EECF686EA53}" type="slidenum">
              <a:rPr lang="tr-TR"/>
              <a:pPr>
                <a:defRPr/>
              </a:pPr>
              <a:t>‹#›</a:t>
            </a:fld>
            <a:endParaRPr lang="tr-T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5A58F4-7C8C-4052-BECB-B46653D066B7}" type="datetime1">
              <a:rPr lang="en-US" smtClean="0"/>
              <a:t>10/22/2020</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2567DC1-8241-42AB-AEA7-76C741149DC9}" type="slidenum">
              <a:rPr lang="tr-TR"/>
              <a:pPr>
                <a:defRPr/>
              </a:pPr>
              <a:t>‹#›</a:t>
            </a:fld>
            <a:endParaRPr lang="tr-T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9B310F3F-2769-47C7-9E1F-69CFE713432E}" type="datetime1">
              <a:rPr lang="en-US" smtClean="0"/>
              <a:t>10/22/2020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D6E14B69-F745-4334-955E-88B2794C687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gakbas@ybu.edu.t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rasmus@ybu.edu.tr"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ybu.edu.tr/dib/"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a.gov.t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www.seven-network.eu/wp-content/uploads/2015/02/Erasmus-plus.png"/>
          <p:cNvPicPr>
            <a:picLocks noChangeAspect="1" noChangeArrowheads="1"/>
          </p:cNvPicPr>
          <p:nvPr/>
        </p:nvPicPr>
        <p:blipFill>
          <a:blip r:embed="rId2" cstate="print"/>
          <a:srcRect/>
          <a:stretch>
            <a:fillRect/>
          </a:stretch>
        </p:blipFill>
        <p:spPr bwMode="auto">
          <a:xfrm>
            <a:off x="5286380" y="0"/>
            <a:ext cx="3857620" cy="1428760"/>
          </a:xfrm>
          <a:prstGeom prst="rect">
            <a:avLst/>
          </a:prstGeom>
          <a:ln>
            <a:noFill/>
          </a:ln>
          <a:effectLst>
            <a:softEdge rad="112500"/>
          </a:effectLst>
        </p:spPr>
      </p:pic>
      <p:pic>
        <p:nvPicPr>
          <p:cNvPr id="17" name="Picture 8" descr="https://avrupanaliz.files.wordpress.com/2010/05/ab-eu-tr-uk2.png"/>
          <p:cNvPicPr>
            <a:picLocks noChangeAspect="1" noChangeArrowheads="1"/>
          </p:cNvPicPr>
          <p:nvPr/>
        </p:nvPicPr>
        <p:blipFill>
          <a:blip r:embed="rId3" cstate="print">
            <a:lum bright="67000" contrast="-66000"/>
          </a:blip>
          <a:srcRect/>
          <a:stretch>
            <a:fillRect/>
          </a:stretch>
        </p:blipFill>
        <p:spPr bwMode="auto">
          <a:xfrm>
            <a:off x="0" y="142766"/>
            <a:ext cx="9144000" cy="6858000"/>
          </a:xfrm>
          <a:prstGeom prst="rect">
            <a:avLst/>
          </a:prstGeom>
          <a:noFill/>
        </p:spPr>
      </p:pic>
      <p:sp>
        <p:nvSpPr>
          <p:cNvPr id="18" name="17 Dikdörtgen"/>
          <p:cNvSpPr/>
          <p:nvPr/>
        </p:nvSpPr>
        <p:spPr>
          <a:xfrm>
            <a:off x="714348" y="2285992"/>
            <a:ext cx="7643866" cy="2062103"/>
          </a:xfrm>
          <a:prstGeom prst="rect">
            <a:avLst/>
          </a:prstGeom>
        </p:spPr>
        <p:txBody>
          <a:bodyPr wrap="square" lIns="91440" tIns="45720" rIns="91440" bIns="45720" anchor="t">
            <a:spAutoFit/>
          </a:bodyPr>
          <a:lstStyle/>
          <a:p>
            <a:pPr algn="ctr"/>
            <a:r>
              <a:rPr lang="tr-TR" altLang="tr-TR" sz="3200" b="1" dirty="0">
                <a:solidFill>
                  <a:srgbClr val="7030A0"/>
                </a:solidFill>
                <a:latin typeface="Calibri"/>
                <a:cs typeface="Arial"/>
              </a:rPr>
              <a:t> </a:t>
            </a:r>
            <a:r>
              <a:rPr lang="tr-TR" altLang="tr-TR" sz="3200" b="1" dirty="0" smtClean="0">
                <a:solidFill>
                  <a:srgbClr val="7030A0"/>
                </a:solidFill>
                <a:latin typeface="Calibri"/>
                <a:cs typeface="Arial"/>
              </a:rPr>
              <a:t> </a:t>
            </a:r>
            <a:r>
              <a:rPr lang="tr-TR" altLang="tr-TR" sz="3200" b="1" dirty="0">
                <a:solidFill>
                  <a:schemeClr val="accent1"/>
                </a:solidFill>
                <a:latin typeface="Calibri"/>
                <a:cs typeface="Arial"/>
              </a:rPr>
              <a:t>ERASMUS+</a:t>
            </a:r>
          </a:p>
          <a:p>
            <a:pPr algn="ctr"/>
            <a:r>
              <a:rPr lang="tr-TR" altLang="tr-TR" sz="3200" b="1" dirty="0">
                <a:solidFill>
                  <a:srgbClr val="FFC000"/>
                </a:solidFill>
                <a:latin typeface="Calibri"/>
                <a:cs typeface="Arial"/>
              </a:rPr>
              <a:t>STUDENT</a:t>
            </a:r>
            <a:r>
              <a:rPr lang="tr-TR" altLang="tr-TR" sz="3200" b="1" dirty="0">
                <a:solidFill>
                  <a:srgbClr val="7030A0"/>
                </a:solidFill>
                <a:latin typeface="Calibri"/>
                <a:cs typeface="Arial"/>
              </a:rPr>
              <a:t> MOBILITY </a:t>
            </a:r>
            <a:r>
              <a:rPr lang="tr-TR" altLang="tr-TR" sz="3200" b="1" dirty="0">
                <a:solidFill>
                  <a:srgbClr val="FFFF00"/>
                </a:solidFill>
                <a:latin typeface="Calibri"/>
                <a:cs typeface="Arial"/>
              </a:rPr>
              <a:t>FOR</a:t>
            </a:r>
            <a:r>
              <a:rPr lang="tr-TR" altLang="tr-TR" sz="3200" b="1" dirty="0">
                <a:solidFill>
                  <a:srgbClr val="7030A0"/>
                </a:solidFill>
                <a:latin typeface="Calibri"/>
                <a:cs typeface="Arial"/>
              </a:rPr>
              <a:t> </a:t>
            </a:r>
            <a:r>
              <a:rPr lang="tr-TR" altLang="tr-TR" sz="3200" b="1" dirty="0">
                <a:solidFill>
                  <a:srgbClr val="CB0140"/>
                </a:solidFill>
                <a:latin typeface="Calibri"/>
                <a:cs typeface="Arial"/>
              </a:rPr>
              <a:t>STUDIES </a:t>
            </a:r>
            <a:endParaRPr lang="tr-TR" sz="3200" dirty="0">
              <a:solidFill>
                <a:srgbClr val="CB0140"/>
              </a:solidFill>
              <a:latin typeface="Calibri"/>
              <a:cs typeface="Arial"/>
            </a:endParaRPr>
          </a:p>
          <a:p>
            <a:pPr algn="ctr"/>
            <a:r>
              <a:rPr lang="tr-TR" altLang="tr-TR" sz="3200" b="1" dirty="0" smtClean="0">
                <a:solidFill>
                  <a:schemeClr val="accent3">
                    <a:lumMod val="75000"/>
                  </a:schemeClr>
                </a:solidFill>
                <a:latin typeface="Calibri"/>
                <a:cs typeface="Arial"/>
              </a:rPr>
              <a:t>OUTGOING</a:t>
            </a:r>
            <a:r>
              <a:rPr lang="tr-TR" altLang="tr-TR" sz="3200" b="1" dirty="0" smtClean="0">
                <a:solidFill>
                  <a:srgbClr val="7030A0"/>
                </a:solidFill>
                <a:latin typeface="Calibri"/>
                <a:cs typeface="Arial"/>
              </a:rPr>
              <a:t> </a:t>
            </a:r>
            <a:r>
              <a:rPr lang="tr-TR" altLang="tr-TR" sz="3200" b="1" dirty="0" smtClean="0">
                <a:solidFill>
                  <a:schemeClr val="accent5">
                    <a:lumMod val="50000"/>
                  </a:schemeClr>
                </a:solidFill>
                <a:latin typeface="Calibri"/>
                <a:cs typeface="Arial"/>
              </a:rPr>
              <a:t>STUDENTS</a:t>
            </a:r>
            <a:r>
              <a:rPr lang="en-GB" altLang="tr-TR" sz="3200" b="1" dirty="0" smtClean="0">
                <a:solidFill>
                  <a:srgbClr val="7030A0"/>
                </a:solidFill>
                <a:latin typeface="Calibri"/>
                <a:cs typeface="Arial"/>
              </a:rPr>
              <a:t> APPLICATION</a:t>
            </a:r>
            <a:endParaRPr lang="tr-TR" sz="3200" dirty="0">
              <a:solidFill>
                <a:srgbClr val="7030A0"/>
              </a:solidFill>
              <a:latin typeface="Calibri"/>
              <a:cs typeface="Arial"/>
            </a:endParaRPr>
          </a:p>
          <a:p>
            <a:pPr algn="ctr"/>
            <a:r>
              <a:rPr lang="tr-TR" altLang="tr-TR" sz="3200" b="1" dirty="0" smtClean="0">
                <a:solidFill>
                  <a:srgbClr val="FF0000"/>
                </a:solidFill>
                <a:latin typeface="Calibri"/>
                <a:cs typeface="Arial"/>
              </a:rPr>
              <a:t>INFORMATION</a:t>
            </a:r>
            <a:r>
              <a:rPr lang="tr-TR" altLang="tr-TR" sz="3200" b="1" dirty="0" smtClean="0">
                <a:solidFill>
                  <a:srgbClr val="7030A0"/>
                </a:solidFill>
                <a:latin typeface="Calibri"/>
                <a:cs typeface="Arial"/>
              </a:rPr>
              <a:t> </a:t>
            </a:r>
            <a:r>
              <a:rPr lang="tr-TR" altLang="tr-TR" sz="3200" b="1" dirty="0" smtClean="0">
                <a:solidFill>
                  <a:schemeClr val="accent1">
                    <a:lumMod val="75000"/>
                  </a:schemeClr>
                </a:solidFill>
                <a:latin typeface="Calibri"/>
                <a:cs typeface="Arial"/>
              </a:rPr>
              <a:t>WEBINAR</a:t>
            </a:r>
            <a:endParaRPr lang="tr-TR" sz="3200" dirty="0">
              <a:solidFill>
                <a:schemeClr val="accent1">
                  <a:lumMod val="75000"/>
                </a:schemeClr>
              </a:solidFill>
              <a:latin typeface="Calibri"/>
              <a:cs typeface="Arial"/>
            </a:endParaRPr>
          </a:p>
        </p:txBody>
      </p:sp>
      <p:sp>
        <p:nvSpPr>
          <p:cNvPr id="20" name="19 Dikdörtgen"/>
          <p:cNvSpPr/>
          <p:nvPr/>
        </p:nvSpPr>
        <p:spPr>
          <a:xfrm>
            <a:off x="0" y="5214950"/>
            <a:ext cx="9144000" cy="1169551"/>
          </a:xfrm>
          <a:prstGeom prst="rect">
            <a:avLst/>
          </a:prstGeom>
        </p:spPr>
        <p:txBody>
          <a:bodyPr wrap="square">
            <a:spAutoFit/>
          </a:bodyPr>
          <a:lstStyle/>
          <a:p>
            <a:pPr algn="ctr" eaLnBrk="1" hangingPunct="1">
              <a:lnSpc>
                <a:spcPct val="70000"/>
              </a:lnSpc>
            </a:pPr>
            <a:r>
              <a:rPr lang="tr-TR" altLang="tr-TR" sz="2400" b="1" dirty="0">
                <a:solidFill>
                  <a:schemeClr val="accent1">
                    <a:lumMod val="75000"/>
                  </a:schemeClr>
                </a:solidFill>
              </a:rPr>
              <a:t>AYBU INTERNATIONAL RELATIONS OFFICE</a:t>
            </a:r>
          </a:p>
          <a:p>
            <a:pPr algn="ctr" eaLnBrk="1" hangingPunct="1">
              <a:lnSpc>
                <a:spcPct val="70000"/>
              </a:lnSpc>
            </a:pPr>
            <a:endParaRPr lang="tr-TR" altLang="tr-TR" sz="2400" b="1" dirty="0">
              <a:solidFill>
                <a:schemeClr val="accent1">
                  <a:lumMod val="75000"/>
                </a:schemeClr>
              </a:solidFill>
            </a:endParaRPr>
          </a:p>
          <a:p>
            <a:pPr algn="ctr" eaLnBrk="1" hangingPunct="1">
              <a:lnSpc>
                <a:spcPct val="70000"/>
              </a:lnSpc>
            </a:pPr>
            <a:r>
              <a:rPr lang="tr-TR" altLang="tr-TR" sz="2400" b="1" dirty="0">
                <a:solidFill>
                  <a:schemeClr val="accent1">
                    <a:lumMod val="75000"/>
                  </a:schemeClr>
                </a:solidFill>
              </a:rPr>
              <a:t>ERASMUS+ COORDINATORSHIP</a:t>
            </a:r>
          </a:p>
          <a:p>
            <a:pPr algn="ctr" eaLnBrk="1" hangingPunct="1">
              <a:lnSpc>
                <a:spcPct val="70000"/>
              </a:lnSpc>
            </a:pPr>
            <a:r>
              <a:rPr lang="tr-TR" altLang="tr-TR" sz="2800" b="1" dirty="0">
                <a:solidFill>
                  <a:srgbClr val="423A38"/>
                </a:solidFill>
              </a:rPr>
              <a:t>                                                      </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35" y="157413"/>
            <a:ext cx="4846303" cy="1151175"/>
          </a:xfrm>
          <a:prstGeom prst="rect">
            <a:avLst/>
          </a:prstGeom>
        </p:spPr>
      </p:pic>
      <p:sp>
        <p:nvSpPr>
          <p:cNvPr id="2" name="Slayt Numarası Yer Tutucusu 1"/>
          <p:cNvSpPr>
            <a:spLocks noGrp="1"/>
          </p:cNvSpPr>
          <p:nvPr>
            <p:ph type="sldNum" sz="quarter" idx="12"/>
          </p:nvPr>
        </p:nvSpPr>
        <p:spPr/>
        <p:txBody>
          <a:bodyPr/>
          <a:lstStyle/>
          <a:p>
            <a:pPr>
              <a:defRPr/>
            </a:pPr>
            <a:fld id="{E2C423DA-F85E-4548-B0F5-932D67C4BA21}" type="slidenum">
              <a:rPr lang="tr-TR" smtClean="0"/>
              <a:pPr>
                <a:defRPr/>
              </a:pPr>
              <a:t>1</a:t>
            </a:fld>
            <a:endParaRPr lang="tr-T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5"/>
          <p:cNvPicPr>
            <a:picLocks noChangeAspect="1" noChangeArrowheads="1"/>
          </p:cNvPicPr>
          <p:nvPr/>
        </p:nvPicPr>
        <p:blipFill>
          <a:blip r:embed="rId2" cstate="print">
            <a:lum contrast="14000"/>
          </a:blip>
          <a:srcRect/>
          <a:stretch>
            <a:fillRect/>
          </a:stretch>
        </p:blipFill>
        <p:spPr bwMode="auto">
          <a:xfrm>
            <a:off x="0" y="7938"/>
            <a:ext cx="9144000" cy="6864350"/>
          </a:xfrm>
          <a:prstGeom prst="rect">
            <a:avLst/>
          </a:prstGeom>
          <a:noFill/>
          <a:ln w="9525">
            <a:noFill/>
            <a:miter lim="800000"/>
            <a:headEnd/>
            <a:tailEnd/>
          </a:ln>
        </p:spPr>
      </p:pic>
      <p:graphicFrame>
        <p:nvGraphicFramePr>
          <p:cNvPr id="7" name="Tablo 4"/>
          <p:cNvGraphicFramePr>
            <a:graphicFrameLocks noGrp="1"/>
          </p:cNvGraphicFramePr>
          <p:nvPr>
            <p:extLst/>
          </p:nvPr>
        </p:nvGraphicFramePr>
        <p:xfrm>
          <a:off x="251520" y="908720"/>
          <a:ext cx="8640960" cy="4732582"/>
        </p:xfrm>
        <a:graphic>
          <a:graphicData uri="http://schemas.openxmlformats.org/drawingml/2006/table">
            <a:tbl>
              <a:tblPr firstRow="1" bandRow="1">
                <a:tableStyleId>{5C22544A-7EE6-4342-B048-85BDC9FD1C3A}</a:tableStyleId>
              </a:tblPr>
              <a:tblGrid>
                <a:gridCol w="2324468">
                  <a:extLst>
                    <a:ext uri="{9D8B030D-6E8A-4147-A177-3AD203B41FA5}">
                      <a16:colId xmlns="" xmlns:a16="http://schemas.microsoft.com/office/drawing/2014/main" val="20000"/>
                    </a:ext>
                  </a:extLst>
                </a:gridCol>
                <a:gridCol w="4413423">
                  <a:extLst>
                    <a:ext uri="{9D8B030D-6E8A-4147-A177-3AD203B41FA5}">
                      <a16:colId xmlns="" xmlns:a16="http://schemas.microsoft.com/office/drawing/2014/main" val="20001"/>
                    </a:ext>
                  </a:extLst>
                </a:gridCol>
                <a:gridCol w="1903069">
                  <a:extLst>
                    <a:ext uri="{9D8B030D-6E8A-4147-A177-3AD203B41FA5}">
                      <a16:colId xmlns="" xmlns:a16="http://schemas.microsoft.com/office/drawing/2014/main" val="20002"/>
                    </a:ext>
                  </a:extLst>
                </a:gridCol>
              </a:tblGrid>
              <a:tr h="1852741">
                <a:tc>
                  <a:txBody>
                    <a:bodyPr/>
                    <a:lstStyle/>
                    <a:p>
                      <a:pPr algn="ctr"/>
                      <a:r>
                        <a:rPr lang="en-GB" sz="2400" noProof="0"/>
                        <a:t>Country Types</a:t>
                      </a:r>
                    </a:p>
                  </a:txBody>
                  <a:tcPr/>
                </a:tc>
                <a:tc>
                  <a:txBody>
                    <a:bodyPr/>
                    <a:lstStyle/>
                    <a:p>
                      <a:pPr algn="ctr"/>
                      <a:r>
                        <a:rPr lang="en-GB" sz="2400" noProof="0"/>
                        <a:t>Host Countries</a:t>
                      </a:r>
                    </a:p>
                  </a:txBody>
                  <a:tcPr/>
                </a:tc>
                <a:tc>
                  <a:txBody>
                    <a:bodyPr/>
                    <a:lstStyle/>
                    <a:p>
                      <a:pPr algn="ctr"/>
                      <a:r>
                        <a:rPr lang="en-GB" sz="2400" noProof="0"/>
                        <a:t>Monthly Grant</a:t>
                      </a:r>
                      <a:r>
                        <a:rPr lang="en-GB" sz="2400" baseline="0" noProof="0"/>
                        <a:t> (Euro)</a:t>
                      </a:r>
                      <a:endParaRPr lang="en-GB" sz="2400" noProof="0"/>
                    </a:p>
                  </a:txBody>
                  <a:tcPr/>
                </a:tc>
                <a:extLst>
                  <a:ext uri="{0D108BD9-81ED-4DB2-BD59-A6C34878D82A}">
                    <a16:rowId xmlns="" xmlns:a16="http://schemas.microsoft.com/office/drawing/2014/main" val="10000"/>
                  </a:ext>
                </a:extLst>
              </a:tr>
              <a:tr h="1089848">
                <a:tc>
                  <a:txBody>
                    <a:bodyPr/>
                    <a:lstStyle/>
                    <a:p>
                      <a:r>
                        <a:rPr lang="en-GB" sz="1800" b="0" i="0" kern="1200" noProof="0">
                          <a:solidFill>
                            <a:srgbClr val="000000"/>
                          </a:solidFill>
                          <a:latin typeface="+mn-lt"/>
                          <a:ea typeface="+mn-ea"/>
                          <a:cs typeface="+mn-cs"/>
                        </a:rPr>
                        <a:t>1. and 2. Group Program Countries</a:t>
                      </a:r>
                      <a:endParaRPr lang="en-GB" sz="1800" noProof="0">
                        <a:solidFill>
                          <a:srgbClr val="000000"/>
                        </a:solidFill>
                      </a:endParaRPr>
                    </a:p>
                  </a:txBody>
                  <a:tcPr/>
                </a:tc>
                <a:tc>
                  <a:txBody>
                    <a:bodyPr/>
                    <a:lstStyle/>
                    <a:p>
                      <a:r>
                        <a:rPr lang="en-GB" sz="1800" b="0" i="0" kern="1200" noProof="0">
                          <a:solidFill>
                            <a:srgbClr val="000000"/>
                          </a:solidFill>
                          <a:latin typeface="+mn-lt"/>
                          <a:ea typeface="+mn-ea"/>
                          <a:cs typeface="+mn-cs"/>
                        </a:rPr>
                        <a:t>Austria, Belgium, Cyprus (South),Denmark, Finland, France, Germany, Greece, Iceland,  Ireland, Italy, Liechtenstein, Luxemburg, Malta, Norway, Portugal,</a:t>
                      </a:r>
                      <a:r>
                        <a:rPr lang="en-GB" sz="1800" b="0" i="0" kern="1200" baseline="0" noProof="0" dirty="0">
                          <a:solidFill>
                            <a:srgbClr val="000000"/>
                          </a:solidFill>
                          <a:latin typeface="+mn-lt"/>
                          <a:ea typeface="+mn-ea"/>
                          <a:cs typeface="+mn-cs"/>
                        </a:rPr>
                        <a:t> </a:t>
                      </a:r>
                      <a:r>
                        <a:rPr lang="en-GB" sz="1800" b="0" i="0" kern="1200" noProof="0">
                          <a:solidFill>
                            <a:srgbClr val="000000"/>
                          </a:solidFill>
                          <a:latin typeface="+mn-lt"/>
                          <a:ea typeface="+mn-ea"/>
                          <a:cs typeface="+mn-cs"/>
                        </a:rPr>
                        <a:t>Spain, Sweden, The Netherlands, United Kingdom</a:t>
                      </a:r>
                      <a:endParaRPr lang="en-GB" sz="1800" noProof="0">
                        <a:solidFill>
                          <a:srgbClr val="000000"/>
                        </a:solidFill>
                      </a:endParaRPr>
                    </a:p>
                  </a:txBody>
                  <a:tcPr/>
                </a:tc>
                <a:tc>
                  <a:txBody>
                    <a:bodyPr/>
                    <a:lstStyle/>
                    <a:p>
                      <a:pPr algn="ctr"/>
                      <a:r>
                        <a:rPr lang="en-GB" sz="1800" noProof="0"/>
                        <a:t>500</a:t>
                      </a:r>
                    </a:p>
                  </a:txBody>
                  <a:tcPr/>
                </a:tc>
                <a:extLst>
                  <a:ext uri="{0D108BD9-81ED-4DB2-BD59-A6C34878D82A}">
                    <a16:rowId xmlns="" xmlns:a16="http://schemas.microsoft.com/office/drawing/2014/main" val="10001"/>
                  </a:ext>
                </a:extLst>
              </a:tr>
              <a:tr h="1416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noProof="0">
                          <a:solidFill>
                            <a:srgbClr val="000000"/>
                          </a:solidFill>
                          <a:latin typeface="+mn-lt"/>
                          <a:ea typeface="+mn-ea"/>
                          <a:cs typeface="+mn-cs"/>
                        </a:rPr>
                        <a:t>3. Group Program Countries</a:t>
                      </a:r>
                      <a:endParaRPr lang="en-GB" sz="1800" noProof="0">
                        <a:solidFill>
                          <a:srgbClr val="000000"/>
                        </a:solidFill>
                      </a:endParaRPr>
                    </a:p>
                  </a:txBody>
                  <a:tcPr/>
                </a:tc>
                <a:tc>
                  <a:txBody>
                    <a:bodyPr/>
                    <a:lstStyle/>
                    <a:p>
                      <a:pPr marL="0" marR="0" indent="0" algn="l" rtl="0">
                        <a:lnSpc>
                          <a:spcPct val="100000"/>
                        </a:lnSpc>
                        <a:spcBef>
                          <a:spcPts val="0"/>
                        </a:spcBef>
                        <a:spcAft>
                          <a:spcPts val="0"/>
                        </a:spcAft>
                        <a:buFontTx/>
                        <a:buNone/>
                      </a:pPr>
                      <a:r>
                        <a:rPr lang="en-GB" sz="1800" b="0" i="0" kern="1200" noProof="0">
                          <a:solidFill>
                            <a:srgbClr val="000000"/>
                          </a:solidFill>
                          <a:latin typeface="+mn-lt"/>
                          <a:ea typeface="+mn-ea"/>
                          <a:cs typeface="+mn-cs"/>
                        </a:rPr>
                        <a:t>Bulgaria, Crotia, Czech Republic, Estonia, Hungary, Latvia, Lithuania, Macedonia, </a:t>
                      </a:r>
                      <a:endParaRPr lang="en-GB" sz="1800" noProof="0"/>
                    </a:p>
                    <a:p>
                      <a:r>
                        <a:rPr lang="en-GB" sz="1800" b="0" i="0" kern="1200" noProof="0">
                          <a:solidFill>
                            <a:srgbClr val="000000"/>
                          </a:solidFill>
                          <a:latin typeface="+mn-lt"/>
                          <a:ea typeface="+mn-ea"/>
                          <a:cs typeface="+mn-cs"/>
                        </a:rPr>
                        <a:t>Poland, Romania, Serbia, Slovakia, Slovenia</a:t>
                      </a:r>
                      <a:endParaRPr lang="en-GB" sz="1800" noProof="0">
                        <a:solidFill>
                          <a:srgbClr val="000000"/>
                        </a:solidFill>
                      </a:endParaRPr>
                    </a:p>
                  </a:txBody>
                  <a:tcPr/>
                </a:tc>
                <a:tc>
                  <a:txBody>
                    <a:bodyPr/>
                    <a:lstStyle/>
                    <a:p>
                      <a:pPr algn="ctr"/>
                      <a:r>
                        <a:rPr lang="en-GB" sz="1800" noProof="0"/>
                        <a:t>300</a:t>
                      </a:r>
                    </a:p>
                  </a:txBody>
                  <a:tcPr/>
                </a:tc>
                <a:extLst>
                  <a:ext uri="{0D108BD9-81ED-4DB2-BD59-A6C34878D82A}">
                    <a16:rowId xmlns="" xmlns:a16="http://schemas.microsoft.com/office/drawing/2014/main" val="10002"/>
                  </a:ext>
                </a:extLst>
              </a:tr>
            </a:tbl>
          </a:graphicData>
        </a:graphic>
      </p:graphicFrame>
      <p:sp>
        <p:nvSpPr>
          <p:cNvPr id="8" name="Rectangle 2"/>
          <p:cNvSpPr txBox="1">
            <a:spLocks noChangeArrowheads="1"/>
          </p:cNvSpPr>
          <p:nvPr/>
        </p:nvSpPr>
        <p:spPr>
          <a:xfrm>
            <a:off x="1259632" y="0"/>
            <a:ext cx="6477000" cy="621851"/>
          </a:xfrm>
          <a:prstGeom prst="rect">
            <a:avLst/>
          </a:prstGeom>
          <a:solidFill>
            <a:srgbClr val="FFC000"/>
          </a:solidFill>
        </p:spPr>
        <p:txBody>
          <a:bodyPr/>
          <a:lstStyle/>
          <a:p>
            <a:pPr lvl="0" algn="ctr">
              <a:defRPr/>
            </a:pPr>
            <a:r>
              <a:rPr lang="tr-TR" sz="3800" b="1" dirty="0">
                <a:solidFill>
                  <a:schemeClr val="tx2"/>
                </a:solidFill>
                <a:latin typeface="Book Antiqua" panose="02040602050305030304" pitchFamily="18" charset="0"/>
              </a:rPr>
              <a:t>ERASMUS+ GRANTS</a:t>
            </a:r>
          </a:p>
        </p:txBody>
      </p:sp>
      <p:sp>
        <p:nvSpPr>
          <p:cNvPr id="2" name="Slayt Numarası Yer Tutucusu 1"/>
          <p:cNvSpPr>
            <a:spLocks noGrp="1"/>
          </p:cNvSpPr>
          <p:nvPr>
            <p:ph type="sldNum" sz="quarter" idx="12"/>
          </p:nvPr>
        </p:nvSpPr>
        <p:spPr/>
        <p:txBody>
          <a:bodyPr/>
          <a:lstStyle/>
          <a:p>
            <a:pPr>
              <a:defRPr/>
            </a:pPr>
            <a:fld id="{E2C423DA-F85E-4548-B0F5-932D67C4BA21}" type="slidenum">
              <a:rPr lang="tr-TR" smtClean="0"/>
              <a:pPr>
                <a:defRPr/>
              </a:pPr>
              <a:t>10</a:t>
            </a:fld>
            <a:endParaRPr lang="tr-TR"/>
          </a:p>
        </p:txBody>
      </p:sp>
    </p:spTree>
    <p:extLst>
      <p:ext uri="{BB962C8B-B14F-4D97-AF65-F5344CB8AC3E}">
        <p14:creationId xmlns:p14="http://schemas.microsoft.com/office/powerpoint/2010/main" val="16470222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5"/>
          <p:cNvPicPr>
            <a:picLocks noChangeAspect="1" noChangeArrowheads="1"/>
          </p:cNvPicPr>
          <p:nvPr/>
        </p:nvPicPr>
        <p:blipFill>
          <a:blip r:embed="rId2" cstate="print">
            <a:lum contrast="12000"/>
          </a:blip>
          <a:srcRect/>
          <a:stretch>
            <a:fillRect/>
          </a:stretch>
        </p:blipFill>
        <p:spPr bwMode="auto">
          <a:xfrm>
            <a:off x="0" y="7938"/>
            <a:ext cx="9144000" cy="6864350"/>
          </a:xfrm>
          <a:prstGeom prst="rect">
            <a:avLst/>
          </a:prstGeom>
          <a:noFill/>
          <a:ln w="9525">
            <a:noFill/>
            <a:miter lim="800000"/>
            <a:headEnd/>
            <a:tailEnd/>
          </a:ln>
        </p:spPr>
      </p:pic>
      <p:sp>
        <p:nvSpPr>
          <p:cNvPr id="3" name="2 İçerik Yer Tutucusu"/>
          <p:cNvSpPr>
            <a:spLocks noGrp="1"/>
          </p:cNvSpPr>
          <p:nvPr>
            <p:ph idx="1"/>
          </p:nvPr>
        </p:nvSpPr>
        <p:spPr>
          <a:xfrm>
            <a:off x="0" y="692696"/>
            <a:ext cx="9144000" cy="5951014"/>
          </a:xfrm>
        </p:spPr>
        <p:txBody>
          <a:bodyPr/>
          <a:lstStyle/>
          <a:p>
            <a:pPr algn="just" eaLnBrk="1" hangingPunct="1">
              <a:lnSpc>
                <a:spcPct val="115000"/>
              </a:lnSpc>
              <a:buClr>
                <a:schemeClr val="tx2"/>
              </a:buClr>
              <a:buSzPct val="90000"/>
              <a:buBlip>
                <a:blip r:embed="rId3"/>
              </a:buBlip>
            </a:pPr>
            <a:endParaRPr lang="tr-TR" altLang="tr-TR" sz="2000" dirty="0" smtClean="0">
              <a:latin typeface="Book Antiqua" panose="02040602050305030304" pitchFamily="18" charset="0"/>
            </a:endParaRPr>
          </a:p>
          <a:p>
            <a:pPr algn="just" eaLnBrk="1" hangingPunct="1">
              <a:lnSpc>
                <a:spcPct val="115000"/>
              </a:lnSpc>
              <a:buClr>
                <a:schemeClr val="tx2"/>
              </a:buClr>
              <a:buSzPct val="90000"/>
              <a:buBlip>
                <a:blip r:embed="rId3"/>
              </a:buBlip>
            </a:pPr>
            <a:r>
              <a:rPr lang="en-GB" altLang="tr-TR" sz="2000" dirty="0" smtClean="0">
                <a:latin typeface="Book Antiqua" panose="02040602050305030304" pitchFamily="18" charset="0"/>
              </a:rPr>
              <a:t>The </a:t>
            </a:r>
            <a:r>
              <a:rPr lang="en-GB" altLang="tr-TR" sz="2000" dirty="0">
                <a:latin typeface="Book Antiqua" panose="02040602050305030304" pitchFamily="18" charset="0"/>
              </a:rPr>
              <a:t>Erasmus </a:t>
            </a:r>
            <a:r>
              <a:rPr lang="en-GB" altLang="tr-TR" sz="2000" b="1" dirty="0">
                <a:latin typeface="Book Antiqua" panose="02040602050305030304" pitchFamily="18" charset="0"/>
              </a:rPr>
              <a:t>grant</a:t>
            </a:r>
            <a:r>
              <a:rPr lang="en-GB" altLang="tr-TR" sz="2000" dirty="0">
                <a:latin typeface="Book Antiqua" panose="02040602050305030304" pitchFamily="18" charset="0"/>
              </a:rPr>
              <a:t> is a </a:t>
            </a:r>
            <a:r>
              <a:rPr lang="en-GB" altLang="tr-TR" sz="2000" b="1" dirty="0">
                <a:latin typeface="Book Antiqua" panose="02040602050305030304" pitchFamily="18" charset="0"/>
              </a:rPr>
              <a:t>support</a:t>
            </a:r>
            <a:r>
              <a:rPr lang="en-GB" altLang="tr-TR" sz="2000" dirty="0">
                <a:latin typeface="Book Antiqua" panose="02040602050305030304" pitchFamily="18" charset="0"/>
              </a:rPr>
              <a:t> for your studies. It can </a:t>
            </a:r>
            <a:r>
              <a:rPr lang="en-GB" altLang="tr-TR" sz="2000" b="1" dirty="0">
                <a:latin typeface="Book Antiqua" panose="02040602050305030304" pitchFamily="18" charset="0"/>
              </a:rPr>
              <a:t>cover</a:t>
            </a:r>
            <a:r>
              <a:rPr lang="en-GB" altLang="tr-TR" sz="2000" dirty="0">
                <a:latin typeface="Book Antiqua" panose="02040602050305030304" pitchFamily="18" charset="0"/>
              </a:rPr>
              <a:t> only some </a:t>
            </a:r>
            <a:r>
              <a:rPr lang="en-GB" altLang="tr-TR" sz="2000" b="1" dirty="0">
                <a:latin typeface="Book Antiqua" panose="02040602050305030304" pitchFamily="18" charset="0"/>
              </a:rPr>
              <a:t>part</a:t>
            </a:r>
            <a:r>
              <a:rPr lang="en-GB" altLang="tr-TR" sz="2000" dirty="0">
                <a:latin typeface="Book Antiqua" panose="02040602050305030304" pitchFamily="18" charset="0"/>
              </a:rPr>
              <a:t> of your expenses. </a:t>
            </a:r>
            <a:endParaRPr lang="en-GB" altLang="tr-TR" sz="2000" dirty="0">
              <a:latin typeface="Book Antiqua" panose="02040602050305030304" pitchFamily="18" charset="0"/>
              <a:cs typeface="Calibri"/>
            </a:endParaRPr>
          </a:p>
          <a:p>
            <a:pPr algn="just" eaLnBrk="1" hangingPunct="1">
              <a:lnSpc>
                <a:spcPct val="115000"/>
              </a:lnSpc>
              <a:buClr>
                <a:schemeClr val="tx2"/>
              </a:buClr>
              <a:buSzPct val="90000"/>
              <a:buBlip>
                <a:blip r:embed="rId3"/>
              </a:buBlip>
            </a:pPr>
            <a:r>
              <a:rPr lang="en-GB" altLang="tr-TR" sz="2000" b="1" dirty="0">
                <a:latin typeface="Book Antiqua" panose="02040602050305030304" pitchFamily="18" charset="0"/>
              </a:rPr>
              <a:t>Students</a:t>
            </a:r>
            <a:r>
              <a:rPr lang="en-GB" altLang="tr-TR" sz="2000" dirty="0">
                <a:latin typeface="Book Antiqua" panose="02040602050305030304" pitchFamily="18" charset="0"/>
              </a:rPr>
              <a:t> are</a:t>
            </a:r>
            <a:r>
              <a:rPr lang="en-GB" altLang="tr-TR" sz="2000" b="1" dirty="0">
                <a:latin typeface="Book Antiqua" panose="02040602050305030304" pitchFamily="18" charset="0"/>
              </a:rPr>
              <a:t> advised </a:t>
            </a:r>
            <a:r>
              <a:rPr lang="en-GB" altLang="tr-TR" sz="2000" dirty="0">
                <a:latin typeface="Book Antiqua" panose="02040602050305030304" pitchFamily="18" charset="0"/>
              </a:rPr>
              <a:t>to get informed about the visa and </a:t>
            </a:r>
            <a:r>
              <a:rPr lang="en-GB" altLang="tr-TR" sz="2000" b="1" dirty="0">
                <a:latin typeface="Book Antiqua" panose="02040602050305030304" pitchFamily="18" charset="0"/>
              </a:rPr>
              <a:t>living expenses of the countries that they </a:t>
            </a:r>
            <a:r>
              <a:rPr lang="en-GB" altLang="tr-TR" sz="2000" b="1" dirty="0" smtClean="0">
                <a:latin typeface="Book Antiqua" panose="02040602050305030304" pitchFamily="18" charset="0"/>
              </a:rPr>
              <a:t>would like to  </a:t>
            </a:r>
            <a:r>
              <a:rPr lang="en-GB" altLang="tr-TR" sz="2000" b="1" dirty="0">
                <a:latin typeface="Book Antiqua" panose="02040602050305030304" pitchFamily="18" charset="0"/>
              </a:rPr>
              <a:t>visit</a:t>
            </a:r>
            <a:r>
              <a:rPr lang="en-GB" altLang="tr-TR" sz="2000" dirty="0">
                <a:latin typeface="Book Antiqua" panose="02040602050305030304" pitchFamily="18" charset="0"/>
              </a:rPr>
              <a:t>. </a:t>
            </a:r>
            <a:endParaRPr lang="en-GB" altLang="tr-TR" sz="2000" b="1" dirty="0">
              <a:latin typeface="Book Antiqua" panose="02040602050305030304" pitchFamily="18" charset="0"/>
              <a:cs typeface="Calibri"/>
            </a:endParaRPr>
          </a:p>
          <a:p>
            <a:pPr algn="just" eaLnBrk="1" hangingPunct="1">
              <a:lnSpc>
                <a:spcPct val="115000"/>
              </a:lnSpc>
              <a:buClr>
                <a:schemeClr val="tx2"/>
              </a:buClr>
              <a:buSzPct val="90000"/>
              <a:buBlip>
                <a:blip r:embed="rId3"/>
              </a:buBlip>
            </a:pPr>
            <a:r>
              <a:rPr lang="en-GB" altLang="tr-TR" sz="2000" b="1" dirty="0">
                <a:solidFill>
                  <a:srgbClr val="C00000"/>
                </a:solidFill>
                <a:latin typeface="Book Antiqua" panose="02040602050305030304" pitchFamily="18" charset="0"/>
              </a:rPr>
              <a:t>Erasmus grants will be paid in two instalments. % 80 of the total grant will be paid before the mobility and %20 after the mobility. </a:t>
            </a:r>
            <a:endParaRPr lang="en-GB" altLang="tr-TR" sz="2000" b="1" dirty="0">
              <a:solidFill>
                <a:srgbClr val="C00000"/>
              </a:solidFill>
              <a:latin typeface="Book Antiqua" panose="02040602050305030304" pitchFamily="18" charset="0"/>
              <a:cs typeface="Calibri"/>
            </a:endParaRPr>
          </a:p>
          <a:p>
            <a:pPr algn="just" eaLnBrk="1" hangingPunct="1">
              <a:lnSpc>
                <a:spcPct val="115000"/>
              </a:lnSpc>
              <a:buClr>
                <a:schemeClr val="tx2"/>
              </a:buClr>
              <a:buSzPct val="90000"/>
              <a:buBlip>
                <a:blip r:embed="rId3"/>
              </a:buBlip>
            </a:pPr>
            <a:r>
              <a:rPr lang="en-GB" altLang="tr-TR" sz="2000" b="1" dirty="0">
                <a:latin typeface="Book Antiqua" panose="02040602050305030304" pitchFamily="18" charset="0"/>
              </a:rPr>
              <a:t>Before the mobility</a:t>
            </a:r>
            <a:r>
              <a:rPr lang="en-GB" altLang="tr-TR" sz="2000" dirty="0">
                <a:latin typeface="Book Antiqua" panose="02040602050305030304" pitchFamily="18" charset="0"/>
              </a:rPr>
              <a:t>, the total grant is </a:t>
            </a:r>
            <a:r>
              <a:rPr lang="en-GB" altLang="tr-TR" sz="2000" b="1" dirty="0">
                <a:latin typeface="Book Antiqua" panose="02040602050305030304" pitchFamily="18" charset="0"/>
              </a:rPr>
              <a:t>calculated over 4 months </a:t>
            </a:r>
            <a:r>
              <a:rPr lang="en-GB" altLang="tr-TR" sz="2000" dirty="0">
                <a:latin typeface="Book Antiqua" panose="02040602050305030304" pitchFamily="18" charset="0"/>
              </a:rPr>
              <a:t>and </a:t>
            </a:r>
            <a:r>
              <a:rPr lang="en-GB" altLang="tr-TR" sz="2000" b="1" dirty="0">
                <a:latin typeface="Book Antiqua" panose="02040602050305030304" pitchFamily="18" charset="0"/>
              </a:rPr>
              <a:t>% 80 </a:t>
            </a:r>
            <a:r>
              <a:rPr lang="en-GB" altLang="tr-TR" sz="2000" dirty="0">
                <a:latin typeface="Book Antiqua" panose="02040602050305030304" pitchFamily="18" charset="0"/>
              </a:rPr>
              <a:t>of this 4 months’ grant is paid before students leave (as if students will stay abroad for 4 months in total). </a:t>
            </a:r>
            <a:endParaRPr lang="en-GB" altLang="tr-TR" sz="2000" dirty="0">
              <a:latin typeface="Book Antiqua" panose="02040602050305030304" pitchFamily="18" charset="0"/>
              <a:cs typeface="Calibri"/>
            </a:endParaRPr>
          </a:p>
          <a:p>
            <a:pPr algn="just" eaLnBrk="1" hangingPunct="1">
              <a:lnSpc>
                <a:spcPct val="115000"/>
              </a:lnSpc>
              <a:buClr>
                <a:schemeClr val="tx2"/>
              </a:buClr>
              <a:buSzPct val="90000"/>
              <a:buBlip>
                <a:blip r:embed="rId3"/>
              </a:buBlip>
            </a:pPr>
            <a:r>
              <a:rPr lang="en-GB" sz="2000" b="1" dirty="0">
                <a:latin typeface="Book Antiqua" panose="02040602050305030304" pitchFamily="18" charset="0"/>
              </a:rPr>
              <a:t>After the mobility</a:t>
            </a:r>
            <a:r>
              <a:rPr lang="en-GB" sz="2000" dirty="0">
                <a:latin typeface="Book Antiqua" panose="02040602050305030304" pitchFamily="18" charset="0"/>
              </a:rPr>
              <a:t>, you are expected to have carried out all the principles of Erasmus+, have stayed </a:t>
            </a:r>
            <a:r>
              <a:rPr lang="en-GB" sz="2000" b="1" dirty="0">
                <a:latin typeface="Book Antiqua" panose="02040602050305030304" pitchFamily="18" charset="0"/>
              </a:rPr>
              <a:t>at least 3 months </a:t>
            </a:r>
            <a:r>
              <a:rPr lang="en-GB" sz="2000" dirty="0">
                <a:latin typeface="Book Antiqua" panose="02040602050305030304" pitchFamily="18" charset="0"/>
              </a:rPr>
              <a:t>at the </a:t>
            </a:r>
            <a:r>
              <a:rPr lang="en-GB" sz="2000" b="1" dirty="0">
                <a:latin typeface="Book Antiqua" panose="02040602050305030304" pitchFamily="18" charset="0"/>
              </a:rPr>
              <a:t>host university </a:t>
            </a:r>
            <a:r>
              <a:rPr lang="en-GB" sz="2000" dirty="0">
                <a:latin typeface="Book Antiqua" panose="02040602050305030304" pitchFamily="18" charset="0"/>
              </a:rPr>
              <a:t>and have passed </a:t>
            </a:r>
            <a:r>
              <a:rPr lang="en-GB" sz="2000" b="1" dirty="0">
                <a:latin typeface="Book Antiqua" panose="02040602050305030304" pitchFamily="18" charset="0"/>
              </a:rPr>
              <a:t>at least 20 credits </a:t>
            </a:r>
            <a:r>
              <a:rPr lang="en-GB" sz="2000" dirty="0">
                <a:latin typeface="Book Antiqua" panose="02040602050305030304" pitchFamily="18" charset="0"/>
              </a:rPr>
              <a:t>in order to be paid the rest of the grant </a:t>
            </a:r>
            <a:r>
              <a:rPr lang="en-GB" sz="2000" b="1" dirty="0">
                <a:latin typeface="Book Antiqua" panose="02040602050305030304" pitchFamily="18" charset="0"/>
              </a:rPr>
              <a:t>(%20</a:t>
            </a:r>
            <a:r>
              <a:rPr lang="en-GB" sz="2000" dirty="0">
                <a:latin typeface="Book Antiqua" panose="02040602050305030304" pitchFamily="18" charset="0"/>
              </a:rPr>
              <a:t>). </a:t>
            </a:r>
            <a:endParaRPr lang="tr-TR" altLang="tr-TR" sz="2000" b="1" dirty="0">
              <a:latin typeface="Book Antiqua" panose="02040602050305030304" pitchFamily="18" charset="0"/>
            </a:endParaRPr>
          </a:p>
          <a:p>
            <a:pPr>
              <a:buFontTx/>
              <a:buChar char="-"/>
              <a:defRPr/>
            </a:pPr>
            <a:endParaRPr lang="tr-TR" sz="3600" dirty="0"/>
          </a:p>
          <a:p>
            <a:endParaRPr lang="tr-TR" dirty="0"/>
          </a:p>
        </p:txBody>
      </p:sp>
      <p:sp>
        <p:nvSpPr>
          <p:cNvPr id="4" name="Rectangle 2"/>
          <p:cNvSpPr txBox="1">
            <a:spLocks noChangeArrowheads="1"/>
          </p:cNvSpPr>
          <p:nvPr/>
        </p:nvSpPr>
        <p:spPr>
          <a:xfrm>
            <a:off x="1331640" y="0"/>
            <a:ext cx="6477000" cy="692696"/>
          </a:xfrm>
          <a:prstGeom prst="rect">
            <a:avLst/>
          </a:prstGeom>
          <a:solidFill>
            <a:schemeClr val="accent5">
              <a:lumMod val="20000"/>
              <a:lumOff val="80000"/>
            </a:schemeClr>
          </a:solidFill>
        </p:spPr>
        <p:txBody>
          <a:bodyPr/>
          <a:lstStyle/>
          <a:p>
            <a:pPr lvl="0" algn="ctr">
              <a:defRPr/>
            </a:pPr>
            <a:r>
              <a:rPr lang="tr-TR" sz="3800" b="1" dirty="0">
                <a:solidFill>
                  <a:schemeClr val="tx2"/>
                </a:solidFill>
              </a:rPr>
              <a:t>ERASMUS+ GRANTS</a:t>
            </a:r>
          </a:p>
        </p:txBody>
      </p:sp>
      <p:sp>
        <p:nvSpPr>
          <p:cNvPr id="2" name="Slayt Numarası Yer Tutucusu 1"/>
          <p:cNvSpPr>
            <a:spLocks noGrp="1"/>
          </p:cNvSpPr>
          <p:nvPr>
            <p:ph type="sldNum" sz="quarter" idx="12"/>
          </p:nvPr>
        </p:nvSpPr>
        <p:spPr/>
        <p:txBody>
          <a:bodyPr/>
          <a:lstStyle/>
          <a:p>
            <a:pPr>
              <a:defRPr/>
            </a:pPr>
            <a:fld id="{B309228F-009E-45CE-897B-33C8D65E90D2}" type="slidenum">
              <a:rPr lang="tr-TR" smtClean="0"/>
              <a:pPr>
                <a:defRPr/>
              </a:pPr>
              <a:t>11</a:t>
            </a:fld>
            <a:endParaRPr lang="tr-T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991"/>
            <a:ext cx="8229600" cy="1143000"/>
          </a:xfrm>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3" name="İçerik Yer Tutucusu 2"/>
          <p:cNvSpPr>
            <a:spLocks noGrp="1"/>
          </p:cNvSpPr>
          <p:nvPr>
            <p:ph idx="1"/>
          </p:nvPr>
        </p:nvSpPr>
        <p:spPr/>
        <p:txBody>
          <a:bodyPr/>
          <a:lstStyle/>
          <a:p>
            <a:r>
              <a:rPr lang="en-GB" sz="1800" dirty="0" smtClean="0">
                <a:latin typeface="Book Antiqua" panose="02040602050305030304" pitchFamily="18" charset="0"/>
              </a:rPr>
              <a:t>Erasmus</a:t>
            </a:r>
            <a:r>
              <a:rPr lang="en-GB" sz="1800" dirty="0">
                <a:latin typeface="Book Antiqua" panose="02040602050305030304" pitchFamily="18" charset="0"/>
              </a:rPr>
              <a:t>+ Student Mobility for Studies offers AYBU students an opportunity to complete </a:t>
            </a:r>
            <a:r>
              <a:rPr lang="en-GB" sz="1800" b="1" dirty="0">
                <a:latin typeface="Book Antiqua" panose="02040602050305030304" pitchFamily="18" charset="0"/>
              </a:rPr>
              <a:t>one semester </a:t>
            </a:r>
            <a:r>
              <a:rPr lang="en-GB" sz="1800" dirty="0">
                <a:latin typeface="Book Antiqua" panose="02040602050305030304" pitchFamily="18" charset="0"/>
              </a:rPr>
              <a:t>of their studies at an AYBU inter-institutional </a:t>
            </a:r>
            <a:r>
              <a:rPr lang="en-GB" sz="1800" b="1" dirty="0">
                <a:latin typeface="Book Antiqua" panose="02040602050305030304" pitchFamily="18" charset="0"/>
              </a:rPr>
              <a:t>Partner university </a:t>
            </a:r>
            <a:r>
              <a:rPr lang="en-GB" sz="1800" dirty="0">
                <a:latin typeface="Book Antiqua" panose="02040602050305030304" pitchFamily="18" charset="0"/>
              </a:rPr>
              <a:t>across Europe</a:t>
            </a:r>
            <a:r>
              <a:rPr lang="en-GB" sz="1800" dirty="0" smtClean="0">
                <a:latin typeface="Book Antiqua" panose="02040602050305030304" pitchFamily="18" charset="0"/>
              </a:rPr>
              <a:t>.</a:t>
            </a:r>
          </a:p>
          <a:p>
            <a:endParaRPr lang="en-GB" sz="1800" dirty="0">
              <a:latin typeface="Book Antiqua" panose="02040602050305030304" pitchFamily="18" charset="0"/>
            </a:endParaRPr>
          </a:p>
          <a:p>
            <a:r>
              <a:rPr lang="en-GB" sz="1800" b="1" dirty="0">
                <a:latin typeface="Book Antiqua" panose="02040602050305030304" pitchFamily="18" charset="0"/>
              </a:rPr>
              <a:t>Full-time AYBU students </a:t>
            </a:r>
            <a:r>
              <a:rPr lang="en-GB" sz="1800" dirty="0">
                <a:latin typeface="Book Antiqua" panose="02040602050305030304" pitchFamily="18" charset="0"/>
              </a:rPr>
              <a:t>enrolled in any of the following study cycles: </a:t>
            </a:r>
            <a:r>
              <a:rPr lang="en-GB" sz="1800" b="1" dirty="0">
                <a:latin typeface="Book Antiqua" panose="02040602050305030304" pitchFamily="18" charset="0"/>
              </a:rPr>
              <a:t>associate, undergraduate or graduate </a:t>
            </a:r>
            <a:r>
              <a:rPr lang="en-GB" sz="1800" dirty="0">
                <a:latin typeface="Book Antiqua" panose="02040602050305030304" pitchFamily="18" charset="0"/>
              </a:rPr>
              <a:t>may apply to the Erasmus+ SMS if they have </a:t>
            </a:r>
            <a:r>
              <a:rPr lang="en-GB" sz="1800" b="1" dirty="0">
                <a:latin typeface="Book Antiqua" panose="02040602050305030304" pitchFamily="18" charset="0"/>
              </a:rPr>
              <a:t>a formed GPA </a:t>
            </a:r>
            <a:r>
              <a:rPr lang="en-GB" sz="1800" dirty="0">
                <a:latin typeface="Book Antiqua" panose="02040602050305030304" pitchFamily="18" charset="0"/>
              </a:rPr>
              <a:t>and </a:t>
            </a:r>
            <a:r>
              <a:rPr lang="en-GB" sz="1800" b="1" dirty="0">
                <a:latin typeface="Book Antiqua" panose="02040602050305030304" pitchFamily="18" charset="0"/>
              </a:rPr>
              <a:t>available inter-institutional agreement </a:t>
            </a:r>
            <a:r>
              <a:rPr lang="en-GB" sz="1800" dirty="0">
                <a:latin typeface="Book Antiqua" panose="02040602050305030304" pitchFamily="18" charset="0"/>
              </a:rPr>
              <a:t>in their field of study. As students should take between </a:t>
            </a:r>
            <a:r>
              <a:rPr lang="en-GB" sz="1800" b="1" dirty="0">
                <a:latin typeface="Book Antiqua" panose="02040602050305030304" pitchFamily="18" charset="0"/>
              </a:rPr>
              <a:t>25-35 ECTS </a:t>
            </a:r>
            <a:r>
              <a:rPr lang="en-GB" sz="1800" dirty="0">
                <a:latin typeface="Book Antiqua" panose="02040602050305030304" pitchFamily="18" charset="0"/>
              </a:rPr>
              <a:t>credits at the Partner higher education institutions, students who are left with insufficient for the application number of credits cannot apply. There is an </a:t>
            </a:r>
            <a:r>
              <a:rPr lang="en-GB" sz="1800" b="1" dirty="0">
                <a:latin typeface="Book Antiqua" panose="02040602050305030304" pitchFamily="18" charset="0"/>
              </a:rPr>
              <a:t>exception for last year students </a:t>
            </a:r>
            <a:r>
              <a:rPr lang="en-GB" sz="1800" dirty="0">
                <a:latin typeface="Book Antiqua" panose="02040602050305030304" pitchFamily="18" charset="0"/>
              </a:rPr>
              <a:t>who are left with </a:t>
            </a:r>
            <a:r>
              <a:rPr lang="en-GB" sz="1800" b="1" dirty="0">
                <a:latin typeface="Book Antiqua" panose="02040602050305030304" pitchFamily="18" charset="0"/>
              </a:rPr>
              <a:t>20 ECTS credits </a:t>
            </a:r>
            <a:r>
              <a:rPr lang="en-GB" sz="1800" dirty="0">
                <a:latin typeface="Book Antiqua" panose="02040602050305030304" pitchFamily="18" charset="0"/>
              </a:rPr>
              <a:t>only for this application period due to the COVID-19 pandemic- their applications will be accepted. Nevertheless this exception is not valid for students who have prolonged their studies. Applications of students who do not meet the requirements will not be accepted. </a:t>
            </a:r>
            <a:endParaRPr lang="en-GB" sz="1800" dirty="0" smtClean="0">
              <a:latin typeface="Book Antiqua" panose="02040602050305030304" pitchFamily="18" charset="0"/>
            </a:endParaRPr>
          </a:p>
          <a:p>
            <a:endParaRPr lang="bg-BG" sz="1800" dirty="0">
              <a:latin typeface="Book Antiqua" panose="02040602050305030304" pitchFamily="18" charset="0"/>
            </a:endParaRPr>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12</a:t>
            </a:fld>
            <a:endParaRPr lang="tr-TR"/>
          </a:p>
        </p:txBody>
      </p:sp>
    </p:spTree>
    <p:extLst>
      <p:ext uri="{BB962C8B-B14F-4D97-AF65-F5344CB8AC3E}">
        <p14:creationId xmlns:p14="http://schemas.microsoft.com/office/powerpoint/2010/main" val="3252633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en-GB" sz="1800" dirty="0" smtClean="0">
                <a:latin typeface="Book Antiqua" panose="02040602050305030304" pitchFamily="18" charset="0"/>
              </a:rPr>
              <a:t>AYBU </a:t>
            </a:r>
            <a:r>
              <a:rPr lang="en-GB" sz="1800" dirty="0">
                <a:latin typeface="Book Antiqua" panose="02040602050305030304" pitchFamily="18" charset="0"/>
              </a:rPr>
              <a:t>School of Foreign Languages’ </a:t>
            </a:r>
            <a:r>
              <a:rPr lang="en-GB" sz="1800" b="1" dirty="0">
                <a:latin typeface="Book Antiqua" panose="02040602050305030304" pitchFamily="18" charset="0"/>
              </a:rPr>
              <a:t>preparatory class </a:t>
            </a:r>
            <a:r>
              <a:rPr lang="en-GB" sz="1800" dirty="0">
                <a:latin typeface="Book Antiqua" panose="02040602050305030304" pitchFamily="18" charset="0"/>
              </a:rPr>
              <a:t>and AYBU </a:t>
            </a:r>
            <a:r>
              <a:rPr lang="en-GB" sz="1800" b="1" dirty="0">
                <a:latin typeface="Book Antiqua" panose="02040602050305030304" pitchFamily="18" charset="0"/>
              </a:rPr>
              <a:t>1</a:t>
            </a:r>
            <a:r>
              <a:rPr lang="en-GB" sz="1800" b="1" baseline="30000" dirty="0">
                <a:latin typeface="Book Antiqua" panose="02040602050305030304" pitchFamily="18" charset="0"/>
              </a:rPr>
              <a:t>st</a:t>
            </a:r>
            <a:r>
              <a:rPr lang="en-GB" sz="1800" b="1" dirty="0">
                <a:latin typeface="Book Antiqua" panose="02040602050305030304" pitchFamily="18" charset="0"/>
              </a:rPr>
              <a:t> grade </a:t>
            </a:r>
            <a:r>
              <a:rPr lang="en-GB" sz="1800" dirty="0">
                <a:latin typeface="Book Antiqua" panose="02040602050305030304" pitchFamily="18" charset="0"/>
              </a:rPr>
              <a:t>students who have just started their associate or undergraduate education </a:t>
            </a:r>
            <a:r>
              <a:rPr lang="en-GB" sz="1800" b="1" dirty="0">
                <a:latin typeface="Book Antiqua" panose="02040602050305030304" pitchFamily="18" charset="0"/>
              </a:rPr>
              <a:t>cannot apply </a:t>
            </a:r>
            <a:r>
              <a:rPr lang="en-GB" sz="1800" dirty="0">
                <a:latin typeface="Book Antiqua" panose="02040602050305030304" pitchFamily="18" charset="0"/>
              </a:rPr>
              <a:t>due to </a:t>
            </a:r>
            <a:r>
              <a:rPr lang="en-GB" sz="1800" b="1" dirty="0">
                <a:latin typeface="Book Antiqua" panose="02040602050305030304" pitchFamily="18" charset="0"/>
              </a:rPr>
              <a:t>lack of GPA </a:t>
            </a:r>
            <a:r>
              <a:rPr lang="en-GB" sz="1800" dirty="0">
                <a:latin typeface="Book Antiqua" panose="02040602050305030304" pitchFamily="18" charset="0"/>
              </a:rPr>
              <a:t>(grade point average). </a:t>
            </a:r>
            <a:r>
              <a:rPr lang="en-GB" sz="1800" b="1" dirty="0">
                <a:latin typeface="Book Antiqua" panose="02040602050305030304" pitchFamily="18" charset="0"/>
              </a:rPr>
              <a:t>Transfer students </a:t>
            </a:r>
            <a:r>
              <a:rPr lang="en-GB" sz="1800" dirty="0">
                <a:latin typeface="Book Antiqua" panose="02040602050305030304" pitchFamily="18" charset="0"/>
              </a:rPr>
              <a:t>and </a:t>
            </a:r>
            <a:r>
              <a:rPr lang="en-GB" sz="1800" b="1" dirty="0">
                <a:latin typeface="Book Antiqua" panose="02040602050305030304" pitchFamily="18" charset="0"/>
              </a:rPr>
              <a:t>graduate (MA and PhD) </a:t>
            </a:r>
            <a:r>
              <a:rPr lang="en-GB" sz="1800" dirty="0">
                <a:latin typeface="Book Antiqua" panose="02040602050305030304" pitchFamily="18" charset="0"/>
              </a:rPr>
              <a:t>students may apply by using </a:t>
            </a:r>
            <a:r>
              <a:rPr lang="en-GB" sz="1800" b="1" dirty="0">
                <a:latin typeface="Book Antiqua" panose="02040602050305030304" pitchFamily="18" charset="0"/>
              </a:rPr>
              <a:t>their latest formed up-to-date GPA </a:t>
            </a:r>
            <a:r>
              <a:rPr lang="en-GB" sz="1800" dirty="0">
                <a:latin typeface="Book Antiqua" panose="02040602050305030304" pitchFamily="18" charset="0"/>
              </a:rPr>
              <a:t>from the program/department/university they have studied before. In such cases additional proof documents might be requested from the students</a:t>
            </a:r>
            <a:r>
              <a:rPr lang="en-GB" sz="1800" dirty="0" smtClean="0">
                <a:latin typeface="Book Antiqua" panose="02040602050305030304" pitchFamily="18" charset="0"/>
              </a:rPr>
              <a:t>.</a:t>
            </a:r>
          </a:p>
          <a:p>
            <a:pPr algn="just"/>
            <a:endParaRPr lang="en-GB" sz="1800" dirty="0">
              <a:latin typeface="Book Antiqua" panose="02040602050305030304" pitchFamily="18" charset="0"/>
            </a:endParaRPr>
          </a:p>
          <a:p>
            <a:pPr algn="just"/>
            <a:r>
              <a:rPr lang="en-US" sz="1800" b="1" dirty="0" smtClean="0">
                <a:latin typeface="Book Antiqua" panose="02040602050305030304" pitchFamily="18" charset="0"/>
              </a:rPr>
              <a:t>Undergraduate</a:t>
            </a:r>
            <a:r>
              <a:rPr lang="en-US" sz="1800" dirty="0" smtClean="0">
                <a:latin typeface="Book Antiqua" panose="02040602050305030304" pitchFamily="18" charset="0"/>
              </a:rPr>
              <a:t> </a:t>
            </a:r>
            <a:r>
              <a:rPr lang="en-US" sz="1800" dirty="0">
                <a:latin typeface="Book Antiqua" panose="02040602050305030304" pitchFamily="18" charset="0"/>
              </a:rPr>
              <a:t>students have to complete </a:t>
            </a:r>
            <a:r>
              <a:rPr lang="en-US" sz="1800" b="1" dirty="0">
                <a:latin typeface="Book Antiqua" panose="02040602050305030304" pitchFamily="18" charset="0"/>
              </a:rPr>
              <a:t>at least one semester </a:t>
            </a:r>
            <a:r>
              <a:rPr lang="en-US" sz="1800" dirty="0">
                <a:latin typeface="Book Antiqua" panose="02040602050305030304" pitchFamily="18" charset="0"/>
              </a:rPr>
              <a:t>at AYBU to be able to apply and take part in the mobility. This requirement does not apply to vertical and lateral transfer students. The </a:t>
            </a:r>
            <a:r>
              <a:rPr lang="en-US" sz="1800" b="1" dirty="0">
                <a:latin typeface="Book Antiqua" panose="02040602050305030304" pitchFamily="18" charset="0"/>
              </a:rPr>
              <a:t>minimum GPA </a:t>
            </a:r>
            <a:r>
              <a:rPr lang="en-US" sz="1800" dirty="0">
                <a:latin typeface="Book Antiqua" panose="02040602050305030304" pitchFamily="18" charset="0"/>
              </a:rPr>
              <a:t>requirement </a:t>
            </a:r>
            <a:r>
              <a:rPr lang="en-US" sz="1800" b="1" dirty="0">
                <a:latin typeface="Book Antiqua" panose="02040602050305030304" pitchFamily="18" charset="0"/>
              </a:rPr>
              <a:t>for undergraduate </a:t>
            </a:r>
            <a:r>
              <a:rPr lang="en-US" sz="1800" dirty="0">
                <a:latin typeface="Book Antiqua" panose="02040602050305030304" pitchFamily="18" charset="0"/>
              </a:rPr>
              <a:t>students is </a:t>
            </a:r>
            <a:r>
              <a:rPr lang="en-US" sz="1800" b="1" dirty="0">
                <a:latin typeface="Book Antiqua" panose="02040602050305030304" pitchFamily="18" charset="0"/>
              </a:rPr>
              <a:t>2,20/4.00</a:t>
            </a:r>
            <a:r>
              <a:rPr lang="en-US" sz="1800" dirty="0">
                <a:latin typeface="Book Antiqua" panose="02040602050305030304" pitchFamily="18" charset="0"/>
              </a:rPr>
              <a:t> and </a:t>
            </a:r>
            <a:r>
              <a:rPr lang="en-US" sz="1800" b="1" dirty="0">
                <a:latin typeface="Book Antiqua" panose="02040602050305030304" pitchFamily="18" charset="0"/>
              </a:rPr>
              <a:t>for graduate students </a:t>
            </a:r>
            <a:r>
              <a:rPr lang="en-US" sz="1800" dirty="0">
                <a:latin typeface="Book Antiqua" panose="02040602050305030304" pitchFamily="18" charset="0"/>
              </a:rPr>
              <a:t>is </a:t>
            </a:r>
            <a:r>
              <a:rPr lang="en-US" sz="1800" b="1" dirty="0">
                <a:latin typeface="Book Antiqua" panose="02040602050305030304" pitchFamily="18" charset="0"/>
              </a:rPr>
              <a:t>2,50/4.00</a:t>
            </a:r>
            <a:r>
              <a:rPr lang="en-US" sz="1800" dirty="0">
                <a:latin typeface="Book Antiqua" panose="02040602050305030304" pitchFamily="18" charset="0"/>
              </a:rPr>
              <a:t>. </a:t>
            </a:r>
            <a:r>
              <a:rPr lang="en-US" sz="1800" b="1" i="1" dirty="0">
                <a:latin typeface="Book Antiqua" panose="02040602050305030304" pitchFamily="18" charset="0"/>
              </a:rPr>
              <a:t>Student applications, which do not fulfil the requirements will not be considered</a:t>
            </a:r>
            <a:r>
              <a:rPr lang="en-US" sz="1800" b="1" i="1" dirty="0"/>
              <a:t>. </a:t>
            </a:r>
            <a:endParaRPr lang="bg-BG" sz="1800" b="1" i="1" dirty="0"/>
          </a:p>
          <a:p>
            <a:endParaRPr lang="bg-BG" sz="1800" dirty="0">
              <a:latin typeface="Book Antiqua" panose="02040602050305030304" pitchFamily="18" charset="0"/>
            </a:endParaRPr>
          </a:p>
        </p:txBody>
      </p:sp>
      <p:sp>
        <p:nvSpPr>
          <p:cNvPr id="4" name="Unvan 1"/>
          <p:cNvSpPr>
            <a:spLocks noGrp="1"/>
          </p:cNvSpPr>
          <p:nvPr>
            <p:ph type="title"/>
          </p:nvPr>
        </p:nvSpPr>
        <p:spPr>
          <a:xfrm>
            <a:off x="457200" y="260990"/>
            <a:ext cx="8229600" cy="1143000"/>
          </a:xfrm>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13</a:t>
            </a:fld>
            <a:endParaRPr lang="tr-TR"/>
          </a:p>
        </p:txBody>
      </p:sp>
    </p:spTree>
    <p:extLst>
      <p:ext uri="{BB962C8B-B14F-4D97-AF65-F5344CB8AC3E}">
        <p14:creationId xmlns:p14="http://schemas.microsoft.com/office/powerpoint/2010/main" val="17342482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GB" sz="1800" dirty="0" smtClean="0">
                <a:latin typeface="Book Antiqua" panose="02040602050305030304" pitchFamily="18" charset="0"/>
              </a:rPr>
              <a:t>The inter-institutional </a:t>
            </a:r>
            <a:r>
              <a:rPr lang="en-GB" sz="1800" b="1" dirty="0" smtClean="0">
                <a:latin typeface="Book Antiqua" panose="02040602050305030304" pitchFamily="18" charset="0"/>
              </a:rPr>
              <a:t>Erasmus+ agreement list </a:t>
            </a:r>
            <a:r>
              <a:rPr lang="en-GB" sz="1800" dirty="0" smtClean="0">
                <a:latin typeface="Book Antiqua" panose="02040602050305030304" pitchFamily="18" charset="0"/>
              </a:rPr>
              <a:t>with Partner universities is </a:t>
            </a:r>
            <a:r>
              <a:rPr lang="en-GB" sz="1800" dirty="0">
                <a:latin typeface="Book Antiqua" panose="02040602050305030304" pitchFamily="18" charset="0"/>
              </a:rPr>
              <a:t>available among the </a:t>
            </a:r>
            <a:r>
              <a:rPr lang="en-GB" sz="1800" dirty="0" smtClean="0">
                <a:latin typeface="Book Antiqua" panose="02040602050305030304" pitchFamily="18" charset="0"/>
              </a:rPr>
              <a:t>application </a:t>
            </a:r>
            <a:r>
              <a:rPr lang="en-GB" sz="1800" dirty="0">
                <a:latin typeface="Book Antiqua" panose="02040602050305030304" pitchFamily="18" charset="0"/>
              </a:rPr>
              <a:t>announcement additional documents. </a:t>
            </a:r>
            <a:r>
              <a:rPr lang="en-GB" sz="1800" b="1" dirty="0">
                <a:latin typeface="Book Antiqua" panose="02040602050305030304" pitchFamily="18" charset="0"/>
              </a:rPr>
              <a:t>Only students from the departments/programs that have inter-institutional agreements may take part in the Erasmus+ exchange mobility</a:t>
            </a:r>
            <a:r>
              <a:rPr lang="en-GB" sz="1800" b="1" dirty="0" smtClean="0">
                <a:latin typeface="Book Antiqua" panose="02040602050305030304" pitchFamily="18" charset="0"/>
              </a:rPr>
              <a:t>.</a:t>
            </a:r>
          </a:p>
          <a:p>
            <a:endParaRPr lang="bg-BG" sz="1800" dirty="0">
              <a:latin typeface="Book Antiqua" panose="02040602050305030304" pitchFamily="18" charset="0"/>
            </a:endParaRPr>
          </a:p>
          <a:p>
            <a:r>
              <a:rPr lang="en-GB" sz="1800" b="1" dirty="0" smtClean="0">
                <a:latin typeface="Book Antiqua" panose="02040602050305030304" pitchFamily="18" charset="0"/>
              </a:rPr>
              <a:t>Before </a:t>
            </a:r>
            <a:r>
              <a:rPr lang="en-GB" sz="1800" b="1" dirty="0">
                <a:latin typeface="Book Antiqua" panose="02040602050305030304" pitchFamily="18" charset="0"/>
              </a:rPr>
              <a:t>choosing </a:t>
            </a:r>
            <a:r>
              <a:rPr lang="en-GB" sz="1800" dirty="0">
                <a:latin typeface="Book Antiqua" panose="02040602050305030304" pitchFamily="18" charset="0"/>
              </a:rPr>
              <a:t>any of the Partner universities, students should carefully </a:t>
            </a:r>
            <a:r>
              <a:rPr lang="en-GB" sz="1800" b="1" dirty="0">
                <a:latin typeface="Book Antiqua" panose="02040602050305030304" pitchFamily="18" charset="0"/>
              </a:rPr>
              <a:t>check the Partner universities’ official websites </a:t>
            </a:r>
            <a:r>
              <a:rPr lang="en-GB" sz="1800" dirty="0">
                <a:latin typeface="Book Antiqua" panose="02040602050305030304" pitchFamily="18" charset="0"/>
              </a:rPr>
              <a:t>for further information about </a:t>
            </a:r>
            <a:r>
              <a:rPr lang="en-GB" sz="1800" b="1" dirty="0">
                <a:latin typeface="Book Antiqua" panose="02040602050305030304" pitchFamily="18" charset="0"/>
              </a:rPr>
              <a:t>language requirements</a:t>
            </a:r>
            <a:r>
              <a:rPr lang="en-GB" sz="1800" dirty="0">
                <a:latin typeface="Book Antiqua" panose="02040602050305030304" pitchFamily="18" charset="0"/>
              </a:rPr>
              <a:t>, </a:t>
            </a:r>
            <a:r>
              <a:rPr lang="en-GB" sz="1800" b="1" dirty="0">
                <a:latin typeface="Book Antiqua" panose="02040602050305030304" pitchFamily="18" charset="0"/>
              </a:rPr>
              <a:t>nomination and application procedures </a:t>
            </a:r>
            <a:r>
              <a:rPr lang="en-GB" sz="1800" dirty="0">
                <a:latin typeface="Book Antiqua" panose="02040602050305030304" pitchFamily="18" charset="0"/>
              </a:rPr>
              <a:t>and </a:t>
            </a:r>
            <a:r>
              <a:rPr lang="en-GB" sz="1800" b="1" dirty="0">
                <a:latin typeface="Book Antiqua" panose="02040602050305030304" pitchFamily="18" charset="0"/>
              </a:rPr>
              <a:t>deadlines</a:t>
            </a:r>
            <a:r>
              <a:rPr lang="en-GB" sz="1800" dirty="0">
                <a:latin typeface="Book Antiqua" panose="02040602050305030304" pitchFamily="18" charset="0"/>
              </a:rPr>
              <a:t>. Since universities may have changes in application procedures and may have introduced new regulations, students are recommended to look for the most up-to-date information shared on the Partner universities’ websites. </a:t>
            </a:r>
            <a:r>
              <a:rPr lang="en-GB" sz="1800" b="1" i="1" dirty="0">
                <a:latin typeface="Book Antiqua" panose="02040602050305030304" pitchFamily="18" charset="0"/>
              </a:rPr>
              <a:t>It is the student’s responsibility to be informed about the application procedures and regulations of the Partner universities. </a:t>
            </a:r>
            <a:endParaRPr lang="bg-BG" sz="1800" b="1" i="1" dirty="0">
              <a:latin typeface="Book Antiqua" panose="02040602050305030304" pitchFamily="18" charset="0"/>
            </a:endParaRPr>
          </a:p>
        </p:txBody>
      </p:sp>
      <p:sp>
        <p:nvSpPr>
          <p:cNvPr id="4" name="Unvan 1"/>
          <p:cNvSpPr>
            <a:spLocks noGrp="1"/>
          </p:cNvSpPr>
          <p:nvPr>
            <p:ph type="title"/>
          </p:nvPr>
        </p:nvSpPr>
        <p:spPr>
          <a:xfrm>
            <a:off x="457200" y="260990"/>
            <a:ext cx="8229600" cy="1143000"/>
          </a:xfrm>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14</a:t>
            </a:fld>
            <a:endParaRPr lang="tr-TR"/>
          </a:p>
        </p:txBody>
      </p:sp>
    </p:spTree>
    <p:extLst>
      <p:ext uri="{BB962C8B-B14F-4D97-AF65-F5344CB8AC3E}">
        <p14:creationId xmlns:p14="http://schemas.microsoft.com/office/powerpoint/2010/main" val="39217080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GB" sz="2000" dirty="0" smtClean="0">
                <a:latin typeface="Book Antiqua" panose="02040602050305030304" pitchFamily="18" charset="0"/>
              </a:rPr>
              <a:t>Students </a:t>
            </a:r>
            <a:r>
              <a:rPr lang="en-GB" sz="2000" dirty="0">
                <a:latin typeface="Book Antiqua" panose="02040602050305030304" pitchFamily="18" charset="0"/>
              </a:rPr>
              <a:t>are recommended to </a:t>
            </a:r>
            <a:r>
              <a:rPr lang="en-GB" sz="2000" b="1" dirty="0">
                <a:latin typeface="Book Antiqua" panose="02040602050305030304" pitchFamily="18" charset="0"/>
              </a:rPr>
              <a:t>get informed </a:t>
            </a:r>
            <a:r>
              <a:rPr lang="en-GB" sz="2000" dirty="0">
                <a:latin typeface="Book Antiqua" panose="02040602050305030304" pitchFamily="18" charset="0"/>
              </a:rPr>
              <a:t>about the </a:t>
            </a:r>
            <a:r>
              <a:rPr lang="en-GB" sz="2000" b="1" dirty="0">
                <a:latin typeface="Book Antiqua" panose="02040602050305030304" pitchFamily="18" charset="0"/>
              </a:rPr>
              <a:t>required language certificates </a:t>
            </a:r>
            <a:r>
              <a:rPr lang="en-GB" sz="2000" dirty="0">
                <a:latin typeface="Book Antiqua" panose="02040602050305030304" pitchFamily="18" charset="0"/>
              </a:rPr>
              <a:t>as well as </a:t>
            </a:r>
            <a:r>
              <a:rPr lang="en-GB" sz="2000" b="1" dirty="0">
                <a:latin typeface="Book Antiqua" panose="02040602050305030304" pitchFamily="18" charset="0"/>
              </a:rPr>
              <a:t>visa, insurance and accommodation procedures </a:t>
            </a:r>
            <a:r>
              <a:rPr lang="en-GB" sz="2000" dirty="0">
                <a:latin typeface="Book Antiqua" panose="02040602050305030304" pitchFamily="18" charset="0"/>
              </a:rPr>
              <a:t>at the Partner universities before making any university choices. The available Partner university </a:t>
            </a:r>
            <a:r>
              <a:rPr lang="en-GB" sz="2000" b="1" dirty="0">
                <a:latin typeface="Book Antiqua" panose="02040602050305030304" pitchFamily="18" charset="0"/>
              </a:rPr>
              <a:t>courses for the Spring semester</a:t>
            </a:r>
            <a:r>
              <a:rPr lang="en-GB" sz="2000" dirty="0">
                <a:latin typeface="Book Antiqua" panose="02040602050305030304" pitchFamily="18" charset="0"/>
              </a:rPr>
              <a:t>, their </a:t>
            </a:r>
            <a:r>
              <a:rPr lang="en-GB" sz="2000" b="1" dirty="0">
                <a:latin typeface="Book Antiqua" panose="02040602050305030304" pitchFamily="18" charset="0"/>
              </a:rPr>
              <a:t>content and compatibility </a:t>
            </a:r>
            <a:r>
              <a:rPr lang="en-GB" sz="2000" dirty="0">
                <a:latin typeface="Book Antiqua" panose="02040602050305030304" pitchFamily="18" charset="0"/>
              </a:rPr>
              <a:t>should be checked by AYBU students too. </a:t>
            </a:r>
            <a:r>
              <a:rPr lang="en-GB" sz="2000" b="1" i="1" dirty="0">
                <a:latin typeface="Book Antiqua" panose="02040602050305030304" pitchFamily="18" charset="0"/>
              </a:rPr>
              <a:t>Eligible students who cannot fulfil the prerequisites stated by the Partner universities within the given deadlines will lose their rights to participate in the Erasmus+ SMS; and </a:t>
            </a:r>
            <a:r>
              <a:rPr lang="en-GB" sz="2000" b="1" i="1" dirty="0" smtClean="0">
                <a:latin typeface="Book Antiqua" panose="02040602050305030304" pitchFamily="18" charset="0"/>
              </a:rPr>
              <a:t>the responsibility for such </a:t>
            </a:r>
            <a:r>
              <a:rPr lang="en-GB" sz="2000" b="1" i="1" dirty="0">
                <a:latin typeface="Book Antiqua" panose="02040602050305030304" pitchFamily="18" charset="0"/>
              </a:rPr>
              <a:t>a loss of rights belongs only to students. </a:t>
            </a:r>
            <a:endParaRPr lang="bg-BG" sz="2000" dirty="0">
              <a:latin typeface="Book Antiqua" panose="02040602050305030304" pitchFamily="18" charset="0"/>
            </a:endParaRPr>
          </a:p>
          <a:p>
            <a:r>
              <a:rPr lang="en-GB" sz="2000" b="1" dirty="0" smtClean="0">
                <a:latin typeface="Book Antiqua" panose="02040602050305030304" pitchFamily="18" charset="0"/>
              </a:rPr>
              <a:t>University </a:t>
            </a:r>
            <a:r>
              <a:rPr lang="en-GB" sz="2000" b="1" dirty="0">
                <a:latin typeface="Book Antiqua" panose="02040602050305030304" pitchFamily="18" charset="0"/>
              </a:rPr>
              <a:t>preferences cannot</a:t>
            </a:r>
            <a:r>
              <a:rPr lang="en-GB" sz="2000" dirty="0">
                <a:latin typeface="Book Antiqua" panose="02040602050305030304" pitchFamily="18" charset="0"/>
              </a:rPr>
              <a:t> be </a:t>
            </a:r>
            <a:r>
              <a:rPr lang="en-GB" sz="2000" b="1" dirty="0">
                <a:latin typeface="Book Antiqua" panose="02040602050305030304" pitchFamily="18" charset="0"/>
              </a:rPr>
              <a:t>changed</a:t>
            </a:r>
            <a:r>
              <a:rPr lang="en-GB" sz="2000" dirty="0">
                <a:latin typeface="Book Antiqua" panose="02040602050305030304" pitchFamily="18" charset="0"/>
              </a:rPr>
              <a:t> after the completion of the application; thus students are recommended to </a:t>
            </a:r>
            <a:r>
              <a:rPr lang="en-GB" sz="2000" b="1" dirty="0">
                <a:latin typeface="Book Antiqua" panose="02040602050305030304" pitchFamily="18" charset="0"/>
              </a:rPr>
              <a:t>make</a:t>
            </a:r>
            <a:r>
              <a:rPr lang="en-GB" sz="2000" dirty="0">
                <a:latin typeface="Book Antiqua" panose="02040602050305030304" pitchFamily="18" charset="0"/>
              </a:rPr>
              <a:t> their </a:t>
            </a:r>
            <a:r>
              <a:rPr lang="en-GB" sz="2000" b="1" dirty="0">
                <a:latin typeface="Book Antiqua" panose="02040602050305030304" pitchFamily="18" charset="0"/>
              </a:rPr>
              <a:t>choices</a:t>
            </a:r>
            <a:r>
              <a:rPr lang="en-GB" sz="2000" dirty="0">
                <a:latin typeface="Book Antiqua" panose="02040602050305030304" pitchFamily="18" charset="0"/>
              </a:rPr>
              <a:t> </a:t>
            </a:r>
            <a:r>
              <a:rPr lang="en-GB" sz="2000" b="1" dirty="0">
                <a:latin typeface="Book Antiqua" panose="02040602050305030304" pitchFamily="18" charset="0"/>
              </a:rPr>
              <a:t>wisely</a:t>
            </a:r>
            <a:r>
              <a:rPr lang="en-GB" sz="2000" dirty="0">
                <a:latin typeface="Book Antiqua" panose="02040602050305030304" pitchFamily="18" charset="0"/>
              </a:rPr>
              <a:t> and list them according to their most preferred universities. </a:t>
            </a:r>
            <a:endParaRPr lang="bg-BG" sz="2000" dirty="0">
              <a:latin typeface="Book Antiqua" panose="02040602050305030304" pitchFamily="18" charset="0"/>
            </a:endParaRPr>
          </a:p>
        </p:txBody>
      </p:sp>
      <p:sp>
        <p:nvSpPr>
          <p:cNvPr id="4" name="Unvan 1"/>
          <p:cNvSpPr>
            <a:spLocks noGrp="1"/>
          </p:cNvSpPr>
          <p:nvPr>
            <p:ph type="title"/>
          </p:nvPr>
        </p:nvSpPr>
        <p:spPr>
          <a:xfrm>
            <a:off x="457200" y="260990"/>
            <a:ext cx="8229600" cy="1143000"/>
          </a:xfrm>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15</a:t>
            </a:fld>
            <a:endParaRPr lang="tr-TR"/>
          </a:p>
        </p:txBody>
      </p:sp>
    </p:spTree>
    <p:extLst>
      <p:ext uri="{BB962C8B-B14F-4D97-AF65-F5344CB8AC3E}">
        <p14:creationId xmlns:p14="http://schemas.microsoft.com/office/powerpoint/2010/main" val="35921520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GB" sz="2000" b="1" dirty="0" smtClean="0">
                <a:latin typeface="Book Antiqua" panose="02040602050305030304" pitchFamily="18" charset="0"/>
              </a:rPr>
              <a:t>Being </a:t>
            </a:r>
            <a:r>
              <a:rPr lang="en-GB" sz="2000" b="1" dirty="0">
                <a:latin typeface="Book Antiqua" panose="02040602050305030304" pitchFamily="18" charset="0"/>
              </a:rPr>
              <a:t>selected </a:t>
            </a:r>
            <a:r>
              <a:rPr lang="en-GB" sz="2000" dirty="0">
                <a:latin typeface="Book Antiqua" panose="02040602050305030304" pitchFamily="18" charset="0"/>
              </a:rPr>
              <a:t>by AYBU as an eligible student who may participate in the Erasmus+ SMS for Spring Semester 2020-2021 </a:t>
            </a:r>
            <a:r>
              <a:rPr lang="en-GB" sz="2000" b="1" dirty="0">
                <a:latin typeface="Book Antiqua" panose="02040602050305030304" pitchFamily="18" charset="0"/>
              </a:rPr>
              <a:t>does not mean </a:t>
            </a:r>
            <a:r>
              <a:rPr lang="en-GB" sz="2000" dirty="0">
                <a:latin typeface="Book Antiqua" panose="02040602050305030304" pitchFamily="18" charset="0"/>
              </a:rPr>
              <a:t>that you have been </a:t>
            </a:r>
            <a:r>
              <a:rPr lang="en-GB" sz="2000" b="1" dirty="0">
                <a:latin typeface="Book Antiqua" panose="02040602050305030304" pitchFamily="18" charset="0"/>
              </a:rPr>
              <a:t>accepted by the first Partner university </a:t>
            </a:r>
            <a:r>
              <a:rPr lang="en-GB" sz="2000" dirty="0">
                <a:latin typeface="Book Antiqua" panose="02040602050305030304" pitchFamily="18" charset="0"/>
              </a:rPr>
              <a:t>in your university preference list. Thus, students are highly recommended to choose more than one university, where applicable, when filing in their university preference list in the application form. </a:t>
            </a:r>
            <a:endParaRPr lang="tr-TR" sz="2000" dirty="0" smtClean="0">
              <a:latin typeface="Book Antiqua" panose="02040602050305030304" pitchFamily="18" charset="0"/>
            </a:endParaRPr>
          </a:p>
          <a:p>
            <a:endParaRPr lang="bg-BG" sz="2000" dirty="0">
              <a:latin typeface="Book Antiqua" panose="02040602050305030304" pitchFamily="18" charset="0"/>
            </a:endParaRPr>
          </a:p>
          <a:p>
            <a:r>
              <a:rPr lang="en-US" sz="2000" dirty="0" smtClean="0">
                <a:latin typeface="Book Antiqua" panose="02040602050305030304" pitchFamily="18" charset="0"/>
              </a:rPr>
              <a:t>Students </a:t>
            </a:r>
            <a:r>
              <a:rPr lang="en-US" sz="2000" b="1" dirty="0">
                <a:latin typeface="Book Antiqua" panose="02040602050305030304" pitchFamily="18" charset="0"/>
              </a:rPr>
              <a:t>may take part in the mobility without grants </a:t>
            </a:r>
            <a:r>
              <a:rPr lang="en-US" sz="2000" dirty="0">
                <a:latin typeface="Book Antiqua" panose="02040602050305030304" pitchFamily="18" charset="0"/>
              </a:rPr>
              <a:t>if they prefer to do so. The students with and without grants undergo the </a:t>
            </a:r>
            <a:r>
              <a:rPr lang="en-US" sz="2000" b="1" dirty="0">
                <a:latin typeface="Book Antiqua" panose="02040602050305030304" pitchFamily="18" charset="0"/>
              </a:rPr>
              <a:t>same evaluation procedure </a:t>
            </a:r>
            <a:r>
              <a:rPr lang="en-US" sz="2000" dirty="0">
                <a:latin typeface="Book Antiqua" panose="02040602050305030304" pitchFamily="18" charset="0"/>
              </a:rPr>
              <a:t>and are </a:t>
            </a:r>
            <a:r>
              <a:rPr lang="en-US" sz="2000" b="1" dirty="0">
                <a:latin typeface="Book Antiqua" panose="02040602050305030304" pitchFamily="18" charset="0"/>
              </a:rPr>
              <a:t>subjected to the same requirements</a:t>
            </a:r>
            <a:r>
              <a:rPr lang="en-US" sz="2000" dirty="0">
                <a:latin typeface="Book Antiqua" panose="02040602050305030304" pitchFamily="18" charset="0"/>
              </a:rPr>
              <a:t>. The only difference is that the students without grants are not involved in the budget calculation. </a:t>
            </a:r>
            <a:endParaRPr lang="bg-BG" sz="2000" dirty="0">
              <a:latin typeface="Book Antiqua" panose="02040602050305030304" pitchFamily="18" charset="0"/>
            </a:endParaRPr>
          </a:p>
        </p:txBody>
      </p:sp>
      <p:sp>
        <p:nvSpPr>
          <p:cNvPr id="4" name="Unvan 1"/>
          <p:cNvSpPr>
            <a:spLocks noGrp="1"/>
          </p:cNvSpPr>
          <p:nvPr>
            <p:ph type="title"/>
          </p:nvPr>
        </p:nvSpPr>
        <p:spPr>
          <a:xfrm>
            <a:off x="457200" y="260990"/>
            <a:ext cx="8229600" cy="1143000"/>
          </a:xfrm>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16</a:t>
            </a:fld>
            <a:endParaRPr lang="tr-TR"/>
          </a:p>
        </p:txBody>
      </p:sp>
    </p:spTree>
    <p:extLst>
      <p:ext uri="{BB962C8B-B14F-4D97-AF65-F5344CB8AC3E}">
        <p14:creationId xmlns:p14="http://schemas.microsoft.com/office/powerpoint/2010/main" val="31963675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sz="2000" dirty="0" smtClean="0">
                <a:latin typeface="Book Antiqua" panose="02040602050305030304" pitchFamily="18" charset="0"/>
              </a:rPr>
              <a:t>A </a:t>
            </a:r>
            <a:r>
              <a:rPr lang="en-US" sz="2000" b="1" dirty="0">
                <a:latin typeface="Book Antiqua" panose="02040602050305030304" pitchFamily="18" charset="0"/>
              </a:rPr>
              <a:t>PhD</a:t>
            </a:r>
            <a:r>
              <a:rPr lang="en-US" sz="2000" dirty="0">
                <a:latin typeface="Book Antiqua" panose="02040602050305030304" pitchFamily="18" charset="0"/>
              </a:rPr>
              <a:t> student who </a:t>
            </a:r>
            <a:endParaRPr lang="bg-BG" sz="2000" dirty="0">
              <a:latin typeface="Book Antiqua" panose="02040602050305030304" pitchFamily="18" charset="0"/>
            </a:endParaRPr>
          </a:p>
          <a:p>
            <a:pPr marL="400050" lvl="1" indent="0">
              <a:buNone/>
            </a:pPr>
            <a:r>
              <a:rPr lang="en-US" sz="2000" dirty="0">
                <a:latin typeface="Book Antiqua" panose="02040602050305030304" pitchFamily="18" charset="0"/>
              </a:rPr>
              <a:t>a) is supposed to take her/his </a:t>
            </a:r>
            <a:r>
              <a:rPr lang="en-US" sz="2000" b="1" dirty="0">
                <a:latin typeface="Book Antiqua" panose="02040602050305030304" pitchFamily="18" charset="0"/>
              </a:rPr>
              <a:t>PhD Proficiency Exam</a:t>
            </a:r>
            <a:r>
              <a:rPr lang="en-US" sz="2000" dirty="0">
                <a:latin typeface="Book Antiqua" panose="02040602050305030304" pitchFamily="18" charset="0"/>
              </a:rPr>
              <a:t>; </a:t>
            </a:r>
            <a:endParaRPr lang="bg-BG" sz="2000" dirty="0">
              <a:latin typeface="Book Antiqua" panose="02040602050305030304" pitchFamily="18" charset="0"/>
            </a:endParaRPr>
          </a:p>
          <a:p>
            <a:pPr marL="400050" lvl="1" indent="0">
              <a:buNone/>
            </a:pPr>
            <a:r>
              <a:rPr lang="en-US" sz="2000" dirty="0">
                <a:latin typeface="Book Antiqua" panose="02040602050305030304" pitchFamily="18" charset="0"/>
              </a:rPr>
              <a:t>b) is supposed to present </a:t>
            </a:r>
            <a:r>
              <a:rPr lang="en-US" sz="2000" b="1" dirty="0">
                <a:latin typeface="Book Antiqua" panose="02040602050305030304" pitchFamily="18" charset="0"/>
              </a:rPr>
              <a:t>Dissertation Proposal</a:t>
            </a:r>
            <a:endParaRPr lang="bg-BG" sz="2000" b="1" dirty="0">
              <a:latin typeface="Book Antiqua" panose="02040602050305030304" pitchFamily="18" charset="0"/>
            </a:endParaRPr>
          </a:p>
          <a:p>
            <a:pPr marL="400050" lvl="1" indent="0">
              <a:buNone/>
            </a:pPr>
            <a:r>
              <a:rPr lang="en-US" sz="2000" b="1" dirty="0">
                <a:latin typeface="Book Antiqua" panose="02040602050305030304" pitchFamily="18" charset="0"/>
              </a:rPr>
              <a:t>cannot</a:t>
            </a:r>
            <a:r>
              <a:rPr lang="en-US" sz="2000" dirty="0">
                <a:latin typeface="Book Antiqua" panose="02040602050305030304" pitchFamily="18" charset="0"/>
              </a:rPr>
              <a:t> participate in the mobility. </a:t>
            </a:r>
            <a:endParaRPr lang="tr-TR" sz="2000" dirty="0" smtClean="0">
              <a:latin typeface="Book Antiqua" panose="02040602050305030304" pitchFamily="18" charset="0"/>
            </a:endParaRPr>
          </a:p>
          <a:p>
            <a:pPr marL="400050" lvl="1" indent="0">
              <a:buNone/>
            </a:pPr>
            <a:endParaRPr lang="bg-BG" sz="2000" dirty="0">
              <a:latin typeface="Book Antiqua" panose="02040602050305030304" pitchFamily="18" charset="0"/>
            </a:endParaRPr>
          </a:p>
          <a:p>
            <a:r>
              <a:rPr lang="en-US" sz="2000" dirty="0" smtClean="0">
                <a:latin typeface="Book Antiqua" panose="02040602050305030304" pitchFamily="18" charset="0"/>
              </a:rPr>
              <a:t>Faculty </a:t>
            </a:r>
            <a:r>
              <a:rPr lang="en-US" sz="2000" dirty="0">
                <a:latin typeface="Book Antiqua" panose="02040602050305030304" pitchFamily="18" charset="0"/>
              </a:rPr>
              <a:t>of </a:t>
            </a:r>
            <a:r>
              <a:rPr lang="en-US" sz="2000" b="1" dirty="0">
                <a:latin typeface="Book Antiqua" panose="02040602050305030304" pitchFamily="18" charset="0"/>
              </a:rPr>
              <a:t>Medicine</a:t>
            </a:r>
            <a:r>
              <a:rPr lang="en-US" sz="2000" dirty="0">
                <a:latin typeface="Book Antiqua" panose="02040602050305030304" pitchFamily="18" charset="0"/>
              </a:rPr>
              <a:t>, Faculty of </a:t>
            </a:r>
            <a:r>
              <a:rPr lang="en-US" sz="2000" b="1" dirty="0">
                <a:latin typeface="Book Antiqua" panose="02040602050305030304" pitchFamily="18" charset="0"/>
              </a:rPr>
              <a:t>Dentistry</a:t>
            </a:r>
            <a:r>
              <a:rPr lang="en-US" sz="2000" dirty="0">
                <a:latin typeface="Book Antiqua" panose="02040602050305030304" pitchFamily="18" charset="0"/>
              </a:rPr>
              <a:t> and Faculty of </a:t>
            </a:r>
            <a:r>
              <a:rPr lang="en-US" sz="2000" b="1" dirty="0">
                <a:latin typeface="Book Antiqua" panose="02040602050305030304" pitchFamily="18" charset="0"/>
              </a:rPr>
              <a:t>Pharmacy</a:t>
            </a:r>
            <a:r>
              <a:rPr lang="en-US" sz="2000" dirty="0">
                <a:latin typeface="Book Antiqua" panose="02040602050305030304" pitchFamily="18" charset="0"/>
              </a:rPr>
              <a:t> students who have been placed by the central exams (TUS, DUS, EUS) to any higher education institution and continue their specialization cannot benefit from the program if they are not </a:t>
            </a:r>
            <a:r>
              <a:rPr lang="en-US" sz="2000" b="1" dirty="0">
                <a:latin typeface="Book Antiqua" panose="02040602050305030304" pitchFamily="18" charset="0"/>
              </a:rPr>
              <a:t>officially registered</a:t>
            </a:r>
            <a:r>
              <a:rPr lang="en-US" sz="2000" dirty="0">
                <a:latin typeface="Book Antiqua" panose="02040602050305030304" pitchFamily="18" charset="0"/>
              </a:rPr>
              <a:t> students. </a:t>
            </a:r>
            <a:endParaRPr lang="bg-BG" sz="2000" dirty="0">
              <a:latin typeface="Book Antiqua" panose="02040602050305030304" pitchFamily="18" charset="0"/>
            </a:endParaRPr>
          </a:p>
        </p:txBody>
      </p:sp>
      <p:sp>
        <p:nvSpPr>
          <p:cNvPr id="4" name="Unvan 1"/>
          <p:cNvSpPr>
            <a:spLocks noGrp="1"/>
          </p:cNvSpPr>
          <p:nvPr>
            <p:ph type="title"/>
          </p:nvPr>
        </p:nvSpPr>
        <p:spPr>
          <a:xfrm>
            <a:off x="457200" y="260990"/>
            <a:ext cx="8229600" cy="1143000"/>
          </a:xfrm>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17</a:t>
            </a:fld>
            <a:endParaRPr lang="tr-TR"/>
          </a:p>
        </p:txBody>
      </p:sp>
    </p:spTree>
    <p:extLst>
      <p:ext uri="{BB962C8B-B14F-4D97-AF65-F5344CB8AC3E}">
        <p14:creationId xmlns:p14="http://schemas.microsoft.com/office/powerpoint/2010/main" val="41032390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sz="2000" dirty="0" smtClean="0">
                <a:latin typeface="Book Antiqua" panose="02040602050305030304" pitchFamily="18" charset="0"/>
              </a:rPr>
              <a:t> </a:t>
            </a:r>
            <a:r>
              <a:rPr lang="en-US" sz="2000" dirty="0">
                <a:latin typeface="Book Antiqua" panose="02040602050305030304" pitchFamily="18" charset="0"/>
              </a:rPr>
              <a:t>Students who have to </a:t>
            </a:r>
            <a:r>
              <a:rPr lang="en-US" sz="2000" b="1" dirty="0">
                <a:latin typeface="Book Antiqua" panose="02040602050305030304" pitchFamily="18" charset="0"/>
              </a:rPr>
              <a:t>retake a failed course </a:t>
            </a:r>
            <a:r>
              <a:rPr lang="en-US" sz="2000" dirty="0">
                <a:latin typeface="Book Antiqua" panose="02040602050305030304" pitchFamily="18" charset="0"/>
              </a:rPr>
              <a:t>or who have </a:t>
            </a:r>
            <a:r>
              <a:rPr lang="en-US" sz="2000" b="1" dirty="0">
                <a:latin typeface="Book Antiqua" panose="02040602050305030304" pitchFamily="18" charset="0"/>
              </a:rPr>
              <a:t>disciplinary penalty can</a:t>
            </a:r>
            <a:r>
              <a:rPr lang="en-US" sz="2000" dirty="0">
                <a:latin typeface="Book Antiqua" panose="02040602050305030304" pitchFamily="18" charset="0"/>
              </a:rPr>
              <a:t> also apply and </a:t>
            </a:r>
            <a:r>
              <a:rPr lang="en-US" sz="2000" b="1" dirty="0">
                <a:latin typeface="Book Antiqua" panose="02040602050305030304" pitchFamily="18" charset="0"/>
              </a:rPr>
              <a:t>take part </a:t>
            </a:r>
            <a:r>
              <a:rPr lang="en-US" sz="2000" dirty="0">
                <a:latin typeface="Book Antiqua" panose="02040602050305030304" pitchFamily="18" charset="0"/>
              </a:rPr>
              <a:t>in the mobility</a:t>
            </a:r>
            <a:r>
              <a:rPr lang="en-US" sz="2000" dirty="0" smtClean="0">
                <a:latin typeface="Book Antiqua" panose="02040602050305030304" pitchFamily="18" charset="0"/>
              </a:rPr>
              <a:t>.</a:t>
            </a:r>
            <a:endParaRPr lang="tr-TR" sz="2000" dirty="0" smtClean="0">
              <a:latin typeface="Book Antiqua" panose="02040602050305030304" pitchFamily="18" charset="0"/>
            </a:endParaRPr>
          </a:p>
          <a:p>
            <a:endParaRPr lang="bg-BG" sz="2000" dirty="0">
              <a:latin typeface="Book Antiqua" panose="02040602050305030304" pitchFamily="18" charset="0"/>
            </a:endParaRPr>
          </a:p>
          <a:p>
            <a:r>
              <a:rPr lang="en-US" sz="2000" dirty="0" smtClean="0">
                <a:latin typeface="Book Antiqua" panose="02040602050305030304" pitchFamily="18" charset="0"/>
              </a:rPr>
              <a:t>Due </a:t>
            </a:r>
            <a:r>
              <a:rPr lang="en-US" sz="2000" dirty="0">
                <a:latin typeface="Book Antiqua" panose="02040602050305030304" pitchFamily="18" charset="0"/>
              </a:rPr>
              <a:t>to the </a:t>
            </a:r>
            <a:r>
              <a:rPr lang="en-US" sz="2000" b="1" dirty="0" err="1">
                <a:latin typeface="Book Antiqua" panose="02040602050305030304" pitchFamily="18" charset="0"/>
              </a:rPr>
              <a:t>Brexit</a:t>
            </a:r>
            <a:r>
              <a:rPr lang="en-US" sz="2000" b="1" dirty="0">
                <a:latin typeface="Book Antiqua" panose="02040602050305030304" pitchFamily="18" charset="0"/>
              </a:rPr>
              <a:t> Process</a:t>
            </a:r>
            <a:r>
              <a:rPr lang="en-US" sz="2000" dirty="0">
                <a:latin typeface="Book Antiqua" panose="02040602050305030304" pitchFamily="18" charset="0"/>
              </a:rPr>
              <a:t>, the selected for the mobility Erasmus+ students who would like to have their exchange in the UK need to </a:t>
            </a:r>
            <a:r>
              <a:rPr lang="en-US" sz="2000" dirty="0" smtClean="0">
                <a:latin typeface="Book Antiqua" panose="02040602050305030304" pitchFamily="18" charset="0"/>
              </a:rPr>
              <a:t>carefully</a:t>
            </a:r>
            <a:r>
              <a:rPr lang="tr-TR" sz="2000" dirty="0" smtClean="0">
                <a:latin typeface="Book Antiqua" panose="02040602050305030304" pitchFamily="18" charset="0"/>
              </a:rPr>
              <a:t> </a:t>
            </a:r>
            <a:r>
              <a:rPr lang="en-GB" sz="2000" dirty="0" smtClean="0">
                <a:latin typeface="Book Antiqua" panose="02040602050305030304" pitchFamily="18" charset="0"/>
              </a:rPr>
              <a:t>consider</a:t>
            </a:r>
            <a:r>
              <a:rPr lang="en-US" sz="2000" dirty="0" smtClean="0">
                <a:latin typeface="Book Antiqua" panose="02040602050305030304" pitchFamily="18" charset="0"/>
              </a:rPr>
              <a:t> </a:t>
            </a:r>
            <a:r>
              <a:rPr lang="en-US" sz="2000" b="1" dirty="0">
                <a:latin typeface="Book Antiqua" panose="02040602050305030304" pitchFamily="18" charset="0"/>
              </a:rPr>
              <a:t>possible complications</a:t>
            </a:r>
            <a:r>
              <a:rPr lang="en-US" sz="2000" dirty="0">
                <a:latin typeface="Book Antiqua" panose="02040602050305030304" pitchFamily="18" charset="0"/>
              </a:rPr>
              <a:t>. AYBU students are strongly advised not to make only one host university preference.</a:t>
            </a:r>
            <a:endParaRPr lang="bg-BG" sz="2000" dirty="0">
              <a:latin typeface="Book Antiqua" panose="02040602050305030304" pitchFamily="18" charset="0"/>
            </a:endParaRPr>
          </a:p>
          <a:p>
            <a:endParaRPr lang="en-US" sz="2000" dirty="0" smtClean="0">
              <a:latin typeface="Book Antiqua" panose="02040602050305030304" pitchFamily="18" charset="0"/>
            </a:endParaRPr>
          </a:p>
          <a:p>
            <a:r>
              <a:rPr lang="en-US" sz="2000" dirty="0" smtClean="0">
                <a:latin typeface="Book Antiqua" panose="02040602050305030304" pitchFamily="18" charset="0"/>
              </a:rPr>
              <a:t>Selected </a:t>
            </a:r>
            <a:r>
              <a:rPr lang="en-US" sz="2000" dirty="0">
                <a:latin typeface="Book Antiqua" panose="02040602050305030304" pitchFamily="18" charset="0"/>
              </a:rPr>
              <a:t>for the Erasmus+ SMS AYBU </a:t>
            </a:r>
            <a:r>
              <a:rPr lang="en-US" sz="2000" b="1" dirty="0">
                <a:latin typeface="Book Antiqua" panose="02040602050305030304" pitchFamily="18" charset="0"/>
              </a:rPr>
              <a:t>students with special needs </a:t>
            </a:r>
            <a:r>
              <a:rPr lang="en-US" sz="2000" dirty="0">
                <a:latin typeface="Book Antiqua" panose="02040602050305030304" pitchFamily="18" charset="0"/>
              </a:rPr>
              <a:t>may receive additional grant support. Nevertheless, the additional grant cannot </a:t>
            </a:r>
            <a:r>
              <a:rPr lang="en-US" sz="2000" dirty="0" smtClean="0">
                <a:latin typeface="Book Antiqua" panose="02040602050305030304" pitchFamily="18" charset="0"/>
              </a:rPr>
              <a:t>be more than the </a:t>
            </a:r>
            <a:r>
              <a:rPr lang="en-US" sz="2000" dirty="0">
                <a:latin typeface="Book Antiqua" panose="02040602050305030304" pitchFamily="18" charset="0"/>
              </a:rPr>
              <a:t>total amount of the regular received Erasmus+ grant.</a:t>
            </a:r>
            <a:endParaRPr lang="bg-BG" sz="2000" dirty="0">
              <a:latin typeface="Book Antiqua" panose="02040602050305030304" pitchFamily="18" charset="0"/>
            </a:endParaRPr>
          </a:p>
        </p:txBody>
      </p:sp>
      <p:sp>
        <p:nvSpPr>
          <p:cNvPr id="4" name="Unvan 1"/>
          <p:cNvSpPr>
            <a:spLocks noGrp="1"/>
          </p:cNvSpPr>
          <p:nvPr>
            <p:ph type="title"/>
          </p:nvPr>
        </p:nvSpPr>
        <p:spPr>
          <a:solidFill>
            <a:srgbClr val="FFFF00"/>
          </a:solidFill>
        </p:spPr>
        <p:txBody>
          <a:bodyPr/>
          <a:lstStyle/>
          <a:p>
            <a:r>
              <a:rPr lang="en-GB" sz="2800" dirty="0" smtClean="0">
                <a:latin typeface="Book Antiqua" panose="02040602050305030304" pitchFamily="18" charset="0"/>
              </a:rPr>
              <a:t>APPLICATION REQUIREMENTS AND REGULATIONS</a:t>
            </a:r>
            <a:endParaRPr lang="bg-BG" sz="28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18</a:t>
            </a:fld>
            <a:endParaRPr lang="tr-TR"/>
          </a:p>
        </p:txBody>
      </p:sp>
    </p:spTree>
    <p:extLst>
      <p:ext uri="{BB962C8B-B14F-4D97-AF65-F5344CB8AC3E}">
        <p14:creationId xmlns:p14="http://schemas.microsoft.com/office/powerpoint/2010/main" val="33527028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C000"/>
          </a:solidFill>
        </p:spPr>
        <p:txBody>
          <a:bodyPr/>
          <a:lstStyle/>
          <a:p>
            <a:r>
              <a:rPr lang="en-GB" sz="3200" dirty="0" smtClean="0">
                <a:latin typeface="Book Antiqua" panose="02040602050305030304" pitchFamily="18" charset="0"/>
              </a:rPr>
              <a:t>FOREIGN LANGUAGE PROFICIENCY</a:t>
            </a:r>
            <a:endParaRPr lang="bg-BG" sz="3200" dirty="0">
              <a:latin typeface="Book Antiqua" panose="02040602050305030304" pitchFamily="18" charset="0"/>
            </a:endParaRPr>
          </a:p>
        </p:txBody>
      </p:sp>
      <p:sp>
        <p:nvSpPr>
          <p:cNvPr id="3" name="İçerik Yer Tutucusu 2"/>
          <p:cNvSpPr>
            <a:spLocks noGrp="1"/>
          </p:cNvSpPr>
          <p:nvPr>
            <p:ph idx="1"/>
          </p:nvPr>
        </p:nvSpPr>
        <p:spPr/>
        <p:txBody>
          <a:bodyPr/>
          <a:lstStyle/>
          <a:p>
            <a:endParaRPr lang="en-US" sz="2000" dirty="0" smtClean="0">
              <a:latin typeface="Book Antiqua" panose="02040602050305030304" pitchFamily="18" charset="0"/>
            </a:endParaRPr>
          </a:p>
          <a:p>
            <a:r>
              <a:rPr lang="en-US" sz="2000" b="1" dirty="0" smtClean="0">
                <a:latin typeface="Book Antiqua" panose="02040602050305030304" pitchFamily="18" charset="0"/>
              </a:rPr>
              <a:t>Students</a:t>
            </a:r>
            <a:r>
              <a:rPr lang="en-US" sz="2000" dirty="0" smtClean="0">
                <a:latin typeface="Book Antiqua" panose="02040602050305030304" pitchFamily="18" charset="0"/>
              </a:rPr>
              <a:t> </a:t>
            </a:r>
            <a:r>
              <a:rPr lang="en-US" sz="2000" dirty="0">
                <a:latin typeface="Book Antiqua" panose="02040602050305030304" pitchFamily="18" charset="0"/>
              </a:rPr>
              <a:t>who would like to participate in the Erasmus+ SMS exchange </a:t>
            </a:r>
            <a:r>
              <a:rPr lang="en-US" sz="2000" b="1" dirty="0">
                <a:latin typeface="Book Antiqua" panose="02040602050305030304" pitchFamily="18" charset="0"/>
              </a:rPr>
              <a:t>need to certify their language proficiencies</a:t>
            </a:r>
            <a:r>
              <a:rPr lang="en-US" sz="2000" dirty="0">
                <a:latin typeface="Book Antiqua" panose="02040602050305030304" pitchFamily="18" charset="0"/>
              </a:rPr>
              <a:t>. Students who have taken the </a:t>
            </a:r>
            <a:r>
              <a:rPr lang="en-US" sz="2000" b="1" dirty="0">
                <a:latin typeface="Book Antiqua" panose="02040602050305030304" pitchFamily="18" charset="0"/>
              </a:rPr>
              <a:t>AYBU School of Foreign Languages’ Erasmus+ language exam</a:t>
            </a:r>
            <a:r>
              <a:rPr lang="en-US" sz="2000" dirty="0">
                <a:latin typeface="Book Antiqua" panose="02040602050305030304" pitchFamily="18" charset="0"/>
              </a:rPr>
              <a:t> within the </a:t>
            </a:r>
            <a:r>
              <a:rPr lang="en-US" sz="2000" b="1" dirty="0">
                <a:latin typeface="Book Antiqua" panose="02040602050305030304" pitchFamily="18" charset="0"/>
              </a:rPr>
              <a:t>last 12 months </a:t>
            </a:r>
            <a:r>
              <a:rPr lang="en-US" sz="2000" dirty="0">
                <a:latin typeface="Book Antiqua" panose="02040602050305030304" pitchFamily="18" charset="0"/>
              </a:rPr>
              <a:t>and would like their </a:t>
            </a:r>
            <a:r>
              <a:rPr lang="en-US" sz="2000" b="1" dirty="0">
                <a:latin typeface="Book Antiqua" panose="02040602050305030304" pitchFamily="18" charset="0"/>
              </a:rPr>
              <a:t>results </a:t>
            </a:r>
            <a:r>
              <a:rPr lang="en-US" sz="2000" dirty="0">
                <a:latin typeface="Book Antiqua" panose="02040602050305030304" pitchFamily="18" charset="0"/>
              </a:rPr>
              <a:t>to be </a:t>
            </a:r>
            <a:r>
              <a:rPr lang="en-US" sz="2000" b="1" dirty="0">
                <a:latin typeface="Book Antiqua" panose="02040602050305030304" pitchFamily="18" charset="0"/>
              </a:rPr>
              <a:t>considered</a:t>
            </a:r>
            <a:r>
              <a:rPr lang="en-US" sz="2000" dirty="0">
                <a:latin typeface="Book Antiqua" panose="02040602050305030304" pitchFamily="18" charset="0"/>
              </a:rPr>
              <a:t> in this application should </a:t>
            </a:r>
            <a:r>
              <a:rPr lang="en-US" sz="2000" b="1" dirty="0">
                <a:latin typeface="Book Antiqua" panose="02040602050305030304" pitchFamily="18" charset="0"/>
              </a:rPr>
              <a:t>specify </a:t>
            </a:r>
            <a:r>
              <a:rPr lang="en-US" sz="2000" dirty="0">
                <a:latin typeface="Book Antiqua" panose="02040602050305030304" pitchFamily="18" charset="0"/>
              </a:rPr>
              <a:t>this in the online </a:t>
            </a:r>
            <a:r>
              <a:rPr lang="en-US" sz="2000" b="1" dirty="0">
                <a:latin typeface="Book Antiqua" panose="02040602050305030304" pitchFamily="18" charset="0"/>
              </a:rPr>
              <a:t>application form</a:t>
            </a:r>
            <a:r>
              <a:rPr lang="en-US" sz="2000" dirty="0">
                <a:latin typeface="Book Antiqua" panose="02040602050305030304" pitchFamily="18" charset="0"/>
              </a:rPr>
              <a:t>. Students who cannot proof their English language proficiency with any of the accepted documents, should </a:t>
            </a:r>
            <a:r>
              <a:rPr lang="en-US" sz="2000" b="1" dirty="0">
                <a:latin typeface="Book Antiqua" panose="02040602050305030304" pitchFamily="18" charset="0"/>
              </a:rPr>
              <a:t>take the online AYBU School of Foreign Languages English Proficiency Exam </a:t>
            </a:r>
            <a:r>
              <a:rPr lang="en-US" sz="2000" dirty="0">
                <a:latin typeface="Book Antiqua" panose="02040602050305030304" pitchFamily="18" charset="0"/>
              </a:rPr>
              <a:t>on </a:t>
            </a:r>
            <a:r>
              <a:rPr lang="en-US" sz="2000" b="1" dirty="0">
                <a:latin typeface="Book Antiqua" panose="02040602050305030304" pitchFamily="18" charset="0"/>
              </a:rPr>
              <a:t>AYBUZEM</a:t>
            </a:r>
            <a:r>
              <a:rPr lang="en-US" sz="2000" dirty="0">
                <a:latin typeface="Book Antiqua" panose="02040602050305030304" pitchFamily="18" charset="0"/>
              </a:rPr>
              <a:t>. The exam will be held on </a:t>
            </a:r>
            <a:r>
              <a:rPr lang="en-US" sz="2000" b="1" u="sng" dirty="0">
                <a:latin typeface="Book Antiqua" panose="02040602050305030304" pitchFamily="18" charset="0"/>
              </a:rPr>
              <a:t>October 28, 2020 (Wednesday) at 10:00 a.m</a:t>
            </a:r>
            <a:r>
              <a:rPr lang="en-US" sz="2000" dirty="0">
                <a:latin typeface="Book Antiqua" panose="02040602050305030304" pitchFamily="18" charset="0"/>
              </a:rPr>
              <a:t>. </a:t>
            </a:r>
            <a:r>
              <a:rPr lang="en-US" sz="2000" b="1" dirty="0">
                <a:latin typeface="Book Antiqua" panose="02040602050305030304" pitchFamily="18" charset="0"/>
              </a:rPr>
              <a:t>No excuses by students unable to take the exam on the specified day and time, including medical reports, will be accepted. The exam will not be repeated too. </a:t>
            </a:r>
            <a:endParaRPr lang="bg-BG" sz="2000" b="1" dirty="0">
              <a:latin typeface="Book Antiqua" panose="02040602050305030304" pitchFamily="18" charset="0"/>
            </a:endParaRPr>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19</a:t>
            </a:fld>
            <a:endParaRPr lang="tr-TR"/>
          </a:p>
        </p:txBody>
      </p:sp>
    </p:spTree>
    <p:extLst>
      <p:ext uri="{BB962C8B-B14F-4D97-AF65-F5344CB8AC3E}">
        <p14:creationId xmlns:p14="http://schemas.microsoft.com/office/powerpoint/2010/main" val="18042929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anpcdefp.ro/userfiles/erasmusplus.jpg"/>
          <p:cNvPicPr>
            <a:picLocks noChangeAspect="1" noChangeArrowheads="1"/>
          </p:cNvPicPr>
          <p:nvPr/>
        </p:nvPicPr>
        <p:blipFill>
          <a:blip r:embed="rId2" cstate="print">
            <a:lum bright="69000" contrast="-73000"/>
          </a:blip>
          <a:srcRect/>
          <a:stretch>
            <a:fillRect/>
          </a:stretch>
        </p:blipFill>
        <p:spPr bwMode="auto">
          <a:xfrm>
            <a:off x="0" y="0"/>
            <a:ext cx="9144000" cy="6858000"/>
          </a:xfrm>
          <a:prstGeom prst="rect">
            <a:avLst/>
          </a:prstGeom>
          <a:ln>
            <a:noFill/>
          </a:ln>
          <a:effectLst>
            <a:softEdge rad="112500"/>
          </a:effectLst>
        </p:spPr>
      </p:pic>
      <p:sp>
        <p:nvSpPr>
          <p:cNvPr id="2" name="1 Başlık"/>
          <p:cNvSpPr>
            <a:spLocks noGrp="1"/>
          </p:cNvSpPr>
          <p:nvPr>
            <p:ph type="title"/>
          </p:nvPr>
        </p:nvSpPr>
        <p:spPr>
          <a:xfrm>
            <a:off x="3059832" y="385690"/>
            <a:ext cx="3266664" cy="694430"/>
          </a:xfrm>
          <a:solidFill>
            <a:srgbClr val="FFFF66"/>
          </a:solidFill>
        </p:spPr>
        <p:txBody>
          <a:bodyPr/>
          <a:lstStyle/>
          <a:p>
            <a:r>
              <a:rPr lang="tr-TR" sz="3600" b="1" dirty="0">
                <a:solidFill>
                  <a:schemeClr val="accent1">
                    <a:lumMod val="75000"/>
                  </a:schemeClr>
                </a:solidFill>
                <a:latin typeface="Book Antiqua" panose="02040602050305030304" pitchFamily="18" charset="0"/>
              </a:rPr>
              <a:t>CONTENT</a:t>
            </a:r>
          </a:p>
        </p:txBody>
      </p:sp>
      <p:sp>
        <p:nvSpPr>
          <p:cNvPr id="3" name="2 İçerik Yer Tutucusu"/>
          <p:cNvSpPr>
            <a:spLocks noGrp="1"/>
          </p:cNvSpPr>
          <p:nvPr>
            <p:ph idx="1"/>
          </p:nvPr>
        </p:nvSpPr>
        <p:spPr>
          <a:xfrm>
            <a:off x="899592" y="1340768"/>
            <a:ext cx="6912768" cy="5256584"/>
          </a:xfrm>
        </p:spPr>
        <p:txBody>
          <a:bodyPr/>
          <a:lstStyle/>
          <a:p>
            <a:endParaRPr lang="tr-TR" sz="2200" b="1" dirty="0" smtClean="0"/>
          </a:p>
          <a:p>
            <a:endParaRPr lang="tr-TR" sz="2200" b="1" dirty="0"/>
          </a:p>
          <a:p>
            <a:endParaRPr lang="tr-TR" sz="2200" b="1" dirty="0" smtClean="0"/>
          </a:p>
          <a:p>
            <a:r>
              <a:rPr lang="en-GB" sz="2200" b="1" dirty="0">
                <a:solidFill>
                  <a:srgbClr val="FF0000"/>
                </a:solidFill>
              </a:rPr>
              <a:t>International Relations </a:t>
            </a:r>
            <a:r>
              <a:rPr lang="en-GB" sz="2200" b="1" dirty="0" smtClean="0">
                <a:solidFill>
                  <a:srgbClr val="FF0000"/>
                </a:solidFill>
              </a:rPr>
              <a:t>Office</a:t>
            </a:r>
            <a:endParaRPr lang="en-GB" sz="2200" b="1" dirty="0" smtClean="0">
              <a:solidFill>
                <a:srgbClr val="FF0000"/>
              </a:solidFill>
            </a:endParaRPr>
          </a:p>
          <a:p>
            <a:r>
              <a:rPr lang="en-GB" sz="2200" b="1" dirty="0" smtClean="0">
                <a:solidFill>
                  <a:srgbClr val="00B050"/>
                </a:solidFill>
              </a:rPr>
              <a:t>Introduction to Erasmus+ Student Mobility for Studies Program</a:t>
            </a:r>
            <a:endParaRPr lang="en-GB" sz="2200" b="1" dirty="0">
              <a:solidFill>
                <a:srgbClr val="00B050"/>
              </a:solidFill>
              <a:cs typeface="Calibri"/>
            </a:endParaRPr>
          </a:p>
          <a:p>
            <a:r>
              <a:rPr lang="en-GB" sz="2200" b="1" dirty="0" smtClean="0">
                <a:solidFill>
                  <a:srgbClr val="0070C0"/>
                </a:solidFill>
              </a:rPr>
              <a:t>Erasmus</a:t>
            </a:r>
            <a:r>
              <a:rPr lang="en-GB" sz="2200" b="1" dirty="0">
                <a:solidFill>
                  <a:srgbClr val="0070C0"/>
                </a:solidFill>
              </a:rPr>
              <a:t>+ </a:t>
            </a:r>
            <a:r>
              <a:rPr lang="tr-TR" sz="2200" b="1" dirty="0" smtClean="0">
                <a:solidFill>
                  <a:srgbClr val="0070C0"/>
                </a:solidFill>
              </a:rPr>
              <a:t>SMS Application </a:t>
            </a:r>
            <a:r>
              <a:rPr lang="tr-TR" sz="2200" b="1" dirty="0" smtClean="0">
                <a:solidFill>
                  <a:srgbClr val="0070C0"/>
                </a:solidFill>
              </a:rPr>
              <a:t>Step </a:t>
            </a:r>
            <a:r>
              <a:rPr lang="en-GB" sz="2200" b="1" dirty="0" smtClean="0">
                <a:solidFill>
                  <a:srgbClr val="0070C0"/>
                </a:solidFill>
              </a:rPr>
              <a:t>by</a:t>
            </a:r>
            <a:r>
              <a:rPr lang="tr-TR" sz="2200" b="1" dirty="0" smtClean="0">
                <a:solidFill>
                  <a:srgbClr val="0070C0"/>
                </a:solidFill>
              </a:rPr>
              <a:t> </a:t>
            </a:r>
            <a:r>
              <a:rPr lang="en-GB" sz="2200" b="1" dirty="0" smtClean="0">
                <a:solidFill>
                  <a:srgbClr val="0070C0"/>
                </a:solidFill>
              </a:rPr>
              <a:t>Step</a:t>
            </a:r>
            <a:endParaRPr lang="en-GB" sz="2200" b="1" dirty="0">
              <a:solidFill>
                <a:srgbClr val="0070C0"/>
              </a:solidFill>
              <a:cs typeface="Calibri"/>
            </a:endParaRPr>
          </a:p>
          <a:p>
            <a:r>
              <a:rPr lang="en-GB" sz="2200" b="1" dirty="0" smtClean="0">
                <a:solidFill>
                  <a:srgbClr val="FFC000"/>
                </a:solidFill>
              </a:rPr>
              <a:t>Frequently </a:t>
            </a:r>
            <a:r>
              <a:rPr lang="en-GB" sz="2200" b="1" dirty="0">
                <a:solidFill>
                  <a:srgbClr val="FFC000"/>
                </a:solidFill>
              </a:rPr>
              <a:t>Asked Questions &amp; </a:t>
            </a:r>
            <a:r>
              <a:rPr lang="tr-TR" sz="2200" b="1" dirty="0" smtClean="0">
                <a:solidFill>
                  <a:srgbClr val="FFC000"/>
                </a:solidFill>
              </a:rPr>
              <a:t>Open </a:t>
            </a:r>
            <a:r>
              <a:rPr lang="en-GB" sz="2200" b="1" dirty="0" smtClean="0">
                <a:solidFill>
                  <a:srgbClr val="FFC000"/>
                </a:solidFill>
              </a:rPr>
              <a:t>Discussion</a:t>
            </a:r>
            <a:endParaRPr lang="en-GB" sz="2200" b="1" dirty="0">
              <a:solidFill>
                <a:srgbClr val="FFC000"/>
              </a:solidFill>
              <a:cs typeface="Calibri"/>
            </a:endParaRPr>
          </a:p>
        </p:txBody>
      </p:sp>
      <p:pic>
        <p:nvPicPr>
          <p:cNvPr id="66564" name="Picture 4" descr="http://skepticism-images.s3-website-us-east-1.amazonaws.com/images/jreviews/Erasmus.jpg"/>
          <p:cNvPicPr>
            <a:picLocks noChangeAspect="1" noChangeArrowheads="1"/>
          </p:cNvPicPr>
          <p:nvPr/>
        </p:nvPicPr>
        <p:blipFill>
          <a:blip r:embed="rId3" cstate="print"/>
          <a:srcRect/>
          <a:stretch>
            <a:fillRect/>
          </a:stretch>
        </p:blipFill>
        <p:spPr bwMode="auto">
          <a:xfrm>
            <a:off x="7290198" y="0"/>
            <a:ext cx="1853802" cy="1571612"/>
          </a:xfrm>
          <a:prstGeom prst="rect">
            <a:avLst/>
          </a:prstGeom>
          <a:ln>
            <a:noFill/>
          </a:ln>
          <a:effectLst>
            <a:softEdge rad="112500"/>
          </a:effec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74" y="58714"/>
            <a:ext cx="1187624" cy="1185253"/>
          </a:xfrm>
          <a:prstGeom prst="rect">
            <a:avLst/>
          </a:prstGeom>
        </p:spPr>
      </p:pic>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2</a:t>
            </a:fld>
            <a:endParaRPr lang="tr-TR"/>
          </a:p>
        </p:txBody>
      </p:sp>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sz="2000" dirty="0" smtClean="0">
                <a:latin typeface="Book Antiqua" panose="02040602050305030304" pitchFamily="18" charset="0"/>
              </a:rPr>
              <a:t>AYBU </a:t>
            </a:r>
            <a:r>
              <a:rPr lang="en-US" sz="2000" dirty="0">
                <a:latin typeface="Book Antiqua" panose="02040602050305030304" pitchFamily="18" charset="0"/>
              </a:rPr>
              <a:t>students who wish to take part in the mobility with exam results such as </a:t>
            </a:r>
            <a:r>
              <a:rPr lang="en-US" sz="2000" b="1" dirty="0">
                <a:latin typeface="Book Antiqua" panose="02040602050305030304" pitchFamily="18" charset="0"/>
              </a:rPr>
              <a:t>YDS, E-YDS, YÖKDİL</a:t>
            </a:r>
            <a:r>
              <a:rPr lang="en-US" sz="2000" dirty="0">
                <a:latin typeface="Book Antiqua" panose="02040602050305030304" pitchFamily="18" charset="0"/>
              </a:rPr>
              <a:t>, </a:t>
            </a:r>
            <a:r>
              <a:rPr lang="en-US" sz="2000" b="1" dirty="0">
                <a:latin typeface="Book Antiqua" panose="02040602050305030304" pitchFamily="18" charset="0"/>
              </a:rPr>
              <a:t>may take </a:t>
            </a:r>
            <a:r>
              <a:rPr lang="en-US" sz="2000" dirty="0">
                <a:latin typeface="Book Antiqua" panose="02040602050305030304" pitchFamily="18" charset="0"/>
              </a:rPr>
              <a:t>the </a:t>
            </a:r>
            <a:r>
              <a:rPr lang="en-US" sz="2000" b="1" dirty="0">
                <a:latin typeface="Book Antiqua" panose="02040602050305030304" pitchFamily="18" charset="0"/>
              </a:rPr>
              <a:t>Erasmus+ Proficiency Exam</a:t>
            </a:r>
            <a:r>
              <a:rPr lang="en-US" sz="2000" dirty="0">
                <a:latin typeface="Book Antiqua" panose="02040602050305030304" pitchFamily="18" charset="0"/>
              </a:rPr>
              <a:t> on Wednesday, too. However, they have to </a:t>
            </a:r>
            <a:r>
              <a:rPr lang="en-US" sz="2000" b="1" dirty="0">
                <a:latin typeface="Book Antiqua" panose="02040602050305030304" pitchFamily="18" charset="0"/>
              </a:rPr>
              <a:t>state</a:t>
            </a:r>
            <a:r>
              <a:rPr lang="en-US" sz="2000" dirty="0">
                <a:latin typeface="Book Antiqua" panose="02040602050305030304" pitchFamily="18" charset="0"/>
              </a:rPr>
              <a:t> this on the online </a:t>
            </a:r>
            <a:r>
              <a:rPr lang="en-US" sz="2000" b="1" dirty="0">
                <a:latin typeface="Book Antiqua" panose="02040602050305030304" pitchFamily="18" charset="0"/>
              </a:rPr>
              <a:t>application form</a:t>
            </a:r>
            <a:r>
              <a:rPr lang="en-US" sz="2000" dirty="0">
                <a:latin typeface="Book Antiqua" panose="02040602050305030304" pitchFamily="18" charset="0"/>
              </a:rPr>
              <a:t>. Students who </a:t>
            </a:r>
            <a:r>
              <a:rPr lang="en-US" sz="2000" b="1" dirty="0">
                <a:latin typeface="Book Antiqua" panose="02040602050305030304" pitchFamily="18" charset="0"/>
              </a:rPr>
              <a:t>have chosen </a:t>
            </a:r>
            <a:r>
              <a:rPr lang="en-US" sz="2000" dirty="0">
                <a:latin typeface="Book Antiqua" panose="02040602050305030304" pitchFamily="18" charset="0"/>
              </a:rPr>
              <a:t>to take the Erasmus+ Proficiency Exam </a:t>
            </a:r>
            <a:r>
              <a:rPr lang="en-US" sz="2000" b="1" dirty="0">
                <a:latin typeface="Book Antiqua" panose="02040602050305030304" pitchFamily="18" charset="0"/>
              </a:rPr>
              <a:t>must take </a:t>
            </a:r>
            <a:r>
              <a:rPr lang="en-US" sz="2000" dirty="0">
                <a:latin typeface="Book Antiqua" panose="02040602050305030304" pitchFamily="18" charset="0"/>
              </a:rPr>
              <a:t>the exam. </a:t>
            </a:r>
            <a:r>
              <a:rPr lang="en-US" sz="2000" b="1" dirty="0">
                <a:latin typeface="Book Antiqua" panose="02040602050305030304" pitchFamily="18" charset="0"/>
              </a:rPr>
              <a:t>If</a:t>
            </a:r>
            <a:r>
              <a:rPr lang="en-US" sz="2000" dirty="0">
                <a:latin typeface="Book Antiqua" panose="02040602050305030304" pitchFamily="18" charset="0"/>
              </a:rPr>
              <a:t> they do </a:t>
            </a:r>
            <a:r>
              <a:rPr lang="en-US" sz="2000" b="1" dirty="0">
                <a:latin typeface="Book Antiqua" panose="02040602050305030304" pitchFamily="18" charset="0"/>
              </a:rPr>
              <a:t>not</a:t>
            </a:r>
            <a:r>
              <a:rPr lang="en-US" sz="2000" dirty="0">
                <a:latin typeface="Book Antiqua" panose="02040602050305030304" pitchFamily="18" charset="0"/>
              </a:rPr>
              <a:t> take the exam </a:t>
            </a:r>
            <a:r>
              <a:rPr lang="en-US" sz="2000" b="1" dirty="0">
                <a:latin typeface="Book Antiqua" panose="02040602050305030304" pitchFamily="18" charset="0"/>
              </a:rPr>
              <a:t>without an excuse </a:t>
            </a:r>
            <a:r>
              <a:rPr lang="en-US" sz="2000" dirty="0">
                <a:latin typeface="Book Antiqua" panose="02040602050305030304" pitchFamily="18" charset="0"/>
              </a:rPr>
              <a:t>or do not notify the office about their excuse on time</a:t>
            </a:r>
            <a:r>
              <a:rPr lang="en-US" sz="2000" b="1" dirty="0">
                <a:latin typeface="Book Antiqua" panose="02040602050305030304" pitchFamily="18" charset="0"/>
              </a:rPr>
              <a:t>, -5 points </a:t>
            </a:r>
            <a:r>
              <a:rPr lang="en-US" sz="2000" dirty="0">
                <a:latin typeface="Book Antiqua" panose="02040602050305030304" pitchFamily="18" charset="0"/>
              </a:rPr>
              <a:t>will be deducted from their final evaluation score in their </a:t>
            </a:r>
            <a:r>
              <a:rPr lang="en-US" sz="2000" b="1" dirty="0">
                <a:latin typeface="Book Antiqua" panose="02040602050305030304" pitchFamily="18" charset="0"/>
              </a:rPr>
              <a:t>next mobility application</a:t>
            </a:r>
            <a:r>
              <a:rPr lang="en-US" sz="2000" dirty="0">
                <a:latin typeface="Book Antiqua" panose="02040602050305030304" pitchFamily="18" charset="0"/>
              </a:rPr>
              <a:t>. Candidates who would take the Erasmus+ Proficiency exam </a:t>
            </a:r>
            <a:r>
              <a:rPr lang="en-US" sz="2000" b="1" dirty="0">
                <a:latin typeface="Book Antiqua" panose="02040602050305030304" pitchFamily="18" charset="0"/>
              </a:rPr>
              <a:t>should score minimum 60 points.</a:t>
            </a:r>
            <a:r>
              <a:rPr lang="en-US" sz="2000" dirty="0">
                <a:latin typeface="Book Antiqua" panose="02040602050305030304" pitchFamily="18" charset="0"/>
              </a:rPr>
              <a:t> Those who would take the exam and would also like any other language proficiency result from the accepted by OSYM exams to be considered, need to upload the exam documents. The </a:t>
            </a:r>
            <a:r>
              <a:rPr lang="en-US" sz="2000" b="1" dirty="0">
                <a:latin typeface="Book Antiqua" panose="02040602050305030304" pitchFamily="18" charset="0"/>
              </a:rPr>
              <a:t>language score/result </a:t>
            </a:r>
            <a:r>
              <a:rPr lang="en-US" sz="2000" dirty="0">
                <a:latin typeface="Book Antiqua" panose="02040602050305030304" pitchFamily="18" charset="0"/>
              </a:rPr>
              <a:t>considered for the Erasmus+ SMS application will be the </a:t>
            </a:r>
            <a:r>
              <a:rPr lang="en-US" sz="2000" b="1" dirty="0">
                <a:latin typeface="Book Antiqua" panose="02040602050305030304" pitchFamily="18" charset="0"/>
              </a:rPr>
              <a:t>highest</a:t>
            </a:r>
            <a:r>
              <a:rPr lang="en-US" sz="2000" dirty="0">
                <a:latin typeface="Book Antiqua" panose="02040602050305030304" pitchFamily="18" charset="0"/>
              </a:rPr>
              <a:t> one.</a:t>
            </a:r>
            <a:endParaRPr lang="bg-BG" sz="2000" dirty="0">
              <a:latin typeface="Book Antiqua" panose="02040602050305030304" pitchFamily="18" charset="0"/>
            </a:endParaRPr>
          </a:p>
        </p:txBody>
      </p:sp>
      <p:sp>
        <p:nvSpPr>
          <p:cNvPr id="4" name="Unvan 1"/>
          <p:cNvSpPr>
            <a:spLocks noGrp="1"/>
          </p:cNvSpPr>
          <p:nvPr>
            <p:ph type="title"/>
          </p:nvPr>
        </p:nvSpPr>
        <p:spPr>
          <a:solidFill>
            <a:srgbClr val="FFC000"/>
          </a:solidFill>
        </p:spPr>
        <p:txBody>
          <a:bodyPr/>
          <a:lstStyle/>
          <a:p>
            <a:r>
              <a:rPr lang="en-GB" sz="3200" dirty="0" smtClean="0">
                <a:latin typeface="Book Antiqua" panose="02040602050305030304" pitchFamily="18" charset="0"/>
              </a:rPr>
              <a:t>FOREIGN LANGUAGE PROFICIENCY</a:t>
            </a:r>
            <a:endParaRPr lang="bg-BG" sz="3200"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20</a:t>
            </a:fld>
            <a:endParaRPr lang="tr-TR"/>
          </a:p>
        </p:txBody>
      </p:sp>
    </p:spTree>
    <p:extLst>
      <p:ext uri="{BB962C8B-B14F-4D97-AF65-F5344CB8AC3E}">
        <p14:creationId xmlns:p14="http://schemas.microsoft.com/office/powerpoint/2010/main" val="8740742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FF00"/>
          </a:solidFill>
        </p:spPr>
        <p:txBody>
          <a:bodyPr/>
          <a:lstStyle/>
          <a:p>
            <a:r>
              <a:rPr lang="en-GB" dirty="0" smtClean="0"/>
              <a:t>ERASMUS+ STUDENT QUOTAS</a:t>
            </a:r>
            <a:endParaRPr lang="bg-BG" dirty="0"/>
          </a:p>
        </p:txBody>
      </p:sp>
      <p:sp>
        <p:nvSpPr>
          <p:cNvPr id="3" name="İçerik Yer Tutucusu 2"/>
          <p:cNvSpPr>
            <a:spLocks noGrp="1"/>
          </p:cNvSpPr>
          <p:nvPr>
            <p:ph idx="1"/>
          </p:nvPr>
        </p:nvSpPr>
        <p:spPr/>
        <p:txBody>
          <a:bodyPr/>
          <a:lstStyle/>
          <a:p>
            <a:r>
              <a:rPr lang="en-GB" sz="2000" dirty="0" smtClean="0">
                <a:latin typeface="Book Antiqua" panose="02040602050305030304" pitchFamily="18" charset="0"/>
              </a:rPr>
              <a:t>Quotas </a:t>
            </a:r>
            <a:r>
              <a:rPr lang="en-GB" sz="2000" dirty="0">
                <a:latin typeface="Book Antiqua" panose="02040602050305030304" pitchFamily="18" charset="0"/>
              </a:rPr>
              <a:t>have been determined in line with the AYBU Erasmus+ Mobility for Studies </a:t>
            </a:r>
            <a:r>
              <a:rPr lang="en-GB" sz="2000" b="1" dirty="0">
                <a:latin typeface="Book Antiqua" panose="02040602050305030304" pitchFamily="18" charset="0"/>
              </a:rPr>
              <a:t>budget</a:t>
            </a:r>
            <a:r>
              <a:rPr lang="en-GB" sz="2000" dirty="0">
                <a:latin typeface="Book Antiqua" panose="02040602050305030304" pitchFamily="18" charset="0"/>
              </a:rPr>
              <a:t> and the number of faculty/departmental </a:t>
            </a:r>
            <a:r>
              <a:rPr lang="en-GB" sz="2000" b="1" dirty="0">
                <a:latin typeface="Book Antiqua" panose="02040602050305030304" pitchFamily="18" charset="0"/>
              </a:rPr>
              <a:t>agreements</a:t>
            </a:r>
            <a:r>
              <a:rPr lang="en-GB" sz="2000" dirty="0">
                <a:latin typeface="Book Antiqua" panose="02040602050305030304" pitchFamily="18" charset="0"/>
              </a:rPr>
              <a:t>. The quota and distribution change each semester in accordance with the possible changes in the above stated variables</a:t>
            </a:r>
            <a:r>
              <a:rPr lang="en-GB" sz="2000" dirty="0" smtClean="0">
                <a:latin typeface="Book Antiqua" panose="02040602050305030304" pitchFamily="18" charset="0"/>
              </a:rPr>
              <a:t>.</a:t>
            </a:r>
          </a:p>
          <a:p>
            <a:endParaRPr lang="bg-BG" sz="1800" dirty="0">
              <a:latin typeface="Book Antiqua" panose="02040602050305030304" pitchFamily="18" charset="0"/>
            </a:endParaRPr>
          </a:p>
          <a:p>
            <a:r>
              <a:rPr lang="en-GB" sz="2000" dirty="0" smtClean="0">
                <a:latin typeface="Book Antiqua" panose="02040602050305030304" pitchFamily="18" charset="0"/>
              </a:rPr>
              <a:t>In </a:t>
            </a:r>
            <a:r>
              <a:rPr lang="en-GB" sz="2000" dirty="0">
                <a:latin typeface="Book Antiqua" panose="02040602050305030304" pitchFamily="18" charset="0"/>
              </a:rPr>
              <a:t>order for the </a:t>
            </a:r>
            <a:r>
              <a:rPr lang="en-GB" sz="2000" b="1" dirty="0">
                <a:latin typeface="Book Antiqua" panose="02040602050305030304" pitchFamily="18" charset="0"/>
              </a:rPr>
              <a:t>distribution</a:t>
            </a:r>
            <a:r>
              <a:rPr lang="en-GB" sz="2000" dirty="0">
                <a:latin typeface="Book Antiqua" panose="02040602050305030304" pitchFamily="18" charset="0"/>
              </a:rPr>
              <a:t> process to be </a:t>
            </a:r>
            <a:r>
              <a:rPr lang="en-GB" sz="2000" b="1" dirty="0">
                <a:latin typeface="Book Antiqua" panose="02040602050305030304" pitchFamily="18" charset="0"/>
              </a:rPr>
              <a:t>fair</a:t>
            </a:r>
            <a:r>
              <a:rPr lang="en-GB" sz="2000" dirty="0">
                <a:latin typeface="Book Antiqua" panose="02040602050305030304" pitchFamily="18" charset="0"/>
              </a:rPr>
              <a:t> and the distribution to provide </a:t>
            </a:r>
            <a:r>
              <a:rPr lang="en-GB" sz="2000" b="1" dirty="0">
                <a:latin typeface="Book Antiqua" panose="02040602050305030304" pitchFamily="18" charset="0"/>
              </a:rPr>
              <a:t>equal opportunities </a:t>
            </a:r>
            <a:r>
              <a:rPr lang="en-GB" sz="2000" dirty="0">
                <a:latin typeface="Book Antiqua" panose="02040602050305030304" pitchFamily="18" charset="0"/>
              </a:rPr>
              <a:t>to students, the quota distribution has been made </a:t>
            </a:r>
            <a:r>
              <a:rPr lang="en-GB" sz="2000" b="1" dirty="0">
                <a:latin typeface="Book Antiqua" panose="02040602050305030304" pitchFamily="18" charset="0"/>
              </a:rPr>
              <a:t>in proportion to the number of inter-institutional agreements by faculties.</a:t>
            </a:r>
            <a:r>
              <a:rPr lang="en-GB" sz="2000" dirty="0">
                <a:latin typeface="Book Antiqua" panose="02040602050305030304" pitchFamily="18" charset="0"/>
              </a:rPr>
              <a:t> In cases in which the number of the </a:t>
            </a:r>
            <a:r>
              <a:rPr lang="en-GB" sz="2000" b="1" dirty="0">
                <a:latin typeface="Book Antiqua" panose="02040602050305030304" pitchFamily="18" charset="0"/>
              </a:rPr>
              <a:t>quotas</a:t>
            </a:r>
            <a:r>
              <a:rPr lang="en-GB" sz="2000" dirty="0">
                <a:latin typeface="Book Antiqua" panose="02040602050305030304" pitchFamily="18" charset="0"/>
              </a:rPr>
              <a:t> given to a faculty/institute is </a:t>
            </a:r>
            <a:r>
              <a:rPr lang="en-GB" sz="2000" b="1" dirty="0">
                <a:latin typeface="Book Antiqua" panose="02040602050305030304" pitchFamily="18" charset="0"/>
              </a:rPr>
              <a:t>less</a:t>
            </a:r>
            <a:r>
              <a:rPr lang="en-GB" sz="2000" dirty="0">
                <a:latin typeface="Book Antiqua" panose="02040602050305030304" pitchFamily="18" charset="0"/>
              </a:rPr>
              <a:t> than the departments/programs in that faculty, the </a:t>
            </a:r>
            <a:r>
              <a:rPr lang="en-GB" sz="2000" b="1" dirty="0">
                <a:latin typeface="Book Antiqua" panose="02040602050305030304" pitchFamily="18" charset="0"/>
              </a:rPr>
              <a:t>distribution</a:t>
            </a:r>
            <a:r>
              <a:rPr lang="en-GB" sz="2000" dirty="0">
                <a:latin typeface="Book Antiqua" panose="02040602050305030304" pitchFamily="18" charset="0"/>
              </a:rPr>
              <a:t> is </a:t>
            </a:r>
            <a:r>
              <a:rPr lang="en-GB" sz="2000" b="1" dirty="0">
                <a:latin typeface="Book Antiqua" panose="02040602050305030304" pitchFamily="18" charset="0"/>
              </a:rPr>
              <a:t>made according to the highest Erasmus+ Evaluation </a:t>
            </a:r>
            <a:r>
              <a:rPr lang="en-GB" sz="2000" b="1" dirty="0" smtClean="0">
                <a:latin typeface="Book Antiqua" panose="02040602050305030304" pitchFamily="18" charset="0"/>
              </a:rPr>
              <a:t>Scores</a:t>
            </a:r>
            <a:r>
              <a:rPr lang="en-GB" sz="2000" dirty="0" smtClean="0">
                <a:latin typeface="Book Antiqua" panose="02040602050305030304" pitchFamily="18" charset="0"/>
              </a:rPr>
              <a:t>. </a:t>
            </a:r>
            <a:endParaRPr lang="bg-BG" sz="2000" dirty="0">
              <a:latin typeface="Book Antiqua" panose="02040602050305030304" pitchFamily="18" charset="0"/>
            </a:endParaRPr>
          </a:p>
          <a:p>
            <a:endParaRPr lang="bg-BG" dirty="0"/>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21</a:t>
            </a:fld>
            <a:endParaRPr lang="tr-TR"/>
          </a:p>
        </p:txBody>
      </p:sp>
    </p:spTree>
    <p:extLst>
      <p:ext uri="{BB962C8B-B14F-4D97-AF65-F5344CB8AC3E}">
        <p14:creationId xmlns:p14="http://schemas.microsoft.com/office/powerpoint/2010/main" val="31537973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990"/>
            <a:ext cx="8229600" cy="1143000"/>
          </a:xfrm>
          <a:solidFill>
            <a:srgbClr val="FFC000"/>
          </a:solidFill>
        </p:spPr>
        <p:txBody>
          <a:bodyPr/>
          <a:lstStyle/>
          <a:p>
            <a:r>
              <a:rPr lang="en-GB" sz="3600" dirty="0" smtClean="0">
                <a:latin typeface="Book Antiqua" panose="02040602050305030304" pitchFamily="18" charset="0"/>
              </a:rPr>
              <a:t>EVALUATION PROCESS</a:t>
            </a:r>
            <a:endParaRPr lang="bg-BG" sz="3600" dirty="0">
              <a:latin typeface="Book Antiqua" panose="02040602050305030304" pitchFamily="18" charset="0"/>
            </a:endParaRPr>
          </a:p>
        </p:txBody>
      </p:sp>
      <p:sp>
        <p:nvSpPr>
          <p:cNvPr id="3" name="İçerik Yer Tutucusu 2"/>
          <p:cNvSpPr>
            <a:spLocks noGrp="1"/>
          </p:cNvSpPr>
          <p:nvPr>
            <p:ph idx="1"/>
          </p:nvPr>
        </p:nvSpPr>
        <p:spPr/>
        <p:txBody>
          <a:bodyPr/>
          <a:lstStyle/>
          <a:p>
            <a:r>
              <a:rPr lang="en-GB" sz="2000" dirty="0" smtClean="0">
                <a:latin typeface="Book Antiqua" panose="02040602050305030304" pitchFamily="18" charset="0"/>
              </a:rPr>
              <a:t>Students </a:t>
            </a:r>
            <a:r>
              <a:rPr lang="en-GB" sz="2000" dirty="0">
                <a:latin typeface="Book Antiqua" panose="02040602050305030304" pitchFamily="18" charset="0"/>
              </a:rPr>
              <a:t>with the </a:t>
            </a:r>
            <a:r>
              <a:rPr lang="en-GB" sz="2000" b="1" dirty="0">
                <a:latin typeface="Book Antiqua" panose="02040602050305030304" pitchFamily="18" charset="0"/>
              </a:rPr>
              <a:t>highest scores </a:t>
            </a:r>
            <a:r>
              <a:rPr lang="en-GB" sz="2000" dirty="0">
                <a:latin typeface="Book Antiqua" panose="02040602050305030304" pitchFamily="18" charset="0"/>
              </a:rPr>
              <a:t>get the right to participate in the Erasmus+ exchange mobility. </a:t>
            </a:r>
            <a:r>
              <a:rPr lang="en-GB" sz="2000" b="1" dirty="0">
                <a:latin typeface="Book Antiqua" panose="02040602050305030304" pitchFamily="18" charset="0"/>
              </a:rPr>
              <a:t>Students from each academic unit (faculty/institute/department) will be listed according to their Erasmus+ Evaluation Scores and their departmental differences and quotas. </a:t>
            </a:r>
            <a:endParaRPr lang="en-GB" sz="2000" b="1" dirty="0" smtClean="0">
              <a:latin typeface="Book Antiqua" panose="02040602050305030304" pitchFamily="18" charset="0"/>
            </a:endParaRPr>
          </a:p>
          <a:p>
            <a:r>
              <a:rPr lang="en-GB" sz="2000" dirty="0">
                <a:latin typeface="Book Antiqua" panose="02040602050305030304" pitchFamily="18" charset="0"/>
              </a:rPr>
              <a:t>Students’ </a:t>
            </a:r>
            <a:r>
              <a:rPr lang="en-GB" sz="2000" dirty="0" smtClean="0">
                <a:latin typeface="Book Antiqua" panose="02040602050305030304" pitchFamily="18" charset="0"/>
              </a:rPr>
              <a:t>Erasmus</a:t>
            </a:r>
            <a:r>
              <a:rPr lang="en-GB" sz="2000" dirty="0">
                <a:latin typeface="Book Antiqua" panose="02040602050305030304" pitchFamily="18" charset="0"/>
              </a:rPr>
              <a:t>+ Evaluation scores are formed by the sum of the </a:t>
            </a:r>
            <a:r>
              <a:rPr lang="en-GB" sz="2000" b="1" dirty="0">
                <a:latin typeface="Book Antiqua" panose="02040602050305030304" pitchFamily="18" charset="0"/>
              </a:rPr>
              <a:t>50% of their GPA </a:t>
            </a:r>
            <a:r>
              <a:rPr lang="en-GB" sz="2000" dirty="0">
                <a:latin typeface="Book Antiqua" panose="02040602050305030304" pitchFamily="18" charset="0"/>
              </a:rPr>
              <a:t>stated in their Transcripts and </a:t>
            </a:r>
            <a:r>
              <a:rPr lang="en-GB" sz="2000" b="1" dirty="0">
                <a:latin typeface="Book Antiqua" panose="02040602050305030304" pitchFamily="18" charset="0"/>
              </a:rPr>
              <a:t>50% of their language proficiency scores.</a:t>
            </a:r>
            <a:r>
              <a:rPr lang="en-GB" sz="2000" dirty="0">
                <a:latin typeface="Book Antiqua" panose="02040602050305030304" pitchFamily="18" charset="0"/>
              </a:rPr>
              <a:t> To the formed scores will be made </a:t>
            </a:r>
            <a:r>
              <a:rPr lang="en-GB" sz="2000" b="1" dirty="0">
                <a:latin typeface="Book Antiqua" panose="02040602050305030304" pitchFamily="18" charset="0"/>
              </a:rPr>
              <a:t>score additions/extractions </a:t>
            </a:r>
            <a:r>
              <a:rPr lang="en-GB" sz="2000" dirty="0">
                <a:latin typeface="Book Antiqua" panose="02040602050305030304" pitchFamily="18" charset="0"/>
              </a:rPr>
              <a:t>where applicable according to the </a:t>
            </a:r>
            <a:r>
              <a:rPr lang="en-GB" sz="2000" b="1" dirty="0">
                <a:latin typeface="Book Antiqua" panose="02040602050305030304" pitchFamily="18" charset="0"/>
              </a:rPr>
              <a:t>special cases </a:t>
            </a:r>
            <a:r>
              <a:rPr lang="en-GB" sz="2000" dirty="0">
                <a:latin typeface="Book Antiqua" panose="02040602050305030304" pitchFamily="18" charset="0"/>
              </a:rPr>
              <a:t>stated by students in the applications forms. Only after then the final result list will be formed and shared with students</a:t>
            </a:r>
            <a:r>
              <a:rPr lang="en-GB" sz="2000" dirty="0" smtClean="0">
                <a:latin typeface="Book Antiqua" panose="02040602050305030304" pitchFamily="18" charset="0"/>
              </a:rPr>
              <a:t>.</a:t>
            </a:r>
          </a:p>
          <a:p>
            <a:r>
              <a:rPr lang="en-GB" sz="2000" dirty="0" smtClean="0">
                <a:latin typeface="Book Antiqua" panose="02040602050305030304" pitchFamily="18" charset="0"/>
              </a:rPr>
              <a:t>The </a:t>
            </a:r>
            <a:r>
              <a:rPr lang="en-GB" sz="2000" dirty="0">
                <a:latin typeface="Book Antiqua" panose="02040602050305030304" pitchFamily="18" charset="0"/>
              </a:rPr>
              <a:t>Turkish National Agency, the Erasmus+2020 </a:t>
            </a:r>
            <a:r>
              <a:rPr lang="en-GB" sz="2000" dirty="0" smtClean="0">
                <a:latin typeface="Book Antiqua" panose="02040602050305030304" pitchFamily="18" charset="0"/>
              </a:rPr>
              <a:t>Program </a:t>
            </a:r>
            <a:r>
              <a:rPr lang="en-GB" sz="2000" dirty="0">
                <a:latin typeface="Book Antiqua" panose="02040602050305030304" pitchFamily="18" charset="0"/>
              </a:rPr>
              <a:t>Guide and Erasmus+2020 Application Handbook are binding for the implementation of the Erasmus</a:t>
            </a:r>
            <a:r>
              <a:rPr lang="en-GB" sz="2000" dirty="0" smtClean="0">
                <a:latin typeface="Book Antiqua" panose="02040602050305030304" pitchFamily="18" charset="0"/>
              </a:rPr>
              <a:t>+ SMS</a:t>
            </a:r>
            <a:r>
              <a:rPr lang="en-GB" sz="2000" dirty="0">
                <a:latin typeface="Book Antiqua" panose="02040602050305030304" pitchFamily="18" charset="0"/>
              </a:rPr>
              <a:t>. </a:t>
            </a:r>
            <a:endParaRPr lang="bg-BG" sz="2000" dirty="0">
              <a:latin typeface="Book Antiqua" panose="02040602050305030304" pitchFamily="18" charset="0"/>
            </a:endParaRPr>
          </a:p>
          <a:p>
            <a:endParaRPr lang="bg-BG" sz="2000" dirty="0">
              <a:latin typeface="Book Antiqua" panose="02040602050305030304" pitchFamily="18" charset="0"/>
            </a:endParaRPr>
          </a:p>
          <a:p>
            <a:endParaRPr lang="bg-BG" sz="2000" b="1" dirty="0">
              <a:latin typeface="Book Antiqua" panose="02040602050305030304" pitchFamily="18" charset="0"/>
            </a:endParaRPr>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22</a:t>
            </a:fld>
            <a:endParaRPr lang="tr-TR"/>
          </a:p>
        </p:txBody>
      </p:sp>
    </p:spTree>
    <p:extLst>
      <p:ext uri="{BB962C8B-B14F-4D97-AF65-F5344CB8AC3E}">
        <p14:creationId xmlns:p14="http://schemas.microsoft.com/office/powerpoint/2010/main" val="42035863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068337337"/>
              </p:ext>
            </p:extLst>
          </p:nvPr>
        </p:nvGraphicFramePr>
        <p:xfrm>
          <a:off x="457200" y="1600200"/>
          <a:ext cx="8229600" cy="395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CRITERIA</a:t>
                      </a:r>
                      <a:endParaRPr lang="bg-BG" dirty="0"/>
                    </a:p>
                  </a:txBody>
                  <a:tcPr/>
                </a:tc>
                <a:tc>
                  <a:txBody>
                    <a:bodyPr/>
                    <a:lstStyle/>
                    <a:p>
                      <a:r>
                        <a:rPr lang="en-GB" dirty="0" smtClean="0"/>
                        <a:t>POINTS</a:t>
                      </a:r>
                      <a:endParaRPr lang="bg-BG" dirty="0"/>
                    </a:p>
                  </a:txBody>
                  <a:tcPr/>
                </a:tc>
              </a:tr>
              <a:tr h="370840">
                <a:tc>
                  <a:txBody>
                    <a:bodyPr/>
                    <a:lstStyle/>
                    <a:p>
                      <a:r>
                        <a:rPr lang="en-GB" noProof="0" dirty="0" smtClean="0"/>
                        <a:t>Grade Point Average (GPA)</a:t>
                      </a:r>
                      <a:endParaRPr lang="en-GB" noProof="0" dirty="0"/>
                    </a:p>
                  </a:txBody>
                  <a:tcPr/>
                </a:tc>
                <a:tc>
                  <a:txBody>
                    <a:bodyPr/>
                    <a:lstStyle/>
                    <a:p>
                      <a:r>
                        <a:rPr lang="en-US" dirty="0" smtClean="0"/>
                        <a:t>%50 (out of 100 points)</a:t>
                      </a:r>
                      <a:endParaRPr lang="bg-BG" dirty="0"/>
                    </a:p>
                  </a:txBody>
                  <a:tcPr/>
                </a:tc>
              </a:tr>
              <a:tr h="370840">
                <a:tc>
                  <a:txBody>
                    <a:bodyPr/>
                    <a:lstStyle/>
                    <a:p>
                      <a:r>
                        <a:rPr lang="en-GB" noProof="0" dirty="0" smtClean="0"/>
                        <a:t>Foreign Language Proficiency</a:t>
                      </a:r>
                      <a:endParaRPr lang="en-GB" noProof="0" dirty="0"/>
                    </a:p>
                  </a:txBody>
                  <a:tcPr/>
                </a:tc>
                <a:tc>
                  <a:txBody>
                    <a:bodyPr/>
                    <a:lstStyle/>
                    <a:p>
                      <a:r>
                        <a:rPr lang="en-US" dirty="0" smtClean="0"/>
                        <a:t>%50 (out of 100 points)</a:t>
                      </a:r>
                      <a:endParaRPr lang="bg-BG" dirty="0"/>
                    </a:p>
                  </a:txBody>
                  <a:tcPr/>
                </a:tc>
              </a:tr>
              <a:tr h="370840">
                <a:tc>
                  <a:txBody>
                    <a:bodyPr/>
                    <a:lstStyle/>
                    <a:p>
                      <a:r>
                        <a:rPr lang="en-US" dirty="0" smtClean="0"/>
                        <a:t>To be a son/daughter of a martyr or a veteran</a:t>
                      </a:r>
                      <a:endParaRPr lang="bg-BG" dirty="0"/>
                    </a:p>
                  </a:txBody>
                  <a:tcPr/>
                </a:tc>
                <a:tc>
                  <a:txBody>
                    <a:bodyPr/>
                    <a:lstStyle/>
                    <a:p>
                      <a:r>
                        <a:rPr lang="tr-TR" dirty="0" smtClean="0"/>
                        <a:t>+</a:t>
                      </a:r>
                      <a:r>
                        <a:rPr lang="en-GB" noProof="0" dirty="0" smtClean="0"/>
                        <a:t>15 points</a:t>
                      </a:r>
                      <a:endParaRPr lang="en-GB" noProof="0" dirty="0"/>
                    </a:p>
                  </a:txBody>
                  <a:tcPr/>
                </a:tc>
              </a:tr>
              <a:tr h="370840">
                <a:tc>
                  <a:txBody>
                    <a:bodyPr/>
                    <a:lstStyle/>
                    <a:p>
                      <a:r>
                        <a:rPr lang="en-US" dirty="0" smtClean="0"/>
                        <a:t>To be a student who needs to be protected, cared after and accommodated in accordance with Social Services Law number 2828</a:t>
                      </a:r>
                      <a:endParaRPr lang="bg-BG" dirty="0"/>
                    </a:p>
                  </a:txBody>
                  <a:tcPr/>
                </a:tc>
                <a:tc>
                  <a:txBody>
                    <a:bodyPr/>
                    <a:lstStyle/>
                    <a:p>
                      <a:r>
                        <a:rPr lang="tr-TR" dirty="0" smtClean="0"/>
                        <a:t>+</a:t>
                      </a:r>
                      <a:r>
                        <a:rPr lang="en-GB" noProof="0" dirty="0" smtClean="0"/>
                        <a:t>10 points</a:t>
                      </a:r>
                      <a:endParaRPr lang="en-GB" noProof="0" dirty="0"/>
                    </a:p>
                  </a:txBody>
                  <a:tcPr/>
                </a:tc>
              </a:tr>
              <a:tr h="370840">
                <a:tc>
                  <a:txBody>
                    <a:bodyPr/>
                    <a:lstStyle/>
                    <a:p>
                      <a:r>
                        <a:rPr lang="en-US" dirty="0" smtClean="0"/>
                        <a:t>To be a disabled student (if certified)</a:t>
                      </a:r>
                      <a:endParaRPr lang="bg-BG" dirty="0"/>
                    </a:p>
                  </a:txBody>
                  <a:tcPr/>
                </a:tc>
                <a:tc>
                  <a:txBody>
                    <a:bodyPr/>
                    <a:lstStyle/>
                    <a:p>
                      <a:r>
                        <a:rPr lang="tr-TR" dirty="0" smtClean="0"/>
                        <a:t>+</a:t>
                      </a:r>
                      <a:r>
                        <a:rPr lang="en-GB" noProof="0" dirty="0" smtClean="0"/>
                        <a:t>10 points</a:t>
                      </a:r>
                      <a:endParaRPr lang="en-GB" noProof="0" dirty="0"/>
                    </a:p>
                  </a:txBody>
                  <a:tcPr/>
                </a:tc>
              </a:tr>
              <a:tr h="370840">
                <a:tc>
                  <a:txBody>
                    <a:bodyPr/>
                    <a:lstStyle/>
                    <a:p>
                      <a:r>
                        <a:rPr lang="en-US" dirty="0" smtClean="0"/>
                        <a:t>Having participated in the mobility before (with or without grant)</a:t>
                      </a:r>
                      <a:endParaRPr lang="bg-BG" dirty="0"/>
                    </a:p>
                  </a:txBody>
                  <a:tcPr/>
                </a:tc>
                <a:tc>
                  <a:txBody>
                    <a:bodyPr/>
                    <a:lstStyle/>
                    <a:p>
                      <a:r>
                        <a:rPr lang="tr-TR" dirty="0" smtClean="0"/>
                        <a:t>-</a:t>
                      </a:r>
                      <a:r>
                        <a:rPr lang="en-GB" noProof="0" dirty="0" smtClean="0"/>
                        <a:t>10 points</a:t>
                      </a:r>
                      <a:endParaRPr lang="en-GB" noProof="0" dirty="0"/>
                    </a:p>
                  </a:txBody>
                  <a:tcPr/>
                </a:tc>
              </a:tr>
            </a:tbl>
          </a:graphicData>
        </a:graphic>
      </p:graphicFrame>
      <p:sp>
        <p:nvSpPr>
          <p:cNvPr id="6" name="Unvan 1"/>
          <p:cNvSpPr>
            <a:spLocks noGrp="1"/>
          </p:cNvSpPr>
          <p:nvPr>
            <p:ph type="title"/>
          </p:nvPr>
        </p:nvSpPr>
        <p:spPr>
          <a:xfrm>
            <a:off x="457200" y="260991"/>
            <a:ext cx="8229600" cy="1143000"/>
          </a:xfrm>
          <a:solidFill>
            <a:srgbClr val="FFC000"/>
          </a:solidFill>
        </p:spPr>
        <p:txBody>
          <a:bodyPr/>
          <a:lstStyle/>
          <a:p>
            <a:r>
              <a:rPr lang="en-GB" sz="3600" dirty="0" smtClean="0">
                <a:latin typeface="Book Antiqua" panose="02040602050305030304" pitchFamily="18" charset="0"/>
              </a:rPr>
              <a:t>EVALUATION PROCESS</a:t>
            </a:r>
            <a:endParaRPr lang="bg-BG" sz="3600" dirty="0">
              <a:latin typeface="Book Antiqua" panose="02040602050305030304" pitchFamily="18" charset="0"/>
            </a:endParaRPr>
          </a:p>
        </p:txBody>
      </p:sp>
      <p:sp>
        <p:nvSpPr>
          <p:cNvPr id="7" name="Slayt Numarası Yer Tutucusu 6"/>
          <p:cNvSpPr>
            <a:spLocks noGrp="1"/>
          </p:cNvSpPr>
          <p:nvPr>
            <p:ph type="sldNum" sz="quarter" idx="12"/>
          </p:nvPr>
        </p:nvSpPr>
        <p:spPr/>
        <p:txBody>
          <a:bodyPr/>
          <a:lstStyle/>
          <a:p>
            <a:pPr>
              <a:defRPr/>
            </a:pPr>
            <a:fld id="{B309228F-009E-45CE-897B-33C8D65E90D2}" type="slidenum">
              <a:rPr lang="tr-TR" smtClean="0"/>
              <a:pPr>
                <a:defRPr/>
              </a:pPr>
              <a:t>23</a:t>
            </a:fld>
            <a:endParaRPr lang="tr-TR"/>
          </a:p>
        </p:txBody>
      </p:sp>
    </p:spTree>
    <p:extLst>
      <p:ext uri="{BB962C8B-B14F-4D97-AF65-F5344CB8AC3E}">
        <p14:creationId xmlns:p14="http://schemas.microsoft.com/office/powerpoint/2010/main" val="11515850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483391114"/>
              </p:ext>
            </p:extLst>
          </p:nvPr>
        </p:nvGraphicFramePr>
        <p:xfrm>
          <a:off x="539552" y="2204864"/>
          <a:ext cx="8229600" cy="44805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latin typeface="Book Antiqua" panose="02040602050305030304" pitchFamily="18" charset="0"/>
                        </a:rPr>
                        <a:t>Participating in the mobility in the county of her/his nationality</a:t>
                      </a:r>
                      <a:endParaRPr lang="bg-BG"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-10 </a:t>
                      </a:r>
                      <a:r>
                        <a:rPr lang="en-GB" noProof="0" dirty="0" smtClean="0">
                          <a:latin typeface="Book Antiqua" panose="02040602050305030304" pitchFamily="18" charset="0"/>
                        </a:rPr>
                        <a:t>points</a:t>
                      </a:r>
                      <a:endParaRPr lang="en-GB" noProof="0"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Not participating in the mobility within the period and without declaration of renunciation</a:t>
                      </a:r>
                      <a:endParaRPr lang="bg-BG"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-10 </a:t>
                      </a:r>
                      <a:r>
                        <a:rPr lang="en-GB" noProof="0" dirty="0" smtClean="0">
                          <a:latin typeface="Book Antiqua" panose="02040602050305030304" pitchFamily="18" charset="0"/>
                        </a:rPr>
                        <a:t>points</a:t>
                      </a:r>
                      <a:endParaRPr lang="en-GB" noProof="0"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Not attending the meetings/trainings held by AYBU concerning the mobilities without a valid excuse or without informing AYBU Erasmus Office within the announced period</a:t>
                      </a:r>
                      <a:r>
                        <a:rPr lang="en-GB" dirty="0" smtClean="0">
                          <a:latin typeface="Book Antiqua" panose="02040602050305030304" pitchFamily="18" charset="0"/>
                        </a:rPr>
                        <a:t>.</a:t>
                      </a:r>
                      <a:endParaRPr lang="bg-BG"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-5 </a:t>
                      </a:r>
                      <a:r>
                        <a:rPr lang="en-GB" noProof="0" dirty="0" smtClean="0">
                          <a:latin typeface="Book Antiqua" panose="02040602050305030304" pitchFamily="18" charset="0"/>
                        </a:rPr>
                        <a:t>points</a:t>
                      </a:r>
                      <a:endParaRPr lang="en-GB" noProof="0"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Not taking Erasmus English Proficiency Exam conducted by AYBU without a valid excuse or without informing AYBU Erasmus Office within the announced period.</a:t>
                      </a:r>
                      <a:endParaRPr lang="bg-BG"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-5 </a:t>
                      </a:r>
                      <a:r>
                        <a:rPr lang="en-GB" noProof="0" dirty="0" smtClean="0">
                          <a:latin typeface="Book Antiqua" panose="02040602050305030304" pitchFamily="18" charset="0"/>
                        </a:rPr>
                        <a:t>points</a:t>
                      </a:r>
                      <a:endParaRPr lang="en-GB" noProof="0" dirty="0">
                        <a:latin typeface="Book Antiqua" panose="02040602050305030304" pitchFamily="18" charset="0"/>
                      </a:endParaRPr>
                    </a:p>
                  </a:txBody>
                  <a:tcPr/>
                </a:tc>
              </a:tr>
            </a:tbl>
          </a:graphicData>
        </a:graphic>
      </p:graphicFrame>
      <p:sp>
        <p:nvSpPr>
          <p:cNvPr id="4" name="Unvan 1"/>
          <p:cNvSpPr>
            <a:spLocks noGrp="1"/>
          </p:cNvSpPr>
          <p:nvPr>
            <p:ph type="title"/>
          </p:nvPr>
        </p:nvSpPr>
        <p:spPr>
          <a:solidFill>
            <a:srgbClr val="FFC000"/>
          </a:solidFill>
        </p:spPr>
        <p:txBody>
          <a:bodyPr/>
          <a:lstStyle/>
          <a:p>
            <a:r>
              <a:rPr lang="en-GB" sz="3600" dirty="0" smtClean="0">
                <a:latin typeface="Book Antiqua" panose="02040602050305030304" pitchFamily="18" charset="0"/>
              </a:rPr>
              <a:t>EVALUATION PROCESS</a:t>
            </a:r>
            <a:endParaRPr lang="bg-BG" sz="3600" dirty="0">
              <a:latin typeface="Book Antiqua" panose="02040602050305030304" pitchFamily="18" charset="0"/>
            </a:endParaRPr>
          </a:p>
        </p:txBody>
      </p:sp>
      <p:sp>
        <p:nvSpPr>
          <p:cNvPr id="6" name="Slayt Numarası Yer Tutucusu 5"/>
          <p:cNvSpPr>
            <a:spLocks noGrp="1"/>
          </p:cNvSpPr>
          <p:nvPr>
            <p:ph type="sldNum" sz="quarter" idx="12"/>
          </p:nvPr>
        </p:nvSpPr>
        <p:spPr/>
        <p:txBody>
          <a:bodyPr/>
          <a:lstStyle/>
          <a:p>
            <a:pPr>
              <a:defRPr/>
            </a:pPr>
            <a:fld id="{B309228F-009E-45CE-897B-33C8D65E90D2}" type="slidenum">
              <a:rPr lang="tr-TR" smtClean="0"/>
              <a:pPr>
                <a:defRPr/>
              </a:pPr>
              <a:t>24</a:t>
            </a:fld>
            <a:endParaRPr lang="tr-TR"/>
          </a:p>
        </p:txBody>
      </p:sp>
    </p:spTree>
    <p:extLst>
      <p:ext uri="{BB962C8B-B14F-4D97-AF65-F5344CB8AC3E}">
        <p14:creationId xmlns:p14="http://schemas.microsoft.com/office/powerpoint/2010/main" val="113950725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FF00"/>
          </a:solidFill>
        </p:spPr>
        <p:txBody>
          <a:bodyPr/>
          <a:lstStyle/>
          <a:p>
            <a:r>
              <a:rPr lang="en-GB" dirty="0" smtClean="0"/>
              <a:t>KA 103 ERASMUS+ AGREEMENTS</a:t>
            </a:r>
            <a:endParaRPr lang="bg-BG" dirty="0"/>
          </a:p>
        </p:txBody>
      </p:sp>
      <p:sp>
        <p:nvSpPr>
          <p:cNvPr id="3" name="İçerik Yer Tutucusu 2"/>
          <p:cNvSpPr>
            <a:spLocks noGrp="1"/>
          </p:cNvSpPr>
          <p:nvPr>
            <p:ph idx="1"/>
          </p:nvPr>
        </p:nvSpPr>
        <p:spPr>
          <a:xfrm>
            <a:off x="684748" y="1417638"/>
            <a:ext cx="8003232" cy="5040560"/>
          </a:xfrm>
        </p:spPr>
        <p:txBody>
          <a:bodyPr/>
          <a:lstStyle/>
          <a:p>
            <a:r>
              <a:rPr lang="en-GB" sz="1800" b="1" dirty="0">
                <a:latin typeface="Book Antiqua" panose="02040602050305030304" pitchFamily="18" charset="0"/>
              </a:rPr>
              <a:t>Abbreviations</a:t>
            </a:r>
            <a:r>
              <a:rPr lang="en-GB" sz="1800" dirty="0">
                <a:latin typeface="Book Antiqua" panose="02040602050305030304" pitchFamily="18" charset="0"/>
              </a:rPr>
              <a:t>: </a:t>
            </a:r>
            <a:endParaRPr lang="bg-BG" sz="1800" dirty="0">
              <a:latin typeface="Book Antiqua" panose="02040602050305030304" pitchFamily="18" charset="0"/>
            </a:endParaRPr>
          </a:p>
          <a:p>
            <a:r>
              <a:rPr lang="en-GB" sz="1800" b="1" dirty="0">
                <a:latin typeface="Book Antiqua" panose="02040602050305030304" pitchFamily="18" charset="0"/>
              </a:rPr>
              <a:t>SMS</a:t>
            </a:r>
            <a:r>
              <a:rPr lang="en-GB" sz="1800" dirty="0">
                <a:latin typeface="Book Antiqua" panose="02040602050305030304" pitchFamily="18" charset="0"/>
              </a:rPr>
              <a:t>- Student Mobility for Studies</a:t>
            </a:r>
            <a:endParaRPr lang="bg-BG" sz="1800" dirty="0">
              <a:latin typeface="Book Antiqua" panose="02040602050305030304" pitchFamily="18" charset="0"/>
            </a:endParaRPr>
          </a:p>
          <a:p>
            <a:r>
              <a:rPr lang="en-GB" sz="1800" b="1" dirty="0">
                <a:latin typeface="Book Antiqua" panose="02040602050305030304" pitchFamily="18" charset="0"/>
              </a:rPr>
              <a:t>SMT</a:t>
            </a:r>
            <a:r>
              <a:rPr lang="en-GB" sz="1800" dirty="0">
                <a:latin typeface="Book Antiqua" panose="02040602050305030304" pitchFamily="18" charset="0"/>
              </a:rPr>
              <a:t>- Student Mobility for Traineeship</a:t>
            </a:r>
            <a:endParaRPr lang="bg-BG" sz="1800" dirty="0">
              <a:latin typeface="Book Antiqua" panose="02040602050305030304" pitchFamily="18" charset="0"/>
            </a:endParaRPr>
          </a:p>
          <a:p>
            <a:r>
              <a:rPr lang="en-GB" sz="1800" b="1" dirty="0">
                <a:latin typeface="Book Antiqua" panose="02040602050305030304" pitchFamily="18" charset="0"/>
              </a:rPr>
              <a:t>Study Cycles</a:t>
            </a:r>
            <a:r>
              <a:rPr lang="en-GB" sz="1800" dirty="0">
                <a:latin typeface="Book Antiqua" panose="02040602050305030304" pitchFamily="18" charset="0"/>
              </a:rPr>
              <a:t>: 1</a:t>
            </a:r>
            <a:r>
              <a:rPr lang="en-GB" sz="1800" baseline="30000" dirty="0">
                <a:latin typeface="Book Antiqua" panose="02040602050305030304" pitchFamily="18" charset="0"/>
              </a:rPr>
              <a:t>st</a:t>
            </a:r>
            <a:r>
              <a:rPr lang="en-GB" sz="1800" dirty="0">
                <a:latin typeface="Book Antiqua" panose="02040602050305030304" pitchFamily="18" charset="0"/>
              </a:rPr>
              <a:t> –BA; 2</a:t>
            </a:r>
            <a:r>
              <a:rPr lang="en-GB" sz="1800" baseline="30000" dirty="0">
                <a:latin typeface="Book Antiqua" panose="02040602050305030304" pitchFamily="18" charset="0"/>
              </a:rPr>
              <a:t>nd</a:t>
            </a:r>
            <a:r>
              <a:rPr lang="en-GB" sz="1800" dirty="0">
                <a:latin typeface="Book Antiqua" panose="02040602050305030304" pitchFamily="18" charset="0"/>
              </a:rPr>
              <a:t> –MA; 3</a:t>
            </a:r>
            <a:r>
              <a:rPr lang="en-GB" sz="1800" baseline="30000" dirty="0">
                <a:latin typeface="Book Antiqua" panose="02040602050305030304" pitchFamily="18" charset="0"/>
              </a:rPr>
              <a:t>rd</a:t>
            </a:r>
            <a:r>
              <a:rPr lang="en-GB" sz="1800" dirty="0">
                <a:latin typeface="Book Antiqua" panose="02040602050305030304" pitchFamily="18" charset="0"/>
              </a:rPr>
              <a:t> – PhD </a:t>
            </a:r>
            <a:endParaRPr lang="bg-BG" sz="1800" dirty="0">
              <a:latin typeface="Book Antiqua" panose="02040602050305030304" pitchFamily="18" charset="0"/>
            </a:endParaRPr>
          </a:p>
          <a:p>
            <a:r>
              <a:rPr lang="en-GB" sz="1800" b="1" dirty="0">
                <a:latin typeface="Book Antiqua" panose="02040602050305030304" pitchFamily="18" charset="0"/>
              </a:rPr>
              <a:t>STA</a:t>
            </a:r>
            <a:r>
              <a:rPr lang="en-GB" sz="1800" dirty="0">
                <a:latin typeface="Book Antiqua" panose="02040602050305030304" pitchFamily="18" charset="0"/>
              </a:rPr>
              <a:t>- Staff Mobility for Teaching</a:t>
            </a:r>
            <a:endParaRPr lang="bg-BG" sz="1800" dirty="0">
              <a:latin typeface="Book Antiqua" panose="02040602050305030304" pitchFamily="18" charset="0"/>
            </a:endParaRPr>
          </a:p>
          <a:p>
            <a:r>
              <a:rPr lang="en-GB" sz="1800" b="1" dirty="0">
                <a:latin typeface="Book Antiqua" panose="02040602050305030304" pitchFamily="18" charset="0"/>
              </a:rPr>
              <a:t>STT</a:t>
            </a:r>
            <a:r>
              <a:rPr lang="en-GB" sz="1800" dirty="0">
                <a:latin typeface="Book Antiqua" panose="02040602050305030304" pitchFamily="18" charset="0"/>
              </a:rPr>
              <a:t>- Staff Mobility for Training</a:t>
            </a:r>
            <a:endParaRPr lang="bg-BG" sz="1800" dirty="0">
              <a:latin typeface="Book Antiqua" panose="02040602050305030304" pitchFamily="18" charset="0"/>
            </a:endParaRPr>
          </a:p>
          <a:p>
            <a:r>
              <a:rPr lang="en-GB" sz="1800" b="1" dirty="0">
                <a:latin typeface="Book Antiqua" panose="02040602050305030304" pitchFamily="18" charset="0"/>
              </a:rPr>
              <a:t>Important: </a:t>
            </a:r>
            <a:r>
              <a:rPr lang="en-GB" sz="1800" dirty="0">
                <a:latin typeface="Book Antiqua" panose="02040602050305030304" pitchFamily="18" charset="0"/>
              </a:rPr>
              <a:t>Students are strongly recommended to check the </a:t>
            </a:r>
            <a:r>
              <a:rPr lang="en-GB" sz="1800" dirty="0" smtClean="0">
                <a:latin typeface="Book Antiqua" panose="02040602050305030304" pitchFamily="18" charset="0"/>
              </a:rPr>
              <a:t>websites </a:t>
            </a:r>
            <a:r>
              <a:rPr lang="en-GB" sz="1800" dirty="0">
                <a:latin typeface="Book Antiqua" panose="02040602050305030304" pitchFamily="18" charset="0"/>
              </a:rPr>
              <a:t>of the Partner universities they are interested in and look for available </a:t>
            </a:r>
            <a:r>
              <a:rPr lang="en-GB" sz="1800" b="1" dirty="0">
                <a:latin typeface="Book Antiqua" panose="02040602050305030304" pitchFamily="18" charset="0"/>
              </a:rPr>
              <a:t>Erasmus+ course list information </a:t>
            </a:r>
            <a:r>
              <a:rPr lang="en-GB" sz="1800" dirty="0">
                <a:latin typeface="Book Antiqua" panose="02040602050305030304" pitchFamily="18" charset="0"/>
              </a:rPr>
              <a:t>before selecting universities from the inter-institutional agreement list below. Although an agreement might be available between AYBU and a Partner university in a </a:t>
            </a:r>
            <a:r>
              <a:rPr lang="en-GB" sz="1800" b="1" dirty="0">
                <a:latin typeface="Book Antiqua" panose="02040602050305030304" pitchFamily="18" charset="0"/>
              </a:rPr>
              <a:t>specific field </a:t>
            </a:r>
            <a:r>
              <a:rPr lang="en-GB" sz="1800" dirty="0">
                <a:latin typeface="Book Antiqua" panose="02040602050305030304" pitchFamily="18" charset="0"/>
              </a:rPr>
              <a:t>of study, the Partner university may not offer courses for Erasmus+ students for the academic semester you are to have your exchange mobility. Students are further advised to pay attention for </a:t>
            </a:r>
            <a:r>
              <a:rPr lang="en-GB" sz="1800" b="1" dirty="0">
                <a:latin typeface="Book Antiqua" panose="02040602050305030304" pitchFamily="18" charset="0"/>
              </a:rPr>
              <a:t>announcements in regard to COVID-19 </a:t>
            </a:r>
            <a:r>
              <a:rPr lang="en-GB" sz="1800" b="1" dirty="0" smtClean="0">
                <a:latin typeface="Book Antiqua" panose="02040602050305030304" pitchFamily="18" charset="0"/>
              </a:rPr>
              <a:t>regulations </a:t>
            </a:r>
            <a:r>
              <a:rPr lang="en-GB" sz="1800" dirty="0">
                <a:latin typeface="Book Antiqua" panose="02040602050305030304" pitchFamily="18" charset="0"/>
              </a:rPr>
              <a:t>at the Partner universities as well as </a:t>
            </a:r>
            <a:r>
              <a:rPr lang="en-GB" sz="1800" b="1" dirty="0">
                <a:latin typeface="Book Antiqua" panose="02040602050305030304" pitchFamily="18" charset="0"/>
              </a:rPr>
              <a:t>nomination/application deadlines</a:t>
            </a:r>
            <a:r>
              <a:rPr lang="en-GB" sz="1800" dirty="0">
                <a:latin typeface="Book Antiqua" panose="02040602050305030304" pitchFamily="18" charset="0"/>
              </a:rPr>
              <a:t>. Students are strongly advised to </a:t>
            </a:r>
            <a:r>
              <a:rPr lang="en-GB" sz="1800" b="1" dirty="0">
                <a:latin typeface="Book Antiqua" panose="02040602050305030304" pitchFamily="18" charset="0"/>
              </a:rPr>
              <a:t>choose more than one university </a:t>
            </a:r>
            <a:r>
              <a:rPr lang="en-GB" sz="1800" dirty="0">
                <a:latin typeface="Book Antiqua" panose="02040602050305030304" pitchFamily="18" charset="0"/>
              </a:rPr>
              <a:t>where applicable.</a:t>
            </a:r>
            <a:endParaRPr lang="bg-BG" sz="1800" dirty="0">
              <a:latin typeface="Book Antiqua" panose="02040602050305030304" pitchFamily="18" charset="0"/>
            </a:endParaRPr>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25</a:t>
            </a:fld>
            <a:endParaRPr lang="tr-TR"/>
          </a:p>
        </p:txBody>
      </p:sp>
    </p:spTree>
    <p:extLst>
      <p:ext uri="{BB962C8B-B14F-4D97-AF65-F5344CB8AC3E}">
        <p14:creationId xmlns:p14="http://schemas.microsoft.com/office/powerpoint/2010/main" val="402385091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bg-BG"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46" y="-15559"/>
            <a:ext cx="9274520" cy="6443168"/>
          </a:xfrm>
        </p:spPr>
      </p:pic>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26</a:t>
            </a:fld>
            <a:endParaRPr lang="tr-TR"/>
          </a:p>
        </p:txBody>
      </p:sp>
    </p:spTree>
    <p:extLst>
      <p:ext uri="{BB962C8B-B14F-4D97-AF65-F5344CB8AC3E}">
        <p14:creationId xmlns:p14="http://schemas.microsoft.com/office/powerpoint/2010/main" val="4693940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8229600" cy="4525963"/>
          </a:xfrm>
        </p:spPr>
        <p:txBody>
          <a:bodyPr/>
          <a:lstStyle/>
          <a:p>
            <a:r>
              <a:rPr lang="en-GB" sz="2000" dirty="0">
                <a:latin typeface="Book Antiqua" panose="02040602050305030304" pitchFamily="18" charset="0"/>
              </a:rPr>
              <a:t>-Click on the application link and by using your </a:t>
            </a:r>
            <a:r>
              <a:rPr lang="en-GB" sz="2000" b="1" dirty="0">
                <a:latin typeface="Book Antiqua" panose="02040602050305030304" pitchFamily="18" charset="0"/>
              </a:rPr>
              <a:t>“……@ybu.edu.tr” email address </a:t>
            </a:r>
            <a:r>
              <a:rPr lang="en-GB" sz="2000" dirty="0">
                <a:latin typeface="Book Antiqua" panose="02040602050305030304" pitchFamily="18" charset="0"/>
              </a:rPr>
              <a:t>and </a:t>
            </a:r>
            <a:r>
              <a:rPr lang="en-GB" sz="2000" b="1" dirty="0">
                <a:latin typeface="Book Antiqua" panose="02040602050305030304" pitchFamily="18" charset="0"/>
              </a:rPr>
              <a:t>password</a:t>
            </a:r>
            <a:r>
              <a:rPr lang="en-GB" sz="2000" dirty="0">
                <a:latin typeface="Book Antiqua" panose="02040602050305030304" pitchFamily="18" charset="0"/>
              </a:rPr>
              <a:t> login to the system;</a:t>
            </a:r>
            <a:endParaRPr lang="bg-BG" sz="2000" dirty="0">
              <a:latin typeface="Book Antiqua" panose="02040602050305030304" pitchFamily="18" charset="0"/>
            </a:endParaRPr>
          </a:p>
          <a:p>
            <a:r>
              <a:rPr lang="en-GB" sz="2000" dirty="0">
                <a:latin typeface="Book Antiqua" panose="02040602050305030304" pitchFamily="18" charset="0"/>
              </a:rPr>
              <a:t>-</a:t>
            </a:r>
            <a:r>
              <a:rPr lang="en-GB" sz="2000" b="1" dirty="0">
                <a:latin typeface="Book Antiqua" panose="02040602050305030304" pitchFamily="18" charset="0"/>
              </a:rPr>
              <a:t>Fill in</a:t>
            </a:r>
            <a:r>
              <a:rPr lang="en-GB" sz="2000" dirty="0">
                <a:latin typeface="Book Antiqua" panose="02040602050305030304" pitchFamily="18" charset="0"/>
              </a:rPr>
              <a:t> the form and </a:t>
            </a:r>
            <a:r>
              <a:rPr lang="en-GB" sz="2000" b="1" dirty="0">
                <a:latin typeface="Book Antiqua" panose="02040602050305030304" pitchFamily="18" charset="0"/>
              </a:rPr>
              <a:t>upload</a:t>
            </a:r>
            <a:r>
              <a:rPr lang="en-GB" sz="2000" dirty="0">
                <a:latin typeface="Book Antiqua" panose="02040602050305030304" pitchFamily="18" charset="0"/>
              </a:rPr>
              <a:t> the required documents;</a:t>
            </a:r>
            <a:endParaRPr lang="bg-BG" sz="2000" dirty="0">
              <a:latin typeface="Book Antiqua" panose="02040602050305030304" pitchFamily="18" charset="0"/>
            </a:endParaRPr>
          </a:p>
          <a:p>
            <a:r>
              <a:rPr lang="en-GB" sz="2000" dirty="0">
                <a:latin typeface="Book Antiqua" panose="02040602050305030304" pitchFamily="18" charset="0"/>
              </a:rPr>
              <a:t>-Once you complete the form, you will receive a </a:t>
            </a:r>
            <a:r>
              <a:rPr lang="en-GB" sz="2000" b="1" dirty="0">
                <a:latin typeface="Book Antiqua" panose="02040602050305030304" pitchFamily="18" charset="0"/>
              </a:rPr>
              <a:t>confirmation email </a:t>
            </a:r>
            <a:r>
              <a:rPr lang="en-GB" sz="2000" dirty="0">
                <a:latin typeface="Book Antiqua" panose="02040602050305030304" pitchFamily="18" charset="0"/>
              </a:rPr>
              <a:t>that your application has been taken. Please check your </a:t>
            </a:r>
            <a:r>
              <a:rPr lang="en-GB" sz="2000" b="1" dirty="0">
                <a:latin typeface="Book Antiqua" panose="02040602050305030304" pitchFamily="18" charset="0"/>
              </a:rPr>
              <a:t>Junk/Spam Email box </a:t>
            </a:r>
            <a:r>
              <a:rPr lang="en-GB" sz="2000" dirty="0">
                <a:latin typeface="Book Antiqua" panose="02040602050305030304" pitchFamily="18" charset="0"/>
              </a:rPr>
              <a:t>for the confirmation email if you have not received it in the Inbox;</a:t>
            </a:r>
            <a:endParaRPr lang="bg-BG" sz="2000" dirty="0">
              <a:latin typeface="Book Antiqua" panose="02040602050305030304" pitchFamily="18" charset="0"/>
            </a:endParaRPr>
          </a:p>
          <a:p>
            <a:r>
              <a:rPr lang="en-GB" sz="2000" dirty="0">
                <a:latin typeface="Book Antiqua" panose="02040602050305030304" pitchFamily="18" charset="0"/>
              </a:rPr>
              <a:t>-Each student can </a:t>
            </a:r>
            <a:r>
              <a:rPr lang="en-GB" sz="2000" b="1" dirty="0">
                <a:latin typeface="Book Antiqua" panose="02040602050305030304" pitchFamily="18" charset="0"/>
              </a:rPr>
              <a:t>apply only once </a:t>
            </a:r>
            <a:r>
              <a:rPr lang="en-GB" sz="2000" dirty="0">
                <a:latin typeface="Book Antiqua" panose="02040602050305030304" pitchFamily="18" charset="0"/>
              </a:rPr>
              <a:t>by using their own “……@ybu.edu.tr” email address; thus, make sure you have filled in the form correctly. Be informed that the system will not allow you to make any changes once you have applied. </a:t>
            </a:r>
            <a:endParaRPr lang="bg-BG" sz="2000" dirty="0">
              <a:latin typeface="Book Antiqua" panose="02040602050305030304" pitchFamily="18" charset="0"/>
            </a:endParaRPr>
          </a:p>
          <a:p>
            <a:pPr marL="0" indent="0">
              <a:buNone/>
            </a:pPr>
            <a:endParaRPr lang="bg-BG" dirty="0"/>
          </a:p>
        </p:txBody>
      </p:sp>
      <p:sp>
        <p:nvSpPr>
          <p:cNvPr id="5" name="Unvan 1"/>
          <p:cNvSpPr>
            <a:spLocks noGrp="1"/>
          </p:cNvSpPr>
          <p:nvPr>
            <p:ph type="title"/>
          </p:nvPr>
        </p:nvSpPr>
        <p:spPr>
          <a:solidFill>
            <a:srgbClr val="FFC000"/>
          </a:solidFill>
        </p:spPr>
        <p:txBody>
          <a:bodyPr/>
          <a:lstStyle/>
          <a:p>
            <a:r>
              <a:rPr lang="en-GB" sz="3200" dirty="0" smtClean="0">
                <a:latin typeface="Book Antiqua" panose="02040602050305030304" pitchFamily="18" charset="0"/>
              </a:rPr>
              <a:t>HOW TO COMPLETE YOUR APPLICATION</a:t>
            </a:r>
            <a:endParaRPr lang="bg-BG" sz="3200" dirty="0">
              <a:latin typeface="Book Antiqua" panose="02040602050305030304" pitchFamily="18" charset="0"/>
            </a:endParaRPr>
          </a:p>
        </p:txBody>
      </p:sp>
      <p:sp>
        <p:nvSpPr>
          <p:cNvPr id="6" name="Slayt Numarası Yer Tutucusu 5"/>
          <p:cNvSpPr>
            <a:spLocks noGrp="1"/>
          </p:cNvSpPr>
          <p:nvPr>
            <p:ph type="sldNum" sz="quarter" idx="12"/>
          </p:nvPr>
        </p:nvSpPr>
        <p:spPr/>
        <p:txBody>
          <a:bodyPr/>
          <a:lstStyle/>
          <a:p>
            <a:pPr>
              <a:defRPr/>
            </a:pPr>
            <a:fld id="{B309228F-009E-45CE-897B-33C8D65E90D2}" type="slidenum">
              <a:rPr lang="tr-TR" smtClean="0"/>
              <a:pPr>
                <a:defRPr/>
              </a:pPr>
              <a:t>27</a:t>
            </a:fld>
            <a:endParaRPr lang="tr-TR"/>
          </a:p>
        </p:txBody>
      </p:sp>
    </p:spTree>
    <p:extLst>
      <p:ext uri="{BB962C8B-B14F-4D97-AF65-F5344CB8AC3E}">
        <p14:creationId xmlns:p14="http://schemas.microsoft.com/office/powerpoint/2010/main" val="11987750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FFFF00"/>
          </a:solidFill>
        </p:spPr>
        <p:txBody>
          <a:bodyPr/>
          <a:lstStyle/>
          <a:p>
            <a:r>
              <a:rPr lang="en-GB" sz="3200" dirty="0" smtClean="0">
                <a:latin typeface="Book Antiqua" panose="02040602050305030304" pitchFamily="18" charset="0"/>
              </a:rPr>
              <a:t>APPLICATION CALENDAR</a:t>
            </a:r>
            <a:endParaRPr lang="bg-BG" sz="3200" dirty="0">
              <a:latin typeface="Book Antiqua" panose="0204060205030503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3849488"/>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noProof="0" dirty="0" smtClean="0"/>
                        <a:t>Application Period Start Date</a:t>
                      </a:r>
                      <a:endParaRPr lang="en-GB" noProof="0" dirty="0"/>
                    </a:p>
                  </a:txBody>
                  <a:tcPr/>
                </a:tc>
                <a:tc>
                  <a:txBody>
                    <a:bodyPr/>
                    <a:lstStyle/>
                    <a:p>
                      <a:r>
                        <a:rPr lang="en-GB" noProof="0" dirty="0" smtClean="0"/>
                        <a:t>October </a:t>
                      </a:r>
                      <a:r>
                        <a:rPr lang="tr-TR" dirty="0" smtClean="0"/>
                        <a:t>20, 2020</a:t>
                      </a:r>
                      <a:endParaRPr lang="bg-BG" dirty="0"/>
                    </a:p>
                  </a:txBody>
                  <a:tcPr/>
                </a:tc>
              </a:tr>
              <a:tr h="370840">
                <a:tc>
                  <a:txBody>
                    <a:bodyPr/>
                    <a:lstStyle/>
                    <a:p>
                      <a:r>
                        <a:rPr lang="en-GB" noProof="0" dirty="0" smtClean="0"/>
                        <a:t>Application Period End Date</a:t>
                      </a:r>
                      <a:endParaRPr lang="en-GB" noProof="0" dirty="0"/>
                    </a:p>
                  </a:txBody>
                  <a:tcPr/>
                </a:tc>
                <a:tc>
                  <a:txBody>
                    <a:bodyPr/>
                    <a:lstStyle/>
                    <a:p>
                      <a:r>
                        <a:rPr lang="en-US" dirty="0" smtClean="0"/>
                        <a:t>October 26, 2020 (Monday, 11.59 a.m.)</a:t>
                      </a:r>
                      <a:endParaRPr lang="bg-BG" dirty="0"/>
                    </a:p>
                  </a:txBody>
                  <a:tcPr/>
                </a:tc>
              </a:tr>
              <a:tr h="370840">
                <a:tc>
                  <a:txBody>
                    <a:bodyPr/>
                    <a:lstStyle/>
                    <a:p>
                      <a:r>
                        <a:rPr lang="en-GB" noProof="0" dirty="0" smtClean="0"/>
                        <a:t>Erasmus+ English Proficiency Exam (online </a:t>
                      </a:r>
                      <a:r>
                        <a:rPr lang="en-GB" noProof="0" dirty="0" smtClean="0">
                          <a:solidFill>
                            <a:schemeClr val="tx1"/>
                          </a:solidFill>
                        </a:rPr>
                        <a:t>by</a:t>
                      </a:r>
                      <a:r>
                        <a:rPr lang="en-GB" baseline="0" noProof="0" dirty="0" smtClean="0">
                          <a:solidFill>
                            <a:srgbClr val="FF0000"/>
                          </a:solidFill>
                        </a:rPr>
                        <a:t> </a:t>
                      </a:r>
                      <a:r>
                        <a:rPr lang="en-GB" noProof="0" dirty="0" smtClean="0"/>
                        <a:t>AYBU School of </a:t>
                      </a:r>
                      <a:r>
                        <a:rPr lang="en-GB" noProof="0" dirty="0" smtClean="0">
                          <a:solidFill>
                            <a:schemeClr val="tx1"/>
                          </a:solidFill>
                        </a:rPr>
                        <a:t>Foreign </a:t>
                      </a:r>
                      <a:r>
                        <a:rPr lang="en-GB" noProof="0" dirty="0" smtClean="0"/>
                        <a:t>Languages </a:t>
                      </a:r>
                      <a:r>
                        <a:rPr lang="en-GB" noProof="0" dirty="0" smtClean="0">
                          <a:solidFill>
                            <a:schemeClr val="tx1"/>
                          </a:solidFill>
                        </a:rPr>
                        <a:t>on</a:t>
                      </a:r>
                      <a:r>
                        <a:rPr lang="en-GB" noProof="0" dirty="0" smtClean="0"/>
                        <a:t> AYBUZEM)</a:t>
                      </a:r>
                      <a:endParaRPr lang="en-GB" noProof="0" dirty="0"/>
                    </a:p>
                  </a:txBody>
                  <a:tcPr/>
                </a:tc>
                <a:tc>
                  <a:txBody>
                    <a:bodyPr/>
                    <a:lstStyle/>
                    <a:p>
                      <a:r>
                        <a:rPr lang="en-US" dirty="0" smtClean="0"/>
                        <a:t>October 28, 2020 (Wednesday, 10.00 a.m.)</a:t>
                      </a:r>
                      <a:endParaRPr lang="bg-BG" dirty="0"/>
                    </a:p>
                  </a:txBody>
                  <a:tcPr/>
                </a:tc>
              </a:tr>
              <a:tr h="370840">
                <a:tc>
                  <a:txBody>
                    <a:bodyPr/>
                    <a:lstStyle/>
                    <a:p>
                      <a:r>
                        <a:rPr lang="en-US" dirty="0" smtClean="0"/>
                        <a:t>Announcement of the Pre-Application Results (Granted and Substitute Candidate List)</a:t>
                      </a:r>
                      <a:endParaRPr lang="bg-BG" dirty="0"/>
                    </a:p>
                  </a:txBody>
                  <a:tcPr/>
                </a:tc>
                <a:tc>
                  <a:txBody>
                    <a:bodyPr/>
                    <a:lstStyle/>
                    <a:p>
                      <a:r>
                        <a:rPr lang="en-GB" noProof="0" dirty="0" smtClean="0"/>
                        <a:t>November</a:t>
                      </a:r>
                      <a:r>
                        <a:rPr lang="tr-TR" dirty="0" smtClean="0"/>
                        <a:t> 2, 2020</a:t>
                      </a:r>
                      <a:endParaRPr lang="bg-BG" dirty="0"/>
                    </a:p>
                  </a:txBody>
                  <a:tcPr/>
                </a:tc>
              </a:tr>
              <a:tr h="370840">
                <a:tc>
                  <a:txBody>
                    <a:bodyPr/>
                    <a:lstStyle/>
                    <a:p>
                      <a:r>
                        <a:rPr lang="en-US" dirty="0" smtClean="0"/>
                        <a:t>Objection to the Results (Signed scanned</a:t>
                      </a:r>
                      <a:r>
                        <a:rPr lang="en-US" baseline="0" dirty="0" smtClean="0"/>
                        <a:t> </a:t>
                      </a:r>
                      <a:r>
                        <a:rPr lang="en-US" dirty="0" smtClean="0"/>
                        <a:t>petitions via email)</a:t>
                      </a:r>
                      <a:endParaRPr lang="bg-BG" dirty="0"/>
                    </a:p>
                  </a:txBody>
                  <a:tcPr/>
                </a:tc>
                <a:tc>
                  <a:txBody>
                    <a:bodyPr/>
                    <a:lstStyle/>
                    <a:p>
                      <a:r>
                        <a:rPr lang="en-US" dirty="0" smtClean="0"/>
                        <a:t>November 4, 2020 (Deadline: 16.00 p.m.)</a:t>
                      </a:r>
                      <a:endParaRPr lang="bg-BG" dirty="0"/>
                    </a:p>
                  </a:txBody>
                  <a:tcPr/>
                </a:tc>
              </a:tr>
              <a:tr h="370840">
                <a:tc>
                  <a:txBody>
                    <a:bodyPr/>
                    <a:lstStyle/>
                    <a:p>
                      <a:r>
                        <a:rPr lang="en-US" dirty="0" smtClean="0"/>
                        <a:t>Deadline for Renunciation (</a:t>
                      </a:r>
                      <a:r>
                        <a:rPr lang="en-US" dirty="0" smtClean="0"/>
                        <a:t>Signed scanned</a:t>
                      </a:r>
                      <a:r>
                        <a:rPr lang="en-US" baseline="0" dirty="0" smtClean="0"/>
                        <a:t> </a:t>
                      </a:r>
                      <a:r>
                        <a:rPr lang="en-US" dirty="0" smtClean="0"/>
                        <a:t>petitions via email</a:t>
                      </a:r>
                      <a:r>
                        <a:rPr lang="en-US" dirty="0" smtClean="0"/>
                        <a:t>)</a:t>
                      </a:r>
                      <a:endParaRPr lang="bg-BG" dirty="0"/>
                    </a:p>
                  </a:txBody>
                  <a:tcPr/>
                </a:tc>
                <a:tc>
                  <a:txBody>
                    <a:bodyPr/>
                    <a:lstStyle/>
                    <a:p>
                      <a:r>
                        <a:rPr lang="en-US" dirty="0" smtClean="0"/>
                        <a:t>November 4, 2020 (Deadline: 16.00 p.m.)</a:t>
                      </a:r>
                      <a:endParaRPr lang="bg-BG" dirty="0"/>
                    </a:p>
                  </a:txBody>
                  <a:tcPr/>
                </a:tc>
              </a:tr>
              <a:tr h="370840">
                <a:tc>
                  <a:txBody>
                    <a:bodyPr/>
                    <a:lstStyle/>
                    <a:p>
                      <a:r>
                        <a:rPr lang="en-US" dirty="0" smtClean="0"/>
                        <a:t>End Date for Application with “0” Grant (without grant)</a:t>
                      </a:r>
                      <a:endParaRPr lang="bg-BG" dirty="0"/>
                    </a:p>
                  </a:txBody>
                  <a:tcPr/>
                </a:tc>
                <a:tc>
                  <a:txBody>
                    <a:bodyPr/>
                    <a:lstStyle/>
                    <a:p>
                      <a:r>
                        <a:rPr lang="en-US" dirty="0" smtClean="0"/>
                        <a:t>November 4, 2020 (Deadline: 16.00 p.m.)</a:t>
                      </a:r>
                      <a:endParaRPr lang="bg-BG" dirty="0"/>
                    </a:p>
                  </a:txBody>
                  <a:tcPr/>
                </a:tc>
              </a:tr>
            </a:tbl>
          </a:graphicData>
        </a:graphic>
      </p:graphicFrame>
      <p:sp>
        <p:nvSpPr>
          <p:cNvPr id="5" name="Slayt Numarası Yer Tutucusu 4"/>
          <p:cNvSpPr>
            <a:spLocks noGrp="1"/>
          </p:cNvSpPr>
          <p:nvPr>
            <p:ph type="sldNum" sz="quarter" idx="12"/>
          </p:nvPr>
        </p:nvSpPr>
        <p:spPr/>
        <p:txBody>
          <a:bodyPr/>
          <a:lstStyle/>
          <a:p>
            <a:pPr>
              <a:defRPr/>
            </a:pPr>
            <a:fld id="{B309228F-009E-45CE-897B-33C8D65E90D2}" type="slidenum">
              <a:rPr lang="tr-TR" smtClean="0"/>
              <a:pPr>
                <a:defRPr/>
              </a:pPr>
              <a:t>28</a:t>
            </a:fld>
            <a:endParaRPr lang="tr-TR"/>
          </a:p>
        </p:txBody>
      </p:sp>
    </p:spTree>
    <p:extLst>
      <p:ext uri="{BB962C8B-B14F-4D97-AF65-F5344CB8AC3E}">
        <p14:creationId xmlns:p14="http://schemas.microsoft.com/office/powerpoint/2010/main" val="32202375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araskargo.com.tr/folders/18712/categorial1images/7990/oneri_sistemi_k.jpg"/>
          <p:cNvPicPr>
            <a:picLocks noChangeAspect="1" noChangeArrowheads="1"/>
          </p:cNvPicPr>
          <p:nvPr/>
        </p:nvPicPr>
        <p:blipFill>
          <a:blip r:embed="rId2" cstate="print">
            <a:lum bright="85000" contrast="-82000"/>
          </a:blip>
          <a:srcRect/>
          <a:stretch>
            <a:fillRect/>
          </a:stretch>
        </p:blipFill>
        <p:spPr bwMode="auto">
          <a:xfrm>
            <a:off x="0" y="0"/>
            <a:ext cx="9144000" cy="6899392"/>
          </a:xfrm>
          <a:prstGeom prst="rect">
            <a:avLst/>
          </a:prstGeom>
          <a:noFill/>
        </p:spPr>
      </p:pic>
      <p:sp>
        <p:nvSpPr>
          <p:cNvPr id="3" name="2 İçerik Yer Tutucusu"/>
          <p:cNvSpPr>
            <a:spLocks noGrp="1"/>
          </p:cNvSpPr>
          <p:nvPr>
            <p:ph idx="1"/>
          </p:nvPr>
        </p:nvSpPr>
        <p:spPr>
          <a:xfrm>
            <a:off x="107504" y="1052736"/>
            <a:ext cx="8784976" cy="5073427"/>
          </a:xfrm>
        </p:spPr>
        <p:txBody>
          <a:bodyPr/>
          <a:lstStyle/>
          <a:p>
            <a:endParaRPr lang="en-US" sz="2000" dirty="0" smtClean="0">
              <a:latin typeface="Book Antiqua" panose="02040602050305030304" pitchFamily="18" charset="0"/>
            </a:endParaRPr>
          </a:p>
          <a:p>
            <a:endParaRPr lang="en-US" sz="2000" dirty="0">
              <a:latin typeface="Book Antiqua" panose="02040602050305030304" pitchFamily="18" charset="0"/>
            </a:endParaRPr>
          </a:p>
          <a:p>
            <a:r>
              <a:rPr lang="en-US" sz="2000" dirty="0" smtClean="0">
                <a:latin typeface="Book Antiqua" panose="02040602050305030304" pitchFamily="18" charset="0"/>
              </a:rPr>
              <a:t>AYBU </a:t>
            </a:r>
            <a:r>
              <a:rPr lang="en-US" sz="2000" dirty="0" smtClean="0">
                <a:latin typeface="Book Antiqua" panose="02040602050305030304" pitchFamily="18" charset="0"/>
              </a:rPr>
              <a:t>students are </a:t>
            </a:r>
            <a:r>
              <a:rPr lang="en-US" sz="2000" dirty="0">
                <a:latin typeface="Book Antiqua" panose="02040602050305030304" pitchFamily="18" charset="0"/>
              </a:rPr>
              <a:t>responsible for </a:t>
            </a:r>
            <a:r>
              <a:rPr lang="en-US" sz="2000" dirty="0" smtClean="0">
                <a:latin typeface="Book Antiqua" panose="02040602050305030304" pitchFamily="18" charset="0"/>
              </a:rPr>
              <a:t>their</a:t>
            </a:r>
            <a:r>
              <a:rPr lang="en-US" sz="2000" dirty="0" smtClean="0">
                <a:latin typeface="Book Antiqua" panose="02040602050305030304" pitchFamily="18" charset="0"/>
              </a:rPr>
              <a:t> </a:t>
            </a:r>
            <a:r>
              <a:rPr lang="en-US" sz="2000" dirty="0">
                <a:latin typeface="Book Antiqua" panose="02040602050305030304" pitchFamily="18" charset="0"/>
              </a:rPr>
              <a:t>own </a:t>
            </a:r>
            <a:r>
              <a:rPr lang="en-US" sz="2000" dirty="0" smtClean="0">
                <a:latin typeface="Book Antiqua" panose="02040602050305030304" pitchFamily="18" charset="0"/>
              </a:rPr>
              <a:t>online </a:t>
            </a:r>
            <a:r>
              <a:rPr lang="en-US" sz="2000" dirty="0" smtClean="0">
                <a:latin typeface="Book Antiqua" panose="02040602050305030304" pitchFamily="18" charset="0"/>
              </a:rPr>
              <a:t>applications</a:t>
            </a:r>
            <a:r>
              <a:rPr lang="en-US" sz="2000" dirty="0" smtClean="0">
                <a:latin typeface="Book Antiqua" panose="02040602050305030304" pitchFamily="18" charset="0"/>
              </a:rPr>
              <a:t>;</a:t>
            </a:r>
            <a:endParaRPr lang="en-US" sz="2000" dirty="0">
              <a:latin typeface="Book Antiqua" panose="02040602050305030304" pitchFamily="18" charset="0"/>
              <a:cs typeface="Calibri"/>
            </a:endParaRPr>
          </a:p>
          <a:p>
            <a:r>
              <a:rPr lang="en-US" sz="2000" dirty="0" smtClean="0">
                <a:latin typeface="Book Antiqua" panose="02040602050305030304" pitchFamily="18" charset="0"/>
              </a:rPr>
              <a:t>S</a:t>
            </a:r>
            <a:r>
              <a:rPr lang="en-US" sz="2000" dirty="0" smtClean="0">
                <a:latin typeface="Book Antiqua" panose="02040602050305030304" pitchFamily="18" charset="0"/>
              </a:rPr>
              <a:t>tudents </a:t>
            </a:r>
            <a:r>
              <a:rPr lang="en-US" sz="2000" dirty="0">
                <a:latin typeface="Book Antiqua" panose="02040602050305030304" pitchFamily="18" charset="0"/>
              </a:rPr>
              <a:t>should </a:t>
            </a:r>
            <a:r>
              <a:rPr lang="en-US" sz="2000" dirty="0" smtClean="0">
                <a:latin typeface="Book Antiqua" panose="02040602050305030304" pitchFamily="18" charset="0"/>
              </a:rPr>
              <a:t>check the</a:t>
            </a:r>
            <a:r>
              <a:rPr lang="en-US" sz="2000" dirty="0" smtClean="0">
                <a:latin typeface="Book Antiqua" panose="02040602050305030304" pitchFamily="18" charset="0"/>
              </a:rPr>
              <a:t> partner institutions’ webpages/deadlines</a:t>
            </a:r>
            <a:r>
              <a:rPr lang="en-US" sz="2000" dirty="0">
                <a:latin typeface="Book Antiqua" panose="02040602050305030304" pitchFamily="18" charset="0"/>
              </a:rPr>
              <a:t>; </a:t>
            </a:r>
            <a:endParaRPr lang="en-US" sz="2000" dirty="0">
              <a:latin typeface="Book Antiqua" panose="02040602050305030304" pitchFamily="18" charset="0"/>
              <a:cs typeface="Calibri"/>
            </a:endParaRPr>
          </a:p>
          <a:p>
            <a:r>
              <a:rPr lang="en-US" sz="2000" dirty="0">
                <a:latin typeface="Book Antiqua" panose="02040602050305030304" pitchFamily="18" charset="0"/>
              </a:rPr>
              <a:t>The student </a:t>
            </a:r>
            <a:r>
              <a:rPr lang="en-US" sz="2000" dirty="0" smtClean="0">
                <a:latin typeface="Book Antiqua" panose="02040602050305030304" pitchFamily="18" charset="0"/>
              </a:rPr>
              <a:t>are</a:t>
            </a:r>
            <a:r>
              <a:rPr lang="en-US" sz="2000" dirty="0" smtClean="0">
                <a:latin typeface="Book Antiqua" panose="02040602050305030304" pitchFamily="18" charset="0"/>
              </a:rPr>
              <a:t> </a:t>
            </a:r>
            <a:r>
              <a:rPr lang="en-US" sz="2000" dirty="0">
                <a:latin typeface="Book Antiqua" panose="02040602050305030304" pitchFamily="18" charset="0"/>
              </a:rPr>
              <a:t>advised to talk with </a:t>
            </a:r>
            <a:r>
              <a:rPr lang="en-US" sz="2000" dirty="0" smtClean="0">
                <a:latin typeface="Book Antiqua" panose="02040602050305030304" pitchFamily="18" charset="0"/>
              </a:rPr>
              <a:t>former Erasmus+ </a:t>
            </a:r>
            <a:r>
              <a:rPr lang="tr-TR" sz="2000" dirty="0">
                <a:latin typeface="Book Antiqua" panose="02040602050305030304" pitchFamily="18" charset="0"/>
              </a:rPr>
              <a:t>AYBU</a:t>
            </a:r>
            <a:r>
              <a:rPr lang="en-US" sz="2000" dirty="0">
                <a:latin typeface="Book Antiqua" panose="02040602050305030304" pitchFamily="18" charset="0"/>
              </a:rPr>
              <a:t> students </a:t>
            </a:r>
            <a:r>
              <a:rPr lang="en-US" sz="2000" dirty="0" smtClean="0">
                <a:latin typeface="Book Antiqua" panose="02040602050305030304" pitchFamily="18" charset="0"/>
              </a:rPr>
              <a:t>and get in touch with AYBU ESN;</a:t>
            </a:r>
            <a:endParaRPr lang="en-US" sz="2000" dirty="0">
              <a:latin typeface="Book Antiqua" panose="02040602050305030304" pitchFamily="18" charset="0"/>
              <a:cs typeface="Calibri"/>
            </a:endParaRPr>
          </a:p>
          <a:p>
            <a:r>
              <a:rPr lang="en-US" sz="2000" dirty="0">
                <a:latin typeface="Book Antiqua" panose="02040602050305030304" pitchFamily="18" charset="0"/>
              </a:rPr>
              <a:t>The student should know their deadlines and complete their application by these dates; </a:t>
            </a:r>
            <a:endParaRPr lang="en-US" sz="2000" dirty="0">
              <a:latin typeface="Book Antiqua" panose="02040602050305030304" pitchFamily="18" charset="0"/>
              <a:cs typeface="Calibri"/>
            </a:endParaRPr>
          </a:p>
          <a:p>
            <a:pPr marL="0" indent="0">
              <a:buNone/>
            </a:pPr>
            <a:endParaRPr lang="tr-TR" sz="1600" dirty="0">
              <a:cs typeface="Calibri"/>
            </a:endParaRPr>
          </a:p>
        </p:txBody>
      </p:sp>
      <p:sp>
        <p:nvSpPr>
          <p:cNvPr id="4" name="Rectangle 2"/>
          <p:cNvSpPr txBox="1">
            <a:spLocks noChangeArrowheads="1"/>
          </p:cNvSpPr>
          <p:nvPr/>
        </p:nvSpPr>
        <p:spPr bwMode="auto">
          <a:xfrm>
            <a:off x="1476375" y="115888"/>
            <a:ext cx="6264275" cy="741344"/>
          </a:xfrm>
          <a:prstGeom prst="rect">
            <a:avLst/>
          </a:prstGeom>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altLang="tr-TR" sz="2800" b="1" dirty="0">
                <a:solidFill>
                  <a:srgbClr val="0070C0"/>
                </a:solidFill>
                <a:latin typeface="Book Antiqua" panose="02040602050305030304" pitchFamily="18" charset="0"/>
                <a:ea typeface="+mj-ea"/>
                <a:cs typeface="+mj-cs"/>
              </a:rPr>
              <a:t>RESPONSIBILITIES</a:t>
            </a:r>
            <a:endParaRPr lang="tr-TR" altLang="tr-TR" sz="2800" b="1" i="0" u="none" strike="noStrike" kern="1200" cap="none" spc="0" baseline="0" noProof="0" dirty="0">
              <a:solidFill>
                <a:srgbClr val="0070C0"/>
              </a:solidFill>
              <a:latin typeface="Book Antiqua" panose="02040602050305030304" pitchFamily="18" charset="0"/>
              <a:ea typeface="+mj-ea"/>
              <a:cs typeface="Calibri"/>
            </a:endParaRPr>
          </a:p>
        </p:txBody>
      </p:sp>
      <p:sp>
        <p:nvSpPr>
          <p:cNvPr id="2" name="Slayt Numarası Yer Tutucusu 1"/>
          <p:cNvSpPr>
            <a:spLocks noGrp="1"/>
          </p:cNvSpPr>
          <p:nvPr>
            <p:ph type="sldNum" sz="quarter" idx="12"/>
          </p:nvPr>
        </p:nvSpPr>
        <p:spPr/>
        <p:txBody>
          <a:bodyPr/>
          <a:lstStyle/>
          <a:p>
            <a:pPr>
              <a:defRPr/>
            </a:pPr>
            <a:fld id="{B309228F-009E-45CE-897B-33C8D65E90D2}" type="slidenum">
              <a:rPr lang="tr-TR" smtClean="0"/>
              <a:pPr>
                <a:defRPr/>
              </a:pPr>
              <a:t>29</a:t>
            </a:fld>
            <a:endParaRPr lang="tr-T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ybu.edu.tr/images/ybu_2.JPG"/>
          <p:cNvPicPr>
            <a:picLocks noChangeAspect="1" noChangeArrowheads="1"/>
          </p:cNvPicPr>
          <p:nvPr/>
        </p:nvPicPr>
        <p:blipFill>
          <a:blip r:embed="rId3" cstate="print">
            <a:lum bright="69000" contrast="-83000"/>
          </a:blip>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539552" y="692696"/>
            <a:ext cx="8301608" cy="910454"/>
          </a:xfrm>
          <a:solidFill>
            <a:srgbClr val="FFC000"/>
          </a:solidFill>
        </p:spPr>
        <p:txBody>
          <a:bodyPr/>
          <a:lstStyle/>
          <a:p>
            <a:r>
              <a:rPr lang="tr-TR" sz="3200" b="1" dirty="0">
                <a:solidFill>
                  <a:schemeClr val="tx2"/>
                </a:solidFill>
                <a:latin typeface="Book Antiqua" panose="02040602050305030304" pitchFamily="18" charset="0"/>
              </a:rPr>
              <a:t>AYBU INTERNATIONAL </a:t>
            </a:r>
            <a:r>
              <a:rPr lang="tr-TR" sz="3200" b="1" dirty="0" smtClean="0">
                <a:solidFill>
                  <a:schemeClr val="tx2"/>
                </a:solidFill>
                <a:latin typeface="Book Antiqua" panose="02040602050305030304" pitchFamily="18" charset="0"/>
              </a:rPr>
              <a:t>OFFICE</a:t>
            </a:r>
            <a:r>
              <a:rPr lang="en-GB" sz="3200" b="1" dirty="0" smtClean="0">
                <a:solidFill>
                  <a:schemeClr val="tx2"/>
                </a:solidFill>
                <a:latin typeface="Book Antiqua" panose="02040602050305030304" pitchFamily="18" charset="0"/>
              </a:rPr>
              <a:t/>
            </a:r>
            <a:br>
              <a:rPr lang="en-GB" sz="3200" b="1" dirty="0" smtClean="0">
                <a:solidFill>
                  <a:schemeClr val="tx2"/>
                </a:solidFill>
                <a:latin typeface="Book Antiqua" panose="02040602050305030304" pitchFamily="18" charset="0"/>
              </a:rPr>
            </a:br>
            <a:r>
              <a:rPr lang="en-GB" sz="3200" b="1" dirty="0" smtClean="0">
                <a:solidFill>
                  <a:schemeClr val="tx2"/>
                </a:solidFill>
                <a:latin typeface="Book Antiqua" panose="02040602050305030304" pitchFamily="18" charset="0"/>
              </a:rPr>
              <a:t>ERASMUS+ TEAM                       </a:t>
            </a:r>
            <a:endParaRPr lang="tr-TR" sz="3200" b="1" dirty="0">
              <a:solidFill>
                <a:schemeClr val="tx2"/>
              </a:solidFill>
              <a:latin typeface="Book Antiqua" panose="02040602050305030304" pitchFamily="18" charset="0"/>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620795418"/>
              </p:ext>
            </p:extLst>
          </p:nvPr>
        </p:nvGraphicFramePr>
        <p:xfrm>
          <a:off x="976208" y="2204864"/>
          <a:ext cx="7753426" cy="2922632"/>
        </p:xfrm>
        <a:graphic>
          <a:graphicData uri="http://schemas.openxmlformats.org/drawingml/2006/table">
            <a:tbl>
              <a:tblPr firstRow="1" bandRow="1">
                <a:tableStyleId>{5C22544A-7EE6-4342-B048-85BDC9FD1C3A}</a:tableStyleId>
              </a:tblPr>
              <a:tblGrid>
                <a:gridCol w="3888432">
                  <a:extLst>
                    <a:ext uri="{9D8B030D-6E8A-4147-A177-3AD203B41FA5}">
                      <a16:colId xmlns="" xmlns:a16="http://schemas.microsoft.com/office/drawing/2014/main" val="20000"/>
                    </a:ext>
                  </a:extLst>
                </a:gridCol>
                <a:gridCol w="3864994">
                  <a:extLst>
                    <a:ext uri="{9D8B030D-6E8A-4147-A177-3AD203B41FA5}">
                      <a16:colId xmlns="" xmlns:a16="http://schemas.microsoft.com/office/drawing/2014/main" val="20001"/>
                    </a:ext>
                  </a:extLst>
                </a:gridCol>
              </a:tblGrid>
              <a:tr h="360040">
                <a:tc>
                  <a:txBody>
                    <a:bodyPr/>
                    <a:lstStyle/>
                    <a:p>
                      <a:pPr algn="ctr"/>
                      <a:r>
                        <a:rPr lang="tr-TR" sz="1800" b="1" i="0" kern="1200" dirty="0">
                          <a:solidFill>
                            <a:schemeClr val="bg1"/>
                          </a:solidFill>
                          <a:latin typeface="+mn-lt"/>
                          <a:ea typeface="+mn-ea"/>
                          <a:cs typeface="+mn-cs"/>
                        </a:rPr>
                        <a:t>OFFICE MEMBERS</a:t>
                      </a:r>
                      <a:endParaRPr lang="tr-TR" dirty="0">
                        <a:solidFill>
                          <a:schemeClr val="bg1"/>
                        </a:solidFill>
                      </a:endParaRPr>
                    </a:p>
                  </a:txBody>
                  <a:tcPr/>
                </a:tc>
                <a:tc>
                  <a:txBody>
                    <a:bodyPr/>
                    <a:lstStyle/>
                    <a:p>
                      <a:pPr algn="ctr"/>
                      <a:r>
                        <a:rPr lang="tr-TR" b="1" dirty="0"/>
                        <a:t>NAME  &amp; SURNAME</a:t>
                      </a:r>
                    </a:p>
                  </a:txBody>
                  <a:tcPr/>
                </a:tc>
                <a:extLst>
                  <a:ext uri="{0D108BD9-81ED-4DB2-BD59-A6C34878D82A}">
                    <a16:rowId xmlns="" xmlns:a16="http://schemas.microsoft.com/office/drawing/2014/main" val="10000"/>
                  </a:ext>
                </a:extLst>
              </a:tr>
              <a:tr h="785818">
                <a:tc>
                  <a:txBody>
                    <a:bodyPr/>
                    <a:lstStyle/>
                    <a:p>
                      <a:r>
                        <a:rPr lang="en-GB" sz="1800" b="0" i="0" kern="1200" noProof="0" dirty="0">
                          <a:solidFill>
                            <a:srgbClr val="0D0D0D"/>
                          </a:solidFill>
                          <a:latin typeface="+mn-lt"/>
                          <a:ea typeface="+mn-ea"/>
                          <a:cs typeface="+mn-cs"/>
                        </a:rPr>
                        <a:t>Head of International Relations Office &amp; </a:t>
                      </a:r>
                      <a:r>
                        <a:rPr lang="en-GB" noProof="0" dirty="0">
                          <a:solidFill>
                            <a:srgbClr val="0D0D0D"/>
                          </a:solidFill>
                        </a:rPr>
                        <a:t>Erasmus+ Institutional Coordinator</a:t>
                      </a:r>
                    </a:p>
                    <a:p>
                      <a:endParaRPr lang="en-GB" sz="1800" b="0" i="0" kern="1200" noProof="0" dirty="0">
                        <a:solidFill>
                          <a:srgbClr val="0D0D0D"/>
                        </a:solidFill>
                        <a:latin typeface="+mn-lt"/>
                        <a:ea typeface="+mn-ea"/>
                        <a:cs typeface="+mn-cs"/>
                      </a:endParaRPr>
                    </a:p>
                  </a:txBody>
                  <a:tcPr>
                    <a:solidFill>
                      <a:schemeClr val="tx2">
                        <a:lumMod val="40000"/>
                        <a:lumOff val="60000"/>
                      </a:schemeClr>
                    </a:solidFill>
                  </a:tcPr>
                </a:tc>
                <a:tc>
                  <a:txBody>
                    <a:bodyPr/>
                    <a:lstStyle/>
                    <a:p>
                      <a:r>
                        <a:rPr lang="tr-TR" dirty="0" err="1">
                          <a:solidFill>
                            <a:srgbClr val="0D0D0D"/>
                          </a:solidFill>
                        </a:rPr>
                        <a:t>Asst</a:t>
                      </a:r>
                      <a:r>
                        <a:rPr lang="tr-TR" dirty="0">
                          <a:solidFill>
                            <a:srgbClr val="0D0D0D"/>
                          </a:solidFill>
                        </a:rPr>
                        <a:t>. Prof. Dr. Şemsettin</a:t>
                      </a:r>
                      <a:r>
                        <a:rPr lang="tr-TR" baseline="0" dirty="0">
                          <a:solidFill>
                            <a:srgbClr val="0D0D0D"/>
                          </a:solidFill>
                        </a:rPr>
                        <a:t> TABU</a:t>
                      </a:r>
                      <a:r>
                        <a:rPr lang="tr-TR" dirty="0">
                          <a:solidFill>
                            <a:srgbClr val="0D0D0D"/>
                          </a:solidFill>
                        </a:rPr>
                        <a:t>R</a:t>
                      </a:r>
                    </a:p>
                  </a:txBody>
                  <a:tcPr>
                    <a:solidFill>
                      <a:schemeClr val="tx2">
                        <a:lumMod val="40000"/>
                        <a:lumOff val="60000"/>
                      </a:schemeClr>
                    </a:solidFill>
                  </a:tcPr>
                </a:tc>
                <a:extLst>
                  <a:ext uri="{0D108BD9-81ED-4DB2-BD59-A6C34878D82A}">
                    <a16:rowId xmlns="" xmlns:a16="http://schemas.microsoft.com/office/drawing/2014/main" val="10006"/>
                  </a:ext>
                </a:extLst>
              </a:tr>
              <a:tr h="66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D0D0D"/>
                          </a:solidFill>
                        </a:rPr>
                        <a:t>EU Projects Responsible Person</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err="1">
                          <a:solidFill>
                            <a:srgbClr val="0D0D0D"/>
                          </a:solidFill>
                        </a:rPr>
                        <a:t>Eurodesk</a:t>
                      </a:r>
                      <a:r>
                        <a:rPr lang="en-GB" noProof="0" dirty="0">
                          <a:solidFill>
                            <a:srgbClr val="0D0D0D"/>
                          </a:solidFill>
                        </a:rPr>
                        <a:t> Turkey &amp; ESC Contact Person</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D0D0D"/>
                          </a:solidFill>
                        </a:rPr>
                        <a:t>Student Mobility Advisor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a:solidFill>
                            <a:srgbClr val="0D0D0D"/>
                          </a:solidFill>
                        </a:rPr>
                        <a:t>Lec</a:t>
                      </a:r>
                      <a:r>
                        <a:rPr lang="tr-TR" dirty="0">
                          <a:solidFill>
                            <a:srgbClr val="0D0D0D"/>
                          </a:solidFill>
                        </a:rPr>
                        <a:t>. B. Burak SOYER</a:t>
                      </a:r>
                    </a:p>
                    <a:p>
                      <a:r>
                        <a:rPr lang="tr-TR" u="sng" dirty="0">
                          <a:solidFill>
                            <a:srgbClr val="0000FF"/>
                          </a:solidFill>
                        </a:rPr>
                        <a:t>bsoyer@ybu.edu.tr</a:t>
                      </a:r>
                    </a:p>
                  </a:txBody>
                  <a:tcPr/>
                </a:tc>
                <a:extLst>
                  <a:ext uri="{0D108BD9-81ED-4DB2-BD59-A6C34878D82A}">
                    <a16:rowId xmlns="" xmlns:a16="http://schemas.microsoft.com/office/drawing/2014/main" val="10002"/>
                  </a:ext>
                </a:extLst>
              </a:tr>
              <a:tr h="728072">
                <a:tc>
                  <a:txBody>
                    <a:bodyPr/>
                    <a:lstStyle/>
                    <a:p>
                      <a:r>
                        <a:rPr lang="en-GB" noProof="0" dirty="0">
                          <a:solidFill>
                            <a:srgbClr val="0D0D0D"/>
                          </a:solidFill>
                        </a:rPr>
                        <a:t>Student Mobility Advisor</a:t>
                      </a:r>
                    </a:p>
                  </a:txBody>
                  <a:tcPr>
                    <a:solidFill>
                      <a:schemeClr val="tx2">
                        <a:lumMod val="20000"/>
                        <a:lumOff val="80000"/>
                      </a:schemeClr>
                    </a:solidFill>
                  </a:tcPr>
                </a:tc>
                <a:tc>
                  <a:txBody>
                    <a:bodyPr/>
                    <a:lstStyle/>
                    <a:p>
                      <a:r>
                        <a:rPr lang="tr-TR" dirty="0" err="1">
                          <a:solidFill>
                            <a:srgbClr val="0D0D0D"/>
                          </a:solidFill>
                        </a:rPr>
                        <a:t>Lec</a:t>
                      </a:r>
                      <a:r>
                        <a:rPr lang="tr-TR" dirty="0">
                          <a:solidFill>
                            <a:srgbClr val="0D0D0D"/>
                          </a:solidFill>
                        </a:rPr>
                        <a:t>. Neshen</a:t>
                      </a:r>
                      <a:r>
                        <a:rPr lang="tr-TR" baseline="0" dirty="0">
                          <a:solidFill>
                            <a:srgbClr val="0D0D0D"/>
                          </a:solidFill>
                        </a:rPr>
                        <a:t> İSAEVA GÜNEŞ</a:t>
                      </a:r>
                    </a:p>
                    <a:p>
                      <a:r>
                        <a:rPr lang="tr-TR" u="sng" baseline="0" dirty="0">
                          <a:solidFill>
                            <a:srgbClr val="0000FF"/>
                          </a:solidFill>
                        </a:rPr>
                        <a:t>nisaevagunes@ybu.edu.tr</a:t>
                      </a:r>
                      <a:endParaRPr lang="tr-TR" u="sng" dirty="0">
                        <a:solidFill>
                          <a:srgbClr val="0000FF"/>
                        </a:solidFill>
                      </a:endParaRPr>
                    </a:p>
                  </a:txBody>
                  <a:tcPr>
                    <a:solidFill>
                      <a:schemeClr val="tx2">
                        <a:lumMod val="20000"/>
                        <a:lumOff val="80000"/>
                      </a:schemeClr>
                    </a:solidFill>
                  </a:tcPr>
                </a:tc>
                <a:extLst>
                  <a:ext uri="{0D108BD9-81ED-4DB2-BD59-A6C34878D82A}">
                    <a16:rowId xmlns="" xmlns:a16="http://schemas.microsoft.com/office/drawing/2014/main" val="10004"/>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55538049"/>
              </p:ext>
            </p:extLst>
          </p:nvPr>
        </p:nvGraphicFramePr>
        <p:xfrm>
          <a:off x="971600" y="5157192"/>
          <a:ext cx="7753426" cy="728072"/>
        </p:xfrm>
        <a:graphic>
          <a:graphicData uri="http://schemas.openxmlformats.org/drawingml/2006/table">
            <a:tbl>
              <a:tblPr firstRow="1" bandRow="1">
                <a:tableStyleId>{5C22544A-7EE6-4342-B048-85BDC9FD1C3A}</a:tableStyleId>
              </a:tblPr>
              <a:tblGrid>
                <a:gridCol w="3888432"/>
                <a:gridCol w="3864994"/>
              </a:tblGrid>
              <a:tr h="728072">
                <a:tc>
                  <a:txBody>
                    <a:bodyPr/>
                    <a:lstStyle/>
                    <a:p>
                      <a:r>
                        <a:rPr lang="en-GB" b="0" noProof="0" dirty="0">
                          <a:solidFill>
                            <a:srgbClr val="0D0D0D"/>
                          </a:solidFill>
                        </a:rPr>
                        <a:t>Student Mobility Advisor</a:t>
                      </a:r>
                    </a:p>
                  </a:txBody>
                  <a:tcPr>
                    <a:solidFill>
                      <a:schemeClr val="accent1">
                        <a:lumMod val="20000"/>
                        <a:lumOff val="80000"/>
                      </a:schemeClr>
                    </a:solidFill>
                  </a:tcPr>
                </a:tc>
                <a:tc>
                  <a:txBody>
                    <a:bodyPr/>
                    <a:lstStyle/>
                    <a:p>
                      <a:r>
                        <a:rPr lang="tr-TR" b="0" dirty="0" err="1">
                          <a:solidFill>
                            <a:srgbClr val="0D0D0D"/>
                          </a:solidFill>
                        </a:rPr>
                        <a:t>Lec</a:t>
                      </a:r>
                      <a:r>
                        <a:rPr lang="tr-TR" b="0" dirty="0">
                          <a:solidFill>
                            <a:srgbClr val="0D0D0D"/>
                          </a:solidFill>
                        </a:rPr>
                        <a:t>. </a:t>
                      </a:r>
                      <a:r>
                        <a:rPr lang="en-GB" b="0" dirty="0" smtClean="0">
                          <a:solidFill>
                            <a:srgbClr val="0D0D0D"/>
                          </a:solidFill>
                        </a:rPr>
                        <a:t>S</a:t>
                      </a:r>
                      <a:r>
                        <a:rPr lang="tr-TR" b="0" dirty="0" err="1" smtClean="0">
                          <a:solidFill>
                            <a:srgbClr val="0D0D0D"/>
                          </a:solidFill>
                        </a:rPr>
                        <a:t>ümeyra</a:t>
                      </a:r>
                      <a:r>
                        <a:rPr lang="tr-TR" b="0" baseline="0" dirty="0" smtClean="0">
                          <a:solidFill>
                            <a:srgbClr val="0D0D0D"/>
                          </a:solidFill>
                        </a:rPr>
                        <a:t> Kaya</a:t>
                      </a:r>
                    </a:p>
                    <a:p>
                      <a:r>
                        <a:rPr lang="tr-TR" sz="1800" b="0" i="0" u="sng" kern="1200" dirty="0" smtClean="0">
                          <a:solidFill>
                            <a:schemeClr val="tx2">
                              <a:lumMod val="75000"/>
                            </a:schemeClr>
                          </a:solidFill>
                          <a:effectLst/>
                          <a:latin typeface="+mn-lt"/>
                          <a:ea typeface="+mn-ea"/>
                          <a:cs typeface="+mn-cs"/>
                        </a:rPr>
                        <a:t>sumeyrakaya@ybu.edu.tr</a:t>
                      </a:r>
                      <a:endParaRPr lang="tr-TR" b="0" baseline="0" dirty="0">
                        <a:solidFill>
                          <a:schemeClr val="tx2">
                            <a:lumMod val="75000"/>
                          </a:schemeClr>
                        </a:solidFill>
                      </a:endParaRPr>
                    </a:p>
                  </a:txBody>
                  <a:tcPr>
                    <a:solidFill>
                      <a:schemeClr val="accent1">
                        <a:lumMod val="20000"/>
                        <a:lumOff val="80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759026536"/>
              </p:ext>
            </p:extLst>
          </p:nvPr>
        </p:nvGraphicFramePr>
        <p:xfrm>
          <a:off x="971600" y="5877272"/>
          <a:ext cx="7753426" cy="640080"/>
        </p:xfrm>
        <a:graphic>
          <a:graphicData uri="http://schemas.openxmlformats.org/drawingml/2006/table">
            <a:tbl>
              <a:tblPr firstRow="1" bandRow="1">
                <a:tableStyleId>{5C22544A-7EE6-4342-B048-85BDC9FD1C3A}</a:tableStyleId>
              </a:tblPr>
              <a:tblGrid>
                <a:gridCol w="3888432"/>
                <a:gridCol w="3864994"/>
              </a:tblGrid>
              <a:tr h="562352">
                <a:tc>
                  <a:txBody>
                    <a:bodyPr/>
                    <a:lstStyle/>
                    <a:p>
                      <a:r>
                        <a:rPr lang="en-GB" b="0" noProof="0" dirty="0">
                          <a:solidFill>
                            <a:srgbClr val="0D0D0D"/>
                          </a:solidFill>
                        </a:rPr>
                        <a:t>Student Mobility Advisor</a:t>
                      </a:r>
                    </a:p>
                  </a:txBody>
                  <a:tcPr>
                    <a:solidFill>
                      <a:schemeClr val="tx2">
                        <a:lumMod val="20000"/>
                        <a:lumOff val="80000"/>
                      </a:schemeClr>
                    </a:solidFill>
                  </a:tcPr>
                </a:tc>
                <a:tc>
                  <a:txBody>
                    <a:bodyPr/>
                    <a:lstStyle/>
                    <a:p>
                      <a:r>
                        <a:rPr lang="tr-TR" b="0" dirty="0">
                          <a:solidFill>
                            <a:schemeClr val="tx1">
                              <a:lumMod val="95000"/>
                              <a:lumOff val="5000"/>
                            </a:schemeClr>
                          </a:solidFill>
                        </a:rPr>
                        <a:t>Gizem AKBAŞ</a:t>
                      </a:r>
                    </a:p>
                    <a:p>
                      <a:r>
                        <a:rPr lang="tr-TR" b="0" dirty="0" err="1">
                          <a:solidFill>
                            <a:schemeClr val="tx1">
                              <a:lumMod val="95000"/>
                              <a:lumOff val="5000"/>
                            </a:schemeClr>
                          </a:solidFill>
                          <a:hlinkClick r:id="rId4"/>
                        </a:rPr>
                        <a:t>gakbas</a:t>
                      </a:r>
                      <a:r>
                        <a:rPr lang="tr-TR" b="0" dirty="0">
                          <a:solidFill>
                            <a:schemeClr val="tx1">
                              <a:lumMod val="95000"/>
                              <a:lumOff val="5000"/>
                            </a:schemeClr>
                          </a:solidFill>
                          <a:hlinkClick r:id="rId4"/>
                        </a:rPr>
                        <a:t>@</a:t>
                      </a:r>
                      <a:r>
                        <a:rPr lang="tr-TR" b="0" dirty="0" err="1">
                          <a:solidFill>
                            <a:schemeClr val="tx1">
                              <a:lumMod val="95000"/>
                              <a:lumOff val="5000"/>
                            </a:schemeClr>
                          </a:solidFill>
                          <a:hlinkClick r:id="rId4"/>
                        </a:rPr>
                        <a:t>ybu</a:t>
                      </a:r>
                      <a:r>
                        <a:rPr lang="tr-TR" b="0" dirty="0">
                          <a:solidFill>
                            <a:schemeClr val="tx1">
                              <a:lumMod val="95000"/>
                              <a:lumOff val="5000"/>
                            </a:schemeClr>
                          </a:solidFill>
                          <a:hlinkClick r:id="rId4"/>
                        </a:rPr>
                        <a:t>.edu.tr</a:t>
                      </a:r>
                      <a:r>
                        <a:rPr lang="tr-TR" b="0" dirty="0">
                          <a:solidFill>
                            <a:schemeClr val="tx1">
                              <a:lumMod val="95000"/>
                              <a:lumOff val="5000"/>
                            </a:schemeClr>
                          </a:solidFill>
                        </a:rPr>
                        <a:t> </a:t>
                      </a:r>
                    </a:p>
                  </a:txBody>
                  <a:tcPr>
                    <a:solidFill>
                      <a:schemeClr val="tx2">
                        <a:lumMod val="20000"/>
                        <a:lumOff val="80000"/>
                      </a:schemeClr>
                    </a:solidFill>
                  </a:tcPr>
                </a:tc>
              </a:tr>
            </a:tbl>
          </a:graphicData>
        </a:graphic>
      </p:graphicFrame>
      <p:sp>
        <p:nvSpPr>
          <p:cNvPr id="8" name="Slayt Numarası Yer Tutucusu 7"/>
          <p:cNvSpPr>
            <a:spLocks noGrp="1"/>
          </p:cNvSpPr>
          <p:nvPr>
            <p:ph type="sldNum" sz="quarter" idx="12"/>
          </p:nvPr>
        </p:nvSpPr>
        <p:spPr/>
        <p:txBody>
          <a:bodyPr/>
          <a:lstStyle/>
          <a:p>
            <a:pPr>
              <a:defRPr/>
            </a:pPr>
            <a:fld id="{B309228F-009E-45CE-897B-33C8D65E90D2}" type="slidenum">
              <a:rPr lang="tr-TR" smtClean="0"/>
              <a:pPr>
                <a:defRPr/>
              </a:pPr>
              <a:t>3</a:t>
            </a:fld>
            <a:endParaRPr lang="tr-TR"/>
          </a:p>
        </p:txBody>
      </p:sp>
    </p:spTree>
    <p:extLst>
      <p:ext uri="{BB962C8B-B14F-4D97-AF65-F5344CB8AC3E}">
        <p14:creationId xmlns:p14="http://schemas.microsoft.com/office/powerpoint/2010/main" val="395963400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bg-BG"/>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861" y="106422"/>
            <a:ext cx="8986947" cy="6751578"/>
          </a:xfrm>
        </p:spPr>
      </p:pic>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30</a:t>
            </a:fld>
            <a:endParaRPr lang="tr-TR"/>
          </a:p>
        </p:txBody>
      </p:sp>
    </p:spTree>
    <p:extLst>
      <p:ext uri="{BB962C8B-B14F-4D97-AF65-F5344CB8AC3E}">
        <p14:creationId xmlns:p14="http://schemas.microsoft.com/office/powerpoint/2010/main" val="79144438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6458" y="3496264"/>
            <a:ext cx="8996536" cy="1728192"/>
          </a:xfrm>
          <a:noFill/>
        </p:spPr>
        <p:txBody>
          <a:bodyPr/>
          <a:lstStyle/>
          <a:p>
            <a:r>
              <a:rPr lang="en-GB" sz="4000" b="1" dirty="0" smtClean="0">
                <a:solidFill>
                  <a:srgbClr val="CB0140"/>
                </a:solidFill>
                <a:latin typeface="Book Antiqua" panose="02040602050305030304" pitchFamily="18" charset="0"/>
              </a:rPr>
              <a:t>THANK YOU!</a:t>
            </a:r>
            <a:r>
              <a:rPr lang="en-GB" sz="4400" dirty="0" smtClean="0">
                <a:solidFill>
                  <a:srgbClr val="CB0140"/>
                </a:solidFill>
                <a:latin typeface="Book Antiqua" panose="02040602050305030304" pitchFamily="18" charset="0"/>
              </a:rPr>
              <a:t> </a:t>
            </a:r>
            <a:r>
              <a:rPr lang="en-GB" sz="4400" dirty="0" smtClean="0">
                <a:solidFill>
                  <a:srgbClr val="CB0140"/>
                </a:solidFill>
                <a:latin typeface="Book Antiqua" panose="02040602050305030304" pitchFamily="18" charset="0"/>
                <a:sym typeface="Wingdings" panose="05000000000000000000" pitchFamily="2" charset="2"/>
              </a:rPr>
              <a:t></a:t>
            </a:r>
            <a:endParaRPr lang="en-GB" sz="4400" dirty="0">
              <a:solidFill>
                <a:srgbClr val="CB0140"/>
              </a:solidFill>
              <a:latin typeface="Book Antiqua" panose="02040602050305030304" pitchFamily="18" charset="0"/>
              <a:sym typeface="Wingdings" panose="05000000000000000000" pitchFamily="2" charset="2"/>
            </a:endParaRPr>
          </a:p>
          <a:p>
            <a:r>
              <a:rPr lang="en-GB" sz="4000" dirty="0" smtClean="0">
                <a:solidFill>
                  <a:srgbClr val="CB0140"/>
                </a:solidFill>
                <a:latin typeface="Book Antiqua" panose="02040602050305030304" pitchFamily="18" charset="0"/>
                <a:sym typeface="Wingdings" panose="05000000000000000000" pitchFamily="2" charset="2"/>
              </a:rPr>
              <a:t>TIME FOR YOUR QUESTIONS….</a:t>
            </a:r>
            <a:endParaRPr lang="bg-BG" sz="4000" dirty="0">
              <a:solidFill>
                <a:srgbClr val="CB0140"/>
              </a:solidFill>
              <a:latin typeface="Book Antiqua" panose="02040602050305030304" pitchFamily="18" charset="0"/>
            </a:endParaRPr>
          </a:p>
        </p:txBody>
      </p:sp>
      <p:sp>
        <p:nvSpPr>
          <p:cNvPr id="9" name="19 Dikdörtgen"/>
          <p:cNvSpPr/>
          <p:nvPr/>
        </p:nvSpPr>
        <p:spPr>
          <a:xfrm>
            <a:off x="172957" y="5658974"/>
            <a:ext cx="8863539" cy="881203"/>
          </a:xfrm>
          <a:prstGeom prst="rect">
            <a:avLst/>
          </a:prstGeom>
        </p:spPr>
        <p:txBody>
          <a:bodyPr wrap="square">
            <a:spAutoFit/>
          </a:bodyPr>
          <a:lstStyle/>
          <a:p>
            <a:pPr algn="r" eaLnBrk="1" hangingPunct="1">
              <a:lnSpc>
                <a:spcPct val="70000"/>
              </a:lnSpc>
            </a:pPr>
            <a:r>
              <a:rPr lang="tr-TR" altLang="tr-TR" b="1" dirty="0">
                <a:solidFill>
                  <a:schemeClr val="tx2">
                    <a:lumMod val="75000"/>
                  </a:schemeClr>
                </a:solidFill>
                <a:latin typeface="Curlz MT" panose="04040404050702020202" pitchFamily="82" charset="0"/>
              </a:rPr>
              <a:t>AYBU INTERNATIONAL RELATIONS OFFICE</a:t>
            </a:r>
          </a:p>
          <a:p>
            <a:pPr algn="r" eaLnBrk="1" hangingPunct="1">
              <a:lnSpc>
                <a:spcPct val="70000"/>
              </a:lnSpc>
            </a:pPr>
            <a:endParaRPr lang="tr-TR" altLang="tr-TR" b="1" dirty="0">
              <a:solidFill>
                <a:schemeClr val="tx2">
                  <a:lumMod val="75000"/>
                </a:schemeClr>
              </a:solidFill>
              <a:latin typeface="Curlz MT" panose="04040404050702020202" pitchFamily="82" charset="0"/>
            </a:endParaRPr>
          </a:p>
          <a:p>
            <a:pPr algn="r" eaLnBrk="1" hangingPunct="1">
              <a:lnSpc>
                <a:spcPct val="70000"/>
              </a:lnSpc>
            </a:pPr>
            <a:r>
              <a:rPr lang="tr-TR" altLang="tr-TR" b="1" dirty="0">
                <a:solidFill>
                  <a:schemeClr val="tx2">
                    <a:lumMod val="75000"/>
                  </a:schemeClr>
                </a:solidFill>
                <a:latin typeface="Curlz MT" panose="04040404050702020202" pitchFamily="82" charset="0"/>
              </a:rPr>
              <a:t>ERASMUS+ COORDINATORSHIP</a:t>
            </a:r>
          </a:p>
          <a:p>
            <a:pPr algn="ctr" eaLnBrk="1" hangingPunct="1">
              <a:lnSpc>
                <a:spcPct val="70000"/>
              </a:lnSpc>
            </a:pPr>
            <a:r>
              <a:rPr lang="tr-TR" altLang="tr-TR" b="1" dirty="0">
                <a:solidFill>
                  <a:srgbClr val="423A38"/>
                </a:solidFill>
                <a:latin typeface="Book Antiqua" panose="02040602050305030304" pitchFamily="18" charset="0"/>
              </a:rPr>
              <a:t>                                                      </a:t>
            </a: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4" y="58714"/>
            <a:ext cx="1187624" cy="118525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75636"/>
            <a:ext cx="2154730" cy="1130350"/>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58" y="5658974"/>
            <a:ext cx="2153221" cy="1182547"/>
          </a:xfrm>
          <a:prstGeom prst="rect">
            <a:avLst/>
          </a:prstGeom>
        </p:spPr>
      </p:pic>
      <p:sp>
        <p:nvSpPr>
          <p:cNvPr id="4" name="Dikdörtgen 3"/>
          <p:cNvSpPr/>
          <p:nvPr/>
        </p:nvSpPr>
        <p:spPr>
          <a:xfrm>
            <a:off x="323528" y="1304271"/>
            <a:ext cx="8496944" cy="1323439"/>
          </a:xfrm>
          <a:prstGeom prst="rect">
            <a:avLst/>
          </a:prstGeom>
        </p:spPr>
        <p:txBody>
          <a:bodyPr wrap="square">
            <a:spAutoFit/>
          </a:bodyPr>
          <a:lstStyle/>
          <a:p>
            <a:pPr algn="ctr"/>
            <a:r>
              <a:rPr lang="tr-TR" altLang="tr-TR" sz="2000" b="1" dirty="0">
                <a:solidFill>
                  <a:srgbClr val="7030A0"/>
                </a:solidFill>
                <a:latin typeface="Book Antiqua" panose="02040602050305030304" pitchFamily="18" charset="0"/>
                <a:cs typeface="Arial"/>
              </a:rPr>
              <a:t>  </a:t>
            </a:r>
            <a:r>
              <a:rPr lang="tr-TR" altLang="tr-TR" sz="2000" b="1" dirty="0">
                <a:solidFill>
                  <a:schemeClr val="accent1"/>
                </a:solidFill>
                <a:latin typeface="Book Antiqua" panose="02040602050305030304" pitchFamily="18" charset="0"/>
                <a:cs typeface="Arial"/>
              </a:rPr>
              <a:t>ERASMUS+</a:t>
            </a:r>
          </a:p>
          <a:p>
            <a:pPr algn="ctr"/>
            <a:r>
              <a:rPr lang="tr-TR" altLang="tr-TR" sz="2000" b="1" dirty="0">
                <a:solidFill>
                  <a:srgbClr val="FFC000"/>
                </a:solidFill>
                <a:latin typeface="Book Antiqua" panose="02040602050305030304" pitchFamily="18" charset="0"/>
                <a:cs typeface="Arial"/>
              </a:rPr>
              <a:t>STUDENT</a:t>
            </a:r>
            <a:r>
              <a:rPr lang="tr-TR" altLang="tr-TR" sz="2000" b="1" dirty="0">
                <a:solidFill>
                  <a:srgbClr val="7030A0"/>
                </a:solidFill>
                <a:latin typeface="Book Antiqua" panose="02040602050305030304" pitchFamily="18" charset="0"/>
                <a:cs typeface="Arial"/>
              </a:rPr>
              <a:t> MOBILITY </a:t>
            </a:r>
            <a:r>
              <a:rPr lang="tr-TR" altLang="tr-TR" sz="2000" b="1" dirty="0">
                <a:solidFill>
                  <a:srgbClr val="FFFF00"/>
                </a:solidFill>
                <a:latin typeface="Book Antiqua" panose="02040602050305030304" pitchFamily="18" charset="0"/>
                <a:cs typeface="Arial"/>
              </a:rPr>
              <a:t>FOR</a:t>
            </a:r>
            <a:r>
              <a:rPr lang="tr-TR" altLang="tr-TR" sz="2000" b="1" dirty="0">
                <a:solidFill>
                  <a:srgbClr val="7030A0"/>
                </a:solidFill>
                <a:latin typeface="Book Antiqua" panose="02040602050305030304" pitchFamily="18" charset="0"/>
                <a:cs typeface="Arial"/>
              </a:rPr>
              <a:t> </a:t>
            </a:r>
            <a:r>
              <a:rPr lang="tr-TR" altLang="tr-TR" sz="2000" b="1" dirty="0">
                <a:solidFill>
                  <a:srgbClr val="CB0140"/>
                </a:solidFill>
                <a:latin typeface="Book Antiqua" panose="02040602050305030304" pitchFamily="18" charset="0"/>
                <a:cs typeface="Arial"/>
              </a:rPr>
              <a:t>STUDIES </a:t>
            </a:r>
            <a:endParaRPr lang="tr-TR" sz="2000" dirty="0">
              <a:solidFill>
                <a:srgbClr val="CB0140"/>
              </a:solidFill>
              <a:latin typeface="Book Antiqua" panose="02040602050305030304" pitchFamily="18" charset="0"/>
              <a:cs typeface="Arial"/>
            </a:endParaRPr>
          </a:p>
          <a:p>
            <a:pPr algn="ctr"/>
            <a:r>
              <a:rPr lang="tr-TR" altLang="tr-TR" sz="2000" b="1" dirty="0">
                <a:solidFill>
                  <a:schemeClr val="accent3">
                    <a:lumMod val="75000"/>
                  </a:schemeClr>
                </a:solidFill>
                <a:latin typeface="Book Antiqua" panose="02040602050305030304" pitchFamily="18" charset="0"/>
                <a:cs typeface="Arial"/>
              </a:rPr>
              <a:t>OUTGOING</a:t>
            </a:r>
            <a:r>
              <a:rPr lang="tr-TR" altLang="tr-TR" sz="2000" b="1" dirty="0">
                <a:solidFill>
                  <a:srgbClr val="7030A0"/>
                </a:solidFill>
                <a:latin typeface="Book Antiqua" panose="02040602050305030304" pitchFamily="18" charset="0"/>
                <a:cs typeface="Arial"/>
              </a:rPr>
              <a:t> </a:t>
            </a:r>
            <a:r>
              <a:rPr lang="tr-TR" altLang="tr-TR" sz="2000" b="1" dirty="0">
                <a:solidFill>
                  <a:schemeClr val="accent5">
                    <a:lumMod val="50000"/>
                  </a:schemeClr>
                </a:solidFill>
                <a:latin typeface="Book Antiqua" panose="02040602050305030304" pitchFamily="18" charset="0"/>
                <a:cs typeface="Arial"/>
              </a:rPr>
              <a:t>STUDENTS</a:t>
            </a:r>
            <a:r>
              <a:rPr lang="en-GB" altLang="tr-TR" sz="2000" b="1" dirty="0">
                <a:solidFill>
                  <a:srgbClr val="7030A0"/>
                </a:solidFill>
                <a:latin typeface="Book Antiqua" panose="02040602050305030304" pitchFamily="18" charset="0"/>
                <a:cs typeface="Arial"/>
              </a:rPr>
              <a:t> APPLICATION</a:t>
            </a:r>
            <a:endParaRPr lang="tr-TR" sz="2000" dirty="0">
              <a:solidFill>
                <a:srgbClr val="7030A0"/>
              </a:solidFill>
              <a:latin typeface="Book Antiqua" panose="02040602050305030304" pitchFamily="18" charset="0"/>
              <a:cs typeface="Arial"/>
            </a:endParaRPr>
          </a:p>
          <a:p>
            <a:pPr algn="ctr"/>
            <a:r>
              <a:rPr lang="tr-TR" altLang="tr-TR" sz="2000" b="1" dirty="0">
                <a:solidFill>
                  <a:srgbClr val="FF0000"/>
                </a:solidFill>
                <a:latin typeface="Book Antiqua" panose="02040602050305030304" pitchFamily="18" charset="0"/>
                <a:cs typeface="Arial"/>
              </a:rPr>
              <a:t>INFORMATION</a:t>
            </a:r>
            <a:r>
              <a:rPr lang="tr-TR" altLang="tr-TR" sz="2000" b="1" dirty="0">
                <a:solidFill>
                  <a:srgbClr val="7030A0"/>
                </a:solidFill>
                <a:latin typeface="Book Antiqua" panose="02040602050305030304" pitchFamily="18" charset="0"/>
                <a:cs typeface="Arial"/>
              </a:rPr>
              <a:t> </a:t>
            </a:r>
            <a:r>
              <a:rPr lang="tr-TR" altLang="tr-TR" sz="2000" b="1" dirty="0">
                <a:solidFill>
                  <a:schemeClr val="accent1">
                    <a:lumMod val="75000"/>
                  </a:schemeClr>
                </a:solidFill>
                <a:latin typeface="Book Antiqua" panose="02040602050305030304" pitchFamily="18" charset="0"/>
                <a:cs typeface="Arial"/>
              </a:rPr>
              <a:t>WEBINAR</a:t>
            </a:r>
            <a:endParaRPr lang="tr-TR" sz="2000" dirty="0">
              <a:solidFill>
                <a:schemeClr val="accent1">
                  <a:lumMod val="75000"/>
                </a:schemeClr>
              </a:solidFill>
              <a:latin typeface="Book Antiqua" panose="02040602050305030304" pitchFamily="18" charset="0"/>
              <a:cs typeface="Arial"/>
            </a:endParaRPr>
          </a:p>
        </p:txBody>
      </p:sp>
      <p:sp>
        <p:nvSpPr>
          <p:cNvPr id="5" name="Slayt Numarası Yer Tutucusu 4"/>
          <p:cNvSpPr>
            <a:spLocks noGrp="1"/>
          </p:cNvSpPr>
          <p:nvPr>
            <p:ph type="sldNum" sz="quarter" idx="12"/>
          </p:nvPr>
        </p:nvSpPr>
        <p:spPr/>
        <p:txBody>
          <a:bodyPr/>
          <a:lstStyle/>
          <a:p>
            <a:pPr>
              <a:defRPr/>
            </a:pPr>
            <a:fld id="{E2C423DA-F85E-4548-B0F5-932D67C4BA21}" type="slidenum">
              <a:rPr lang="tr-TR" smtClean="0"/>
              <a:pPr>
                <a:defRPr/>
              </a:pPr>
              <a:t>31</a:t>
            </a:fld>
            <a:endParaRPr lang="tr-T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ybu.edu.tr/img/logo.png"/>
          <p:cNvPicPr>
            <a:picLocks noChangeAspect="1" noChangeArrowheads="1"/>
          </p:cNvPicPr>
          <p:nvPr/>
        </p:nvPicPr>
        <p:blipFill>
          <a:blip r:embed="rId3" cstate="print">
            <a:lum bright="72000" contrast="-84000"/>
          </a:blip>
          <a:srcRect/>
          <a:stretch>
            <a:fillRect/>
          </a:stretch>
        </p:blipFill>
        <p:spPr bwMode="auto">
          <a:xfrm>
            <a:off x="1979712" y="1196752"/>
            <a:ext cx="4968552" cy="4968559"/>
          </a:xfrm>
          <a:prstGeom prst="rect">
            <a:avLst/>
          </a:prstGeom>
          <a:noFill/>
        </p:spPr>
      </p:pic>
      <p:sp>
        <p:nvSpPr>
          <p:cNvPr id="2" name="1 Başlık"/>
          <p:cNvSpPr>
            <a:spLocks noGrp="1"/>
          </p:cNvSpPr>
          <p:nvPr>
            <p:ph type="title"/>
          </p:nvPr>
        </p:nvSpPr>
        <p:spPr>
          <a:xfrm>
            <a:off x="457200" y="160338"/>
            <a:ext cx="8229600" cy="1008112"/>
          </a:xfrm>
          <a:solidFill>
            <a:srgbClr val="FFFF66"/>
          </a:solidFill>
        </p:spPr>
        <p:txBody>
          <a:bodyPr/>
          <a:lstStyle/>
          <a:p>
            <a:r>
              <a:rPr lang="tr-TR" sz="2800" b="1" dirty="0">
                <a:solidFill>
                  <a:schemeClr val="tx2"/>
                </a:solidFill>
                <a:latin typeface="Book Antiqua" panose="02040602050305030304" pitchFamily="18" charset="0"/>
              </a:rPr>
              <a:t>AYBU INTERNATIONAL RELATIONS OFFICE</a:t>
            </a:r>
            <a:endParaRPr lang="tr-TR" sz="2800" b="1" dirty="0">
              <a:solidFill>
                <a:srgbClr val="002060"/>
              </a:solidFill>
              <a:latin typeface="Book Antiqua" panose="02040602050305030304" pitchFamily="18" charset="0"/>
            </a:endParaRPr>
          </a:p>
        </p:txBody>
      </p:sp>
      <p:sp>
        <p:nvSpPr>
          <p:cNvPr id="5" name="4 İçerik Yer Tutucusu"/>
          <p:cNvSpPr>
            <a:spLocks noGrp="1"/>
          </p:cNvSpPr>
          <p:nvPr>
            <p:ph idx="1"/>
          </p:nvPr>
        </p:nvSpPr>
        <p:spPr>
          <a:xfrm>
            <a:off x="457200" y="1340768"/>
            <a:ext cx="8229600" cy="4680520"/>
          </a:xfrm>
        </p:spPr>
        <p:txBody>
          <a:bodyPr/>
          <a:lstStyle/>
          <a:p>
            <a:pPr marL="0" indent="0" algn="just" eaLnBrk="1" fontAlgn="auto" hangingPunct="1">
              <a:spcAft>
                <a:spcPts val="0"/>
              </a:spcAft>
              <a:buNone/>
              <a:defRPr/>
            </a:pPr>
            <a:r>
              <a:rPr lang="en-GB" sz="2000" dirty="0">
                <a:latin typeface="Book Antiqua" panose="02040602050305030304" pitchFamily="18" charset="0"/>
              </a:rPr>
              <a:t>We are responsible for;</a:t>
            </a:r>
            <a:endParaRPr lang="tr-TR" dirty="0">
              <a:latin typeface="Book Antiqua" panose="02040602050305030304" pitchFamily="18" charset="0"/>
            </a:endParaRPr>
          </a:p>
          <a:p>
            <a:pPr algn="just" eaLnBrk="1" fontAlgn="auto" hangingPunct="1">
              <a:spcAft>
                <a:spcPts val="0"/>
              </a:spcAft>
              <a:defRPr/>
            </a:pPr>
            <a:endParaRPr lang="en-GB" sz="2000" dirty="0">
              <a:latin typeface="Book Antiqua" panose="02040602050305030304" pitchFamily="18" charset="0"/>
            </a:endParaRPr>
          </a:p>
          <a:p>
            <a:pPr algn="just" eaLnBrk="1" fontAlgn="auto" hangingPunct="1">
              <a:spcAft>
                <a:spcPts val="0"/>
              </a:spcAft>
              <a:defRPr/>
            </a:pPr>
            <a:r>
              <a:rPr lang="en-GB" sz="2000" b="1" dirty="0" smtClean="0">
                <a:latin typeface="Book Antiqua" panose="02040602050305030304" pitchFamily="18" charset="0"/>
              </a:rPr>
              <a:t>initiating</a:t>
            </a:r>
            <a:r>
              <a:rPr lang="en-GB" sz="2000" dirty="0" smtClean="0">
                <a:latin typeface="Book Antiqua" panose="02040602050305030304" pitchFamily="18" charset="0"/>
              </a:rPr>
              <a:t> </a:t>
            </a:r>
            <a:r>
              <a:rPr lang="en-GB" sz="2000" dirty="0">
                <a:latin typeface="Book Antiqua" panose="02040602050305030304" pitchFamily="18" charset="0"/>
              </a:rPr>
              <a:t>and </a:t>
            </a:r>
            <a:r>
              <a:rPr lang="en-GB" sz="2000" b="1" dirty="0">
                <a:latin typeface="Book Antiqua" panose="02040602050305030304" pitchFamily="18" charset="0"/>
              </a:rPr>
              <a:t>implementing</a:t>
            </a:r>
            <a:r>
              <a:rPr lang="en-GB" sz="2000" dirty="0">
                <a:latin typeface="Book Antiqua" panose="02040602050305030304" pitchFamily="18" charset="0"/>
              </a:rPr>
              <a:t> collaborative </a:t>
            </a:r>
            <a:r>
              <a:rPr lang="en-GB" sz="2000" b="1" dirty="0">
                <a:latin typeface="Book Antiqua" panose="02040602050305030304" pitchFamily="18" charset="0"/>
              </a:rPr>
              <a:t>inter-institutional agreements</a:t>
            </a:r>
            <a:r>
              <a:rPr lang="en-GB" sz="2000" dirty="0">
                <a:latin typeface="Book Antiqua" panose="02040602050305030304" pitchFamily="18" charset="0"/>
              </a:rPr>
              <a:t>;</a:t>
            </a:r>
            <a:endParaRPr lang="en-GB" sz="2000" dirty="0">
              <a:latin typeface="Book Antiqua" panose="02040602050305030304" pitchFamily="18" charset="0"/>
              <a:cs typeface="Calibri"/>
            </a:endParaRPr>
          </a:p>
          <a:p>
            <a:pPr algn="just" eaLnBrk="1" fontAlgn="auto" hangingPunct="1">
              <a:spcAft>
                <a:spcPts val="0"/>
              </a:spcAft>
              <a:defRPr/>
            </a:pPr>
            <a:r>
              <a:rPr lang="en-GB" sz="2000" b="1" dirty="0">
                <a:latin typeface="Book Antiqua" panose="02040602050305030304" pitchFamily="18" charset="0"/>
              </a:rPr>
              <a:t>organizing programs </a:t>
            </a:r>
            <a:r>
              <a:rPr lang="en-GB" sz="2000" dirty="0">
                <a:latin typeface="Book Antiqua" panose="02040602050305030304" pitchFamily="18" charset="0"/>
              </a:rPr>
              <a:t>for international delegations visiting AYBU at university </a:t>
            </a:r>
            <a:r>
              <a:rPr lang="en-GB" sz="2000" b="1" dirty="0">
                <a:latin typeface="Book Antiqua" panose="02040602050305030304" pitchFamily="18" charset="0"/>
              </a:rPr>
              <a:t>administration level</a:t>
            </a:r>
            <a:r>
              <a:rPr lang="en-GB" sz="2000" dirty="0">
                <a:latin typeface="Book Antiqua" panose="02040602050305030304" pitchFamily="18" charset="0"/>
              </a:rPr>
              <a:t>;</a:t>
            </a:r>
            <a:endParaRPr lang="en-GB" sz="2000" dirty="0">
              <a:latin typeface="Book Antiqua" panose="02040602050305030304" pitchFamily="18" charset="0"/>
              <a:cs typeface="Calibri"/>
            </a:endParaRPr>
          </a:p>
          <a:p>
            <a:pPr algn="just" eaLnBrk="1" fontAlgn="auto" hangingPunct="1">
              <a:spcAft>
                <a:spcPts val="0"/>
              </a:spcAft>
              <a:defRPr/>
            </a:pPr>
            <a:r>
              <a:rPr lang="en-GB" sz="2000" b="1" dirty="0">
                <a:latin typeface="Book Antiqua" panose="02040602050305030304" pitchFamily="18" charset="0"/>
              </a:rPr>
              <a:t>coordinating</a:t>
            </a:r>
            <a:r>
              <a:rPr lang="en-GB" sz="2000" dirty="0">
                <a:latin typeface="Book Antiqua" panose="02040602050305030304" pitchFamily="18" charset="0"/>
              </a:rPr>
              <a:t> AYBU’s all </a:t>
            </a:r>
            <a:r>
              <a:rPr lang="en-GB" sz="2000" b="1" dirty="0">
                <a:latin typeface="Book Antiqua" panose="02040602050305030304" pitchFamily="18" charset="0"/>
              </a:rPr>
              <a:t>international activities </a:t>
            </a:r>
            <a:r>
              <a:rPr lang="en-GB" sz="2000" dirty="0">
                <a:latin typeface="Book Antiqua" panose="02040602050305030304" pitchFamily="18" charset="0"/>
              </a:rPr>
              <a:t>including Erasmus+ and </a:t>
            </a:r>
            <a:r>
              <a:rPr lang="en-GB" sz="2000" dirty="0" err="1">
                <a:latin typeface="Book Antiqua" panose="02040602050305030304" pitchFamily="18" charset="0"/>
              </a:rPr>
              <a:t>Mevlana</a:t>
            </a:r>
            <a:r>
              <a:rPr lang="en-GB" sz="2000" dirty="0">
                <a:latin typeface="Book Antiqua" panose="02040602050305030304" pitchFamily="18" charset="0"/>
              </a:rPr>
              <a:t> Exchange Programs;</a:t>
            </a:r>
            <a:endParaRPr lang="en-GB" sz="2000" dirty="0">
              <a:latin typeface="Book Antiqua" panose="02040602050305030304" pitchFamily="18" charset="0"/>
              <a:cs typeface="Calibri"/>
            </a:endParaRPr>
          </a:p>
          <a:p>
            <a:pPr algn="just" eaLnBrk="1" fontAlgn="auto" hangingPunct="1">
              <a:spcAft>
                <a:spcPts val="0"/>
              </a:spcAft>
              <a:defRPr/>
            </a:pPr>
            <a:r>
              <a:rPr lang="en-GB" sz="2000" dirty="0">
                <a:latin typeface="Book Antiqua" panose="02040602050305030304" pitchFamily="18" charset="0"/>
              </a:rPr>
              <a:t>providing </a:t>
            </a:r>
            <a:r>
              <a:rPr lang="en-GB" sz="2000" b="1" dirty="0">
                <a:latin typeface="Book Antiqua" panose="02040602050305030304" pitchFamily="18" charset="0"/>
              </a:rPr>
              <a:t>assistance</a:t>
            </a:r>
            <a:r>
              <a:rPr lang="en-GB" sz="2000" dirty="0">
                <a:latin typeface="Book Antiqua" panose="02040602050305030304" pitchFamily="18" charset="0"/>
              </a:rPr>
              <a:t> to </a:t>
            </a:r>
            <a:r>
              <a:rPr lang="en-GB" sz="2000" b="1" dirty="0">
                <a:latin typeface="Book Antiqua" panose="02040602050305030304" pitchFamily="18" charset="0"/>
              </a:rPr>
              <a:t>outgoing</a:t>
            </a:r>
            <a:r>
              <a:rPr lang="en-GB" sz="2000" dirty="0">
                <a:latin typeface="Book Antiqua" panose="02040602050305030304" pitchFamily="18" charset="0"/>
              </a:rPr>
              <a:t> and </a:t>
            </a:r>
            <a:r>
              <a:rPr lang="en-GB" sz="2000" b="1" dirty="0">
                <a:latin typeface="Book Antiqua" panose="02040602050305030304" pitchFamily="18" charset="0"/>
              </a:rPr>
              <a:t>incoming</a:t>
            </a:r>
            <a:r>
              <a:rPr lang="en-GB" sz="2000" dirty="0">
                <a:latin typeface="Book Antiqua" panose="02040602050305030304" pitchFamily="18" charset="0"/>
              </a:rPr>
              <a:t> students and academic/administrative staff;</a:t>
            </a:r>
            <a:endParaRPr lang="en-GB" sz="2000" dirty="0">
              <a:latin typeface="Book Antiqua" panose="02040602050305030304" pitchFamily="18" charset="0"/>
              <a:cs typeface="Calibri"/>
            </a:endParaRPr>
          </a:p>
          <a:p>
            <a:pPr algn="just" eaLnBrk="1" fontAlgn="auto" hangingPunct="1">
              <a:spcAft>
                <a:spcPts val="0"/>
              </a:spcAft>
              <a:defRPr/>
            </a:pPr>
            <a:r>
              <a:rPr lang="en-GB" sz="2000" dirty="0">
                <a:latin typeface="Book Antiqua" panose="02040602050305030304" pitchFamily="18" charset="0"/>
              </a:rPr>
              <a:t>maintaining and </a:t>
            </a:r>
            <a:r>
              <a:rPr lang="en-GB" sz="2000" b="1" dirty="0">
                <a:latin typeface="Book Antiqua" panose="02040602050305030304" pitchFamily="18" charset="0"/>
              </a:rPr>
              <a:t>strengthening relations </a:t>
            </a:r>
            <a:r>
              <a:rPr lang="en-GB" sz="2000" dirty="0">
                <a:latin typeface="Book Antiqua" panose="02040602050305030304" pitchFamily="18" charset="0"/>
              </a:rPr>
              <a:t>with partner universities, the </a:t>
            </a:r>
            <a:r>
              <a:rPr lang="en-GB" sz="2000" b="1" dirty="0">
                <a:latin typeface="Book Antiqua" panose="02040602050305030304" pitchFamily="18" charset="0"/>
              </a:rPr>
              <a:t>Turkish National Agency </a:t>
            </a:r>
            <a:r>
              <a:rPr lang="en-GB" sz="2000" dirty="0">
                <a:latin typeface="Book Antiqua" panose="02040602050305030304" pitchFamily="18" charset="0"/>
              </a:rPr>
              <a:t>and the </a:t>
            </a:r>
            <a:r>
              <a:rPr lang="en-GB" sz="2000" b="1" dirty="0">
                <a:latin typeface="Book Antiqua" panose="02040602050305030304" pitchFamily="18" charset="0"/>
              </a:rPr>
              <a:t>Higher Education Council</a:t>
            </a:r>
            <a:r>
              <a:rPr lang="en-GB" sz="2000" dirty="0">
                <a:latin typeface="Book Antiqua" panose="02040602050305030304" pitchFamily="18" charset="0"/>
              </a:rPr>
              <a:t>;</a:t>
            </a:r>
            <a:endParaRPr lang="en-GB" sz="2000" dirty="0">
              <a:latin typeface="Book Antiqua" panose="02040602050305030304" pitchFamily="18" charset="0"/>
              <a:cs typeface="Calibri"/>
            </a:endParaRPr>
          </a:p>
          <a:p>
            <a:pPr algn="just" eaLnBrk="1" fontAlgn="auto" hangingPunct="1">
              <a:spcAft>
                <a:spcPts val="0"/>
              </a:spcAft>
              <a:defRPr/>
            </a:pPr>
            <a:r>
              <a:rPr lang="en-GB" sz="2000" dirty="0">
                <a:latin typeface="Book Antiqua" panose="02040602050305030304" pitchFamily="18" charset="0"/>
                <a:cs typeface="Calibri"/>
              </a:rPr>
              <a:t>and many others. </a:t>
            </a:r>
          </a:p>
        </p:txBody>
      </p:sp>
      <p:sp>
        <p:nvSpPr>
          <p:cNvPr id="64514" name="AutoShape 2" descr="Image result for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 name="Slayt Numarası Yer Tutucusu 2"/>
          <p:cNvSpPr>
            <a:spLocks noGrp="1"/>
          </p:cNvSpPr>
          <p:nvPr>
            <p:ph type="sldNum" sz="quarter" idx="12"/>
          </p:nvPr>
        </p:nvSpPr>
        <p:spPr/>
        <p:txBody>
          <a:bodyPr/>
          <a:lstStyle/>
          <a:p>
            <a:pPr>
              <a:defRPr/>
            </a:pPr>
            <a:fld id="{B309228F-009E-45CE-897B-33C8D65E90D2}" type="slidenum">
              <a:rPr lang="tr-TR" smtClean="0"/>
              <a:pPr>
                <a:defRPr/>
              </a:pPr>
              <a:t>4</a:t>
            </a:fld>
            <a:endParaRPr lang="tr-TR"/>
          </a:p>
        </p:txBody>
      </p:sp>
    </p:spTree>
    <p:extLst>
      <p:ext uri="{BB962C8B-B14F-4D97-AF65-F5344CB8AC3E}">
        <p14:creationId xmlns:p14="http://schemas.microsoft.com/office/powerpoint/2010/main" val="23615928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ybu.edu.tr/img/logo.png"/>
          <p:cNvPicPr>
            <a:picLocks noChangeAspect="1" noChangeArrowheads="1"/>
          </p:cNvPicPr>
          <p:nvPr/>
        </p:nvPicPr>
        <p:blipFill>
          <a:blip r:embed="rId2" cstate="print">
            <a:lum bright="64000" contrast="-75000"/>
          </a:blip>
          <a:srcRect/>
          <a:stretch>
            <a:fillRect/>
          </a:stretch>
        </p:blipFill>
        <p:spPr bwMode="auto">
          <a:xfrm>
            <a:off x="107504" y="980728"/>
            <a:ext cx="8352928" cy="5877272"/>
          </a:xfrm>
          <a:prstGeom prst="rect">
            <a:avLst/>
          </a:prstGeom>
          <a:noFill/>
        </p:spPr>
      </p:pic>
      <p:sp>
        <p:nvSpPr>
          <p:cNvPr id="2" name="1 Başlık"/>
          <p:cNvSpPr>
            <a:spLocks noGrp="1"/>
          </p:cNvSpPr>
          <p:nvPr>
            <p:ph type="title"/>
          </p:nvPr>
        </p:nvSpPr>
        <p:spPr>
          <a:xfrm>
            <a:off x="467544" y="62040"/>
            <a:ext cx="8229600" cy="792088"/>
          </a:xfrm>
          <a:solidFill>
            <a:srgbClr val="FFC000"/>
          </a:solidFill>
        </p:spPr>
        <p:txBody>
          <a:bodyPr/>
          <a:lstStyle/>
          <a:p>
            <a:r>
              <a:rPr lang="tr-TR" sz="3200" b="1" dirty="0">
                <a:solidFill>
                  <a:schemeClr val="tx2"/>
                </a:solidFill>
                <a:latin typeface="Book Antiqua" panose="02040602050305030304" pitchFamily="18" charset="0"/>
              </a:rPr>
              <a:t>AYBU INTERNATIONAL OFFICE</a:t>
            </a:r>
            <a:endParaRPr lang="tr-TR" sz="3200" dirty="0">
              <a:latin typeface="Book Antiqua" panose="02040602050305030304" pitchFamily="18" charset="0"/>
            </a:endParaRPr>
          </a:p>
        </p:txBody>
      </p:sp>
      <p:sp>
        <p:nvSpPr>
          <p:cNvPr id="3" name="2 İçerik Yer Tutucusu"/>
          <p:cNvSpPr>
            <a:spLocks noGrp="1"/>
          </p:cNvSpPr>
          <p:nvPr>
            <p:ph idx="1"/>
          </p:nvPr>
        </p:nvSpPr>
        <p:spPr>
          <a:xfrm>
            <a:off x="251520" y="1268760"/>
            <a:ext cx="8712968" cy="5374950"/>
          </a:xfrm>
        </p:spPr>
        <p:txBody>
          <a:bodyPr/>
          <a:lstStyle/>
          <a:p>
            <a:pPr marL="0" algn="ctr">
              <a:spcBef>
                <a:spcPts val="0"/>
              </a:spcBef>
              <a:buNone/>
            </a:pPr>
            <a:r>
              <a:rPr lang="en-GB" sz="2400" b="1" dirty="0">
                <a:latin typeface="Book Antiqua" panose="02040602050305030304" pitchFamily="18" charset="0"/>
              </a:rPr>
              <a:t>Address:</a:t>
            </a:r>
            <a:endParaRPr lang="en-GB" sz="2400" b="1" dirty="0">
              <a:latin typeface="Book Antiqua" panose="02040602050305030304" pitchFamily="18" charset="0"/>
              <a:cs typeface="Calibri"/>
            </a:endParaRPr>
          </a:p>
          <a:p>
            <a:pPr marL="0" algn="ctr">
              <a:spcBef>
                <a:spcPts val="0"/>
              </a:spcBef>
              <a:buNone/>
            </a:pPr>
            <a:r>
              <a:rPr lang="en-GB" sz="2400" dirty="0">
                <a:latin typeface="Book Antiqua" panose="02040602050305030304" pitchFamily="18" charset="0"/>
              </a:rPr>
              <a:t>Ankara </a:t>
            </a:r>
            <a:r>
              <a:rPr lang="en-GB" sz="2400" dirty="0" err="1">
                <a:latin typeface="Book Antiqua" panose="02040602050305030304" pitchFamily="18" charset="0"/>
              </a:rPr>
              <a:t>Yıldırım</a:t>
            </a:r>
            <a:r>
              <a:rPr lang="en-GB" sz="2400" dirty="0">
                <a:latin typeface="Book Antiqua" panose="02040602050305030304" pitchFamily="18" charset="0"/>
              </a:rPr>
              <a:t> </a:t>
            </a:r>
            <a:r>
              <a:rPr lang="en-GB" sz="2400" dirty="0" err="1">
                <a:latin typeface="Book Antiqua" panose="02040602050305030304" pitchFamily="18" charset="0"/>
              </a:rPr>
              <a:t>Beyazıt</a:t>
            </a:r>
            <a:r>
              <a:rPr lang="en-GB" sz="2400" dirty="0">
                <a:latin typeface="Book Antiqua" panose="02040602050305030304" pitchFamily="18" charset="0"/>
              </a:rPr>
              <a:t> </a:t>
            </a:r>
            <a:r>
              <a:rPr lang="en-GB" sz="2400" dirty="0" err="1">
                <a:latin typeface="Book Antiqua" panose="02040602050305030304" pitchFamily="18" charset="0"/>
              </a:rPr>
              <a:t>Üniversitesi</a:t>
            </a:r>
            <a:r>
              <a:rPr lang="en-GB" sz="2400" dirty="0">
                <a:latin typeface="Book Antiqua" panose="02040602050305030304" pitchFamily="18" charset="0"/>
              </a:rPr>
              <a:t> </a:t>
            </a:r>
            <a:endParaRPr lang="en-GB" sz="2400" dirty="0">
              <a:latin typeface="Book Antiqua" panose="02040602050305030304" pitchFamily="18" charset="0"/>
              <a:cs typeface="Calibri"/>
            </a:endParaRPr>
          </a:p>
          <a:p>
            <a:pPr marL="0" algn="ctr">
              <a:spcBef>
                <a:spcPts val="0"/>
              </a:spcBef>
              <a:buNone/>
            </a:pPr>
            <a:r>
              <a:rPr lang="en-GB" sz="2400" dirty="0" err="1">
                <a:latin typeface="Book Antiqua" panose="02040602050305030304" pitchFamily="18" charset="0"/>
              </a:rPr>
              <a:t>Dış</a:t>
            </a:r>
            <a:r>
              <a:rPr lang="en-GB" sz="2400" dirty="0">
                <a:latin typeface="Book Antiqua" panose="02040602050305030304" pitchFamily="18" charset="0"/>
              </a:rPr>
              <a:t> </a:t>
            </a:r>
            <a:r>
              <a:rPr lang="en-GB" sz="2400" dirty="0" err="1">
                <a:latin typeface="Book Antiqua" panose="02040602050305030304" pitchFamily="18" charset="0"/>
              </a:rPr>
              <a:t>İlişkiler</a:t>
            </a:r>
            <a:r>
              <a:rPr lang="en-GB" sz="2400" dirty="0">
                <a:latin typeface="Book Antiqua" panose="02040602050305030304" pitchFamily="18" charset="0"/>
              </a:rPr>
              <a:t> </a:t>
            </a:r>
            <a:r>
              <a:rPr lang="en-GB" sz="2400" dirty="0" err="1">
                <a:latin typeface="Book Antiqua" panose="02040602050305030304" pitchFamily="18" charset="0"/>
              </a:rPr>
              <a:t>Koordinatörlüğü</a:t>
            </a:r>
            <a:endParaRPr lang="en-GB" sz="2400" dirty="0">
              <a:latin typeface="Book Antiqua" panose="02040602050305030304" pitchFamily="18" charset="0"/>
              <a:cs typeface="Calibri"/>
            </a:endParaRPr>
          </a:p>
          <a:p>
            <a:pPr marL="0" algn="ctr">
              <a:spcBef>
                <a:spcPts val="0"/>
              </a:spcBef>
              <a:buNone/>
            </a:pPr>
            <a:r>
              <a:rPr lang="en-GB" sz="2400" dirty="0" err="1">
                <a:latin typeface="Book Antiqua" panose="02040602050305030304" pitchFamily="18" charset="0"/>
              </a:rPr>
              <a:t>Etlik</a:t>
            </a:r>
            <a:r>
              <a:rPr lang="en-GB" sz="2400" dirty="0">
                <a:latin typeface="Book Antiqua" panose="02040602050305030304" pitchFamily="18" charset="0"/>
              </a:rPr>
              <a:t> Milli </a:t>
            </a:r>
            <a:r>
              <a:rPr lang="en-GB" sz="2400" dirty="0" err="1">
                <a:latin typeface="Book Antiqua" panose="02040602050305030304" pitchFamily="18" charset="0"/>
              </a:rPr>
              <a:t>İrade</a:t>
            </a:r>
            <a:r>
              <a:rPr lang="en-GB" sz="2400" dirty="0">
                <a:latin typeface="Book Antiqua" panose="02040602050305030304" pitchFamily="18" charset="0"/>
              </a:rPr>
              <a:t> Building, B Block, Floor 8, Room: 809-813 </a:t>
            </a:r>
          </a:p>
          <a:p>
            <a:pPr marL="0" algn="ctr">
              <a:spcBef>
                <a:spcPts val="0"/>
              </a:spcBef>
              <a:buNone/>
            </a:pPr>
            <a:r>
              <a:rPr lang="en-GB" sz="2400" dirty="0" err="1">
                <a:latin typeface="Book Antiqua" panose="02040602050305030304" pitchFamily="18" charset="0"/>
              </a:rPr>
              <a:t>Ayvalı</a:t>
            </a:r>
            <a:r>
              <a:rPr lang="en-GB" sz="2400" dirty="0">
                <a:latin typeface="Book Antiqua" panose="02040602050305030304" pitchFamily="18" charset="0"/>
              </a:rPr>
              <a:t> </a:t>
            </a:r>
            <a:r>
              <a:rPr lang="en-GB" sz="2400" dirty="0" err="1">
                <a:latin typeface="Book Antiqua" panose="02040602050305030304" pitchFamily="18" charset="0"/>
              </a:rPr>
              <a:t>Mah</a:t>
            </a:r>
            <a:r>
              <a:rPr lang="en-GB" sz="2400" dirty="0">
                <a:latin typeface="Book Antiqua" panose="02040602050305030304" pitchFamily="18" charset="0"/>
              </a:rPr>
              <a:t>. </a:t>
            </a:r>
            <a:r>
              <a:rPr lang="en-GB" sz="2400" dirty="0" err="1">
                <a:latin typeface="Book Antiqua" panose="02040602050305030304" pitchFamily="18" charset="0"/>
              </a:rPr>
              <a:t>Gazze</a:t>
            </a:r>
            <a:r>
              <a:rPr lang="en-GB" sz="2400" dirty="0">
                <a:latin typeface="Book Antiqua" panose="02040602050305030304" pitchFamily="18" charset="0"/>
              </a:rPr>
              <a:t> Cad. No: 7</a:t>
            </a:r>
            <a:endParaRPr lang="en-GB" sz="2400" dirty="0">
              <a:latin typeface="Book Antiqua" panose="02040602050305030304" pitchFamily="18" charset="0"/>
              <a:cs typeface="Calibri"/>
            </a:endParaRPr>
          </a:p>
          <a:p>
            <a:pPr marL="0" algn="ctr">
              <a:spcBef>
                <a:spcPts val="0"/>
              </a:spcBef>
              <a:buNone/>
            </a:pPr>
            <a:r>
              <a:rPr lang="en-GB" sz="2400" dirty="0" err="1">
                <a:latin typeface="Book Antiqua" panose="02040602050305030304" pitchFamily="18" charset="0"/>
              </a:rPr>
              <a:t>Etlik-Keçiören</a:t>
            </a:r>
            <a:r>
              <a:rPr lang="en-GB" sz="2400" dirty="0">
                <a:latin typeface="Book Antiqua" panose="02040602050305030304" pitchFamily="18" charset="0"/>
              </a:rPr>
              <a:t> / ANKARA</a:t>
            </a:r>
            <a:endParaRPr lang="en-GB" sz="2400" dirty="0">
              <a:latin typeface="Book Antiqua" panose="02040602050305030304" pitchFamily="18" charset="0"/>
              <a:cs typeface="Calibri"/>
            </a:endParaRPr>
          </a:p>
          <a:p>
            <a:pPr marL="0" algn="ctr">
              <a:spcBef>
                <a:spcPts val="0"/>
              </a:spcBef>
              <a:buNone/>
            </a:pPr>
            <a:r>
              <a:rPr lang="en-GB" sz="2400" b="1" dirty="0">
                <a:latin typeface="Book Antiqua" panose="02040602050305030304" pitchFamily="18" charset="0"/>
              </a:rPr>
              <a:t>Tel:</a:t>
            </a:r>
            <a:r>
              <a:rPr lang="en-GB" sz="2400" dirty="0">
                <a:latin typeface="Book Antiqua" panose="02040602050305030304" pitchFamily="18" charset="0"/>
              </a:rPr>
              <a:t> +90 312 906 1331</a:t>
            </a:r>
          </a:p>
          <a:p>
            <a:pPr marL="0" algn="ctr">
              <a:spcBef>
                <a:spcPts val="0"/>
              </a:spcBef>
              <a:buNone/>
            </a:pPr>
            <a:r>
              <a:rPr lang="en-GB" sz="2400" b="1" dirty="0">
                <a:latin typeface="Book Antiqua" panose="02040602050305030304" pitchFamily="18" charset="0"/>
              </a:rPr>
              <a:t>Fax:</a:t>
            </a:r>
            <a:r>
              <a:rPr lang="en-GB" sz="2400" dirty="0">
                <a:latin typeface="Book Antiqua" panose="02040602050305030304" pitchFamily="18" charset="0"/>
              </a:rPr>
              <a:t> +90 312 906 2977</a:t>
            </a:r>
            <a:endParaRPr lang="en-GB" sz="2400" dirty="0">
              <a:latin typeface="Book Antiqua" panose="02040602050305030304" pitchFamily="18" charset="0"/>
              <a:cs typeface="Calibri"/>
            </a:endParaRPr>
          </a:p>
          <a:p>
            <a:pPr marL="0" algn="ctr">
              <a:spcBef>
                <a:spcPts val="0"/>
              </a:spcBef>
              <a:buNone/>
            </a:pPr>
            <a:r>
              <a:rPr lang="en-GB" sz="2400" b="1" dirty="0">
                <a:latin typeface="Book Antiqua" panose="02040602050305030304" pitchFamily="18" charset="0"/>
              </a:rPr>
              <a:t>E-mail</a:t>
            </a:r>
            <a:r>
              <a:rPr lang="en-GB" sz="2400" dirty="0">
                <a:latin typeface="Book Antiqua" panose="02040602050305030304" pitchFamily="18" charset="0"/>
              </a:rPr>
              <a:t>: </a:t>
            </a:r>
            <a:r>
              <a:rPr lang="en-GB" sz="2400" dirty="0">
                <a:latin typeface="Book Antiqua" panose="02040602050305030304" pitchFamily="18" charset="0"/>
                <a:hlinkClick r:id="rId3"/>
              </a:rPr>
              <a:t>erasmus@ybu.edu.tr</a:t>
            </a:r>
            <a:endParaRPr lang="en-GB" sz="2400" dirty="0">
              <a:latin typeface="Book Antiqua" panose="02040602050305030304" pitchFamily="18" charset="0"/>
              <a:cs typeface="Calibri"/>
            </a:endParaRPr>
          </a:p>
          <a:p>
            <a:pPr marL="0" algn="ctr">
              <a:spcBef>
                <a:spcPts val="0"/>
              </a:spcBef>
              <a:buNone/>
            </a:pPr>
            <a:r>
              <a:rPr lang="en-GB" sz="2400" b="1" dirty="0">
                <a:latin typeface="Book Antiqua" panose="02040602050305030304" pitchFamily="18" charset="0"/>
              </a:rPr>
              <a:t>Web: </a:t>
            </a:r>
            <a:r>
              <a:rPr lang="en-GB" sz="2400" dirty="0">
                <a:latin typeface="Book Antiqua" panose="02040602050305030304" pitchFamily="18" charset="0"/>
                <a:hlinkClick r:id="rId4"/>
              </a:rPr>
              <a:t>http://ybu.edu.tr/dib/</a:t>
            </a:r>
            <a:endParaRPr lang="en-GB" sz="2400" dirty="0">
              <a:latin typeface="Book Antiqua" panose="02040602050305030304" pitchFamily="18" charset="0"/>
              <a:cs typeface="Calibri"/>
            </a:endParaRPr>
          </a:p>
          <a:p>
            <a:pPr marL="0">
              <a:spcBef>
                <a:spcPts val="0"/>
              </a:spcBef>
              <a:buNone/>
            </a:pPr>
            <a:endParaRPr lang="en-GB" sz="2400" dirty="0">
              <a:latin typeface="Book Antiqua" panose="02040602050305030304" pitchFamily="18" charset="0"/>
              <a:cs typeface="Calibri"/>
            </a:endParaRPr>
          </a:p>
          <a:p>
            <a:pPr marL="0" algn="ctr">
              <a:spcBef>
                <a:spcPts val="0"/>
              </a:spcBef>
              <a:buNone/>
            </a:pPr>
            <a:r>
              <a:rPr lang="en-GB" sz="2400" b="1" dirty="0">
                <a:latin typeface="Book Antiqua" panose="02040602050305030304" pitchFamily="18" charset="0"/>
              </a:rPr>
              <a:t> Office Hours</a:t>
            </a:r>
            <a:endParaRPr lang="en-GB" sz="2400" b="1" dirty="0">
              <a:latin typeface="Book Antiqua" panose="02040602050305030304" pitchFamily="18" charset="0"/>
              <a:cs typeface="Calibri"/>
            </a:endParaRPr>
          </a:p>
          <a:p>
            <a:pPr marL="0" algn="ctr">
              <a:spcBef>
                <a:spcPts val="0"/>
              </a:spcBef>
              <a:buNone/>
            </a:pPr>
            <a:r>
              <a:rPr lang="en-GB" sz="2400" dirty="0">
                <a:latin typeface="Book Antiqua" panose="02040602050305030304" pitchFamily="18" charset="0"/>
              </a:rPr>
              <a:t>Morning: 10.00 – 11.30</a:t>
            </a:r>
            <a:endParaRPr lang="en-GB" sz="2400" dirty="0">
              <a:latin typeface="Book Antiqua" panose="02040602050305030304" pitchFamily="18" charset="0"/>
              <a:cs typeface="Calibri"/>
            </a:endParaRPr>
          </a:p>
          <a:p>
            <a:pPr marL="0" algn="ctr">
              <a:spcBef>
                <a:spcPts val="0"/>
              </a:spcBef>
              <a:buNone/>
            </a:pPr>
            <a:r>
              <a:rPr lang="en-GB" sz="2400" dirty="0">
                <a:latin typeface="Book Antiqua" panose="02040602050305030304" pitchFamily="18" charset="0"/>
              </a:rPr>
              <a:t>Afternoon: 14.00 – 16.30</a:t>
            </a:r>
            <a:endParaRPr lang="en-GB" sz="2400" dirty="0">
              <a:latin typeface="Book Antiqua" panose="02040602050305030304" pitchFamily="18" charset="0"/>
              <a:cs typeface="Calibri"/>
            </a:endParaRPr>
          </a:p>
          <a:p>
            <a:endParaRPr lang="tr-TR" dirty="0"/>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5</a:t>
            </a:fld>
            <a:endParaRPr lang="tr-TR"/>
          </a:p>
        </p:txBody>
      </p:sp>
    </p:spTree>
    <p:extLst>
      <p:ext uri="{BB962C8B-B14F-4D97-AF65-F5344CB8AC3E}">
        <p14:creationId xmlns:p14="http://schemas.microsoft.com/office/powerpoint/2010/main" val="66218039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ac.ac.cy/assets/image/imageoriginal/erasmus2.jpg"/>
          <p:cNvPicPr>
            <a:picLocks noChangeAspect="1" noChangeArrowheads="1"/>
          </p:cNvPicPr>
          <p:nvPr/>
        </p:nvPicPr>
        <p:blipFill>
          <a:blip r:embed="rId2" cstate="print">
            <a:lum bright="84000" contrast="-80000"/>
          </a:blip>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544063" y="244415"/>
            <a:ext cx="8229600" cy="868346"/>
          </a:xfrm>
          <a:solidFill>
            <a:srgbClr val="FFC000"/>
          </a:solidFill>
        </p:spPr>
        <p:txBody>
          <a:bodyPr/>
          <a:lstStyle/>
          <a:p>
            <a:r>
              <a:rPr lang="en-MY" sz="3000" b="1" dirty="0">
                <a:solidFill>
                  <a:schemeClr val="accent1">
                    <a:lumMod val="75000"/>
                  </a:schemeClr>
                </a:solidFill>
              </a:rPr>
              <a:t>What is Erasmus+ Student </a:t>
            </a:r>
            <a:r>
              <a:rPr lang="en-MY" sz="3000" b="1" dirty="0" smtClean="0">
                <a:solidFill>
                  <a:schemeClr val="accent1">
                    <a:lumMod val="75000"/>
                  </a:schemeClr>
                </a:solidFill>
              </a:rPr>
              <a:t>Mobility for Studies</a:t>
            </a:r>
            <a:r>
              <a:rPr lang="en-MY" sz="3000" b="1" dirty="0">
                <a:solidFill>
                  <a:schemeClr val="accent1">
                    <a:lumMod val="75000"/>
                  </a:schemeClr>
                </a:solidFill>
              </a:rPr>
              <a:t> </a:t>
            </a:r>
            <a:r>
              <a:rPr lang="en-MY" sz="3000" b="1" dirty="0" smtClean="0">
                <a:solidFill>
                  <a:schemeClr val="accent1">
                    <a:lumMod val="75000"/>
                  </a:schemeClr>
                </a:solidFill>
              </a:rPr>
              <a:t>Program?</a:t>
            </a:r>
            <a:endParaRPr lang="en-MY" sz="3000" dirty="0">
              <a:cs typeface="Calibri"/>
            </a:endParaRPr>
          </a:p>
        </p:txBody>
      </p:sp>
      <p:sp>
        <p:nvSpPr>
          <p:cNvPr id="3" name="2 İçerik Yer Tutucusu"/>
          <p:cNvSpPr>
            <a:spLocks noGrp="1"/>
          </p:cNvSpPr>
          <p:nvPr>
            <p:ph idx="1"/>
          </p:nvPr>
        </p:nvSpPr>
        <p:spPr>
          <a:xfrm>
            <a:off x="452803" y="1584456"/>
            <a:ext cx="8400481" cy="4295884"/>
          </a:xfrm>
        </p:spPr>
        <p:txBody>
          <a:bodyPr/>
          <a:lstStyle/>
          <a:p>
            <a:pPr marL="0" indent="0" algn="just">
              <a:buNone/>
            </a:pPr>
            <a:endParaRPr lang="en-US" sz="2200" dirty="0">
              <a:cs typeface="Calibri"/>
            </a:endParaRPr>
          </a:p>
          <a:p>
            <a:pPr algn="just"/>
            <a:r>
              <a:rPr lang="en-US" sz="2200" dirty="0">
                <a:latin typeface="Book Antiqua" panose="02040602050305030304" pitchFamily="18" charset="0"/>
              </a:rPr>
              <a:t>It is a </a:t>
            </a:r>
            <a:r>
              <a:rPr lang="en-US" sz="2200" b="1" dirty="0">
                <a:latin typeface="Book Antiqua" panose="02040602050305030304" pitchFamily="18" charset="0"/>
              </a:rPr>
              <a:t>European Union exchange </a:t>
            </a:r>
            <a:r>
              <a:rPr lang="en-US" sz="2200" b="1" dirty="0" smtClean="0">
                <a:latin typeface="Book Antiqua" panose="02040602050305030304" pitchFamily="18" charset="0"/>
              </a:rPr>
              <a:t>program </a:t>
            </a:r>
            <a:r>
              <a:rPr lang="en-US" sz="2200" dirty="0">
                <a:latin typeface="Book Antiqua" panose="02040602050305030304" pitchFamily="18" charset="0"/>
              </a:rPr>
              <a:t>for </a:t>
            </a:r>
            <a:r>
              <a:rPr lang="en-US" sz="2200" b="1" dirty="0">
                <a:latin typeface="Book Antiqua" panose="02040602050305030304" pitchFamily="18" charset="0"/>
              </a:rPr>
              <a:t>education</a:t>
            </a:r>
            <a:r>
              <a:rPr lang="en-US" sz="2200" dirty="0">
                <a:latin typeface="Book Antiqua" panose="02040602050305030304" pitchFamily="18" charset="0"/>
              </a:rPr>
              <a:t>, </a:t>
            </a:r>
            <a:r>
              <a:rPr lang="en-US" sz="2200" b="1" dirty="0">
                <a:latin typeface="Book Antiqua" panose="02040602050305030304" pitchFamily="18" charset="0"/>
              </a:rPr>
              <a:t>training</a:t>
            </a:r>
            <a:r>
              <a:rPr lang="en-US" sz="2200" dirty="0">
                <a:latin typeface="Book Antiqua" panose="02040602050305030304" pitchFamily="18" charset="0"/>
              </a:rPr>
              <a:t>, </a:t>
            </a:r>
            <a:r>
              <a:rPr lang="en-US" sz="2200" b="1" dirty="0">
                <a:latin typeface="Book Antiqua" panose="02040602050305030304" pitchFamily="18" charset="0"/>
              </a:rPr>
              <a:t>youth</a:t>
            </a:r>
            <a:r>
              <a:rPr lang="en-US" sz="2200" dirty="0">
                <a:latin typeface="Book Antiqua" panose="02040602050305030304" pitchFamily="18" charset="0"/>
              </a:rPr>
              <a:t> and </a:t>
            </a:r>
            <a:r>
              <a:rPr lang="en-US" sz="2200" b="1" dirty="0">
                <a:latin typeface="Book Antiqua" panose="02040602050305030304" pitchFamily="18" charset="0"/>
              </a:rPr>
              <a:t>sport</a:t>
            </a:r>
            <a:r>
              <a:rPr lang="en-US" sz="2200" dirty="0">
                <a:latin typeface="Book Antiqua" panose="02040602050305030304" pitchFamily="18" charset="0"/>
              </a:rPr>
              <a:t> </a:t>
            </a:r>
            <a:r>
              <a:rPr lang="en-US" sz="2200" dirty="0">
                <a:latin typeface="Book Antiqua" panose="02040602050305030304" pitchFamily="18" charset="0"/>
                <a:ea typeface="+mn-lt"/>
                <a:cs typeface="+mn-lt"/>
              </a:rPr>
              <a:t>that aims </a:t>
            </a:r>
            <a:r>
              <a:rPr lang="en-US" sz="2200" b="1" dirty="0">
                <a:latin typeface="Book Antiqua" panose="02040602050305030304" pitchFamily="18" charset="0"/>
                <a:ea typeface="+mn-lt"/>
                <a:cs typeface="+mn-lt"/>
              </a:rPr>
              <a:t>to modernize and globalize education</a:t>
            </a:r>
            <a:r>
              <a:rPr lang="en-US" sz="2200" dirty="0">
                <a:latin typeface="Book Antiqua" panose="02040602050305030304" pitchFamily="18" charset="0"/>
                <a:ea typeface="+mn-lt"/>
                <a:cs typeface="+mn-lt"/>
              </a:rPr>
              <a:t> and training, </a:t>
            </a:r>
            <a:r>
              <a:rPr lang="en-US" sz="2200" b="1" dirty="0">
                <a:latin typeface="Book Antiqua" panose="02040602050305030304" pitchFamily="18" charset="0"/>
                <a:ea typeface="+mn-lt"/>
                <a:cs typeface="+mn-lt"/>
              </a:rPr>
              <a:t>promote social equity</a:t>
            </a:r>
            <a:r>
              <a:rPr lang="en-US" sz="2200" dirty="0">
                <a:latin typeface="Book Antiqua" panose="02040602050305030304" pitchFamily="18" charset="0"/>
                <a:ea typeface="+mn-lt"/>
                <a:cs typeface="+mn-lt"/>
              </a:rPr>
              <a:t>, </a:t>
            </a:r>
            <a:r>
              <a:rPr lang="en-US" sz="2200" b="1" dirty="0">
                <a:latin typeface="Book Antiqua" panose="02040602050305030304" pitchFamily="18" charset="0"/>
                <a:ea typeface="+mn-lt"/>
                <a:cs typeface="+mn-lt"/>
              </a:rPr>
              <a:t>youth job accessibility</a:t>
            </a:r>
            <a:r>
              <a:rPr lang="en-US" sz="2200" dirty="0">
                <a:latin typeface="Book Antiqua" panose="02040602050305030304" pitchFamily="18" charset="0"/>
                <a:ea typeface="+mn-lt"/>
                <a:cs typeface="+mn-lt"/>
              </a:rPr>
              <a:t>, </a:t>
            </a:r>
            <a:r>
              <a:rPr lang="en-US" sz="2200" b="1" dirty="0">
                <a:latin typeface="Book Antiqua" panose="02040602050305030304" pitchFamily="18" charset="0"/>
                <a:ea typeface="+mn-lt"/>
                <a:cs typeface="+mn-lt"/>
              </a:rPr>
              <a:t>cooperation</a:t>
            </a:r>
            <a:r>
              <a:rPr lang="en-US" sz="2200" dirty="0">
                <a:latin typeface="Book Antiqua" panose="02040602050305030304" pitchFamily="18" charset="0"/>
                <a:ea typeface="+mn-lt"/>
                <a:cs typeface="+mn-lt"/>
              </a:rPr>
              <a:t> and </a:t>
            </a:r>
            <a:r>
              <a:rPr lang="en-US" sz="2200" b="1" dirty="0">
                <a:latin typeface="Book Antiqua" panose="02040602050305030304" pitchFamily="18" charset="0"/>
                <a:ea typeface="+mn-lt"/>
                <a:cs typeface="+mn-lt"/>
              </a:rPr>
              <a:t>innovation</a:t>
            </a:r>
            <a:r>
              <a:rPr lang="en-US" sz="2200" dirty="0">
                <a:latin typeface="Book Antiqua" panose="02040602050305030304" pitchFamily="18" charset="0"/>
                <a:ea typeface="+mn-lt"/>
                <a:cs typeface="+mn-lt"/>
              </a:rPr>
              <a:t> among young people across Europe. </a:t>
            </a:r>
            <a:endParaRPr lang="en-US" dirty="0">
              <a:latin typeface="Book Antiqua" panose="02040602050305030304" pitchFamily="18" charset="0"/>
            </a:endParaRPr>
          </a:p>
          <a:p>
            <a:pPr algn="just"/>
            <a:r>
              <a:rPr lang="en-GB" sz="2200" dirty="0">
                <a:latin typeface="Book Antiqua" panose="02040602050305030304" pitchFamily="18" charset="0"/>
              </a:rPr>
              <a:t>The </a:t>
            </a:r>
            <a:r>
              <a:rPr lang="en-GB" sz="2200" b="1" dirty="0">
                <a:latin typeface="Book Antiqua" panose="02040602050305030304" pitchFamily="18" charset="0"/>
              </a:rPr>
              <a:t>name</a:t>
            </a:r>
            <a:r>
              <a:rPr lang="en-GB" sz="2200" dirty="0">
                <a:latin typeface="Book Antiqua" panose="02040602050305030304" pitchFamily="18" charset="0"/>
              </a:rPr>
              <a:t> of the programme comes from the significant Renaissance humanist scholar and philosopher </a:t>
            </a:r>
            <a:r>
              <a:rPr lang="en-GB" sz="2200" dirty="0">
                <a:latin typeface="Book Antiqua" panose="02040602050305030304" pitchFamily="18" charset="0"/>
                <a:ea typeface="+mn-lt"/>
                <a:cs typeface="+mn-lt"/>
              </a:rPr>
              <a:t>Desiderius Erasmus (1469–1536).</a:t>
            </a:r>
            <a:r>
              <a:rPr lang="en-GB" sz="2200" dirty="0">
                <a:latin typeface="Book Antiqua" panose="02040602050305030304" pitchFamily="18" charset="0"/>
              </a:rPr>
              <a:t> </a:t>
            </a:r>
            <a:endParaRPr lang="en-US" sz="2200" dirty="0">
              <a:latin typeface="Book Antiqua" panose="02040602050305030304" pitchFamily="18" charset="0"/>
              <a:ea typeface="+mn-lt"/>
              <a:cs typeface="+mn-lt"/>
            </a:endParaRPr>
          </a:p>
          <a:p>
            <a:pPr algn="just"/>
            <a:r>
              <a:rPr lang="en-GB" sz="2200" dirty="0">
                <a:latin typeface="Book Antiqua" panose="02040602050305030304" pitchFamily="18" charset="0"/>
              </a:rPr>
              <a:t>The Programme is </a:t>
            </a:r>
            <a:r>
              <a:rPr lang="en-GB" sz="2200" b="1" dirty="0">
                <a:latin typeface="Book Antiqua" panose="02040602050305030304" pitchFamily="18" charset="0"/>
              </a:rPr>
              <a:t>executed</a:t>
            </a:r>
            <a:r>
              <a:rPr lang="en-GB" sz="2200" dirty="0">
                <a:latin typeface="Book Antiqua" panose="02040602050305030304" pitchFamily="18" charset="0"/>
              </a:rPr>
              <a:t> by the </a:t>
            </a:r>
            <a:r>
              <a:rPr lang="en-GB" sz="2200" b="1" dirty="0">
                <a:latin typeface="Book Antiqua" panose="02040602050305030304" pitchFamily="18" charset="0"/>
              </a:rPr>
              <a:t>Turkish National Agency </a:t>
            </a:r>
            <a:r>
              <a:rPr lang="en-GB" sz="2200" dirty="0">
                <a:latin typeface="Book Antiqua" panose="02040602050305030304" pitchFamily="18" charset="0"/>
              </a:rPr>
              <a:t>in Turkey. </a:t>
            </a:r>
            <a:r>
              <a:rPr lang="en-US" sz="2200" dirty="0">
                <a:latin typeface="Book Antiqua" panose="02040602050305030304" pitchFamily="18" charset="0"/>
              </a:rPr>
              <a:t> </a:t>
            </a:r>
            <a:endParaRPr lang="tr-TR" sz="2200" dirty="0">
              <a:latin typeface="Book Antiqua" panose="02040602050305030304" pitchFamily="18" charset="0"/>
              <a:cs typeface="Calibri"/>
            </a:endParaRPr>
          </a:p>
          <a:p>
            <a:pPr algn="just">
              <a:buNone/>
            </a:pPr>
            <a:endParaRPr lang="tr-TR" sz="2200" dirty="0"/>
          </a:p>
          <a:p>
            <a:pPr marL="0" indent="0" algn="just">
              <a:buNone/>
            </a:pPr>
            <a:endParaRPr lang="en-GB" sz="2200" dirty="0">
              <a:cs typeface="Calibri"/>
            </a:endParaRPr>
          </a:p>
          <a:p>
            <a:pPr algn="just"/>
            <a:endParaRPr lang="tr-TR" sz="2200" dirty="0"/>
          </a:p>
          <a:p>
            <a:pPr>
              <a:buNone/>
            </a:pPr>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6</a:t>
            </a:fld>
            <a:endParaRPr lang="tr-T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784976" cy="936104"/>
          </a:xfrm>
          <a:solidFill>
            <a:srgbClr val="FFFF66"/>
          </a:solidFill>
        </p:spPr>
        <p:txBody>
          <a:bodyPr/>
          <a:lstStyle/>
          <a:p>
            <a:r>
              <a:rPr lang="en-GB" sz="3600" b="1" dirty="0">
                <a:solidFill>
                  <a:schemeClr val="accent1">
                    <a:lumMod val="75000"/>
                  </a:schemeClr>
                </a:solidFill>
              </a:rPr>
              <a:t>Erasmus+ Student Mobility for Studies (SMS)</a:t>
            </a:r>
            <a:endParaRPr lang="en-GB" sz="3600" dirty="0">
              <a:cs typeface="Calibri"/>
            </a:endParaRPr>
          </a:p>
        </p:txBody>
      </p:sp>
      <p:sp>
        <p:nvSpPr>
          <p:cNvPr id="3" name="2 İçerik Yer Tutucusu"/>
          <p:cNvSpPr>
            <a:spLocks noGrp="1"/>
          </p:cNvSpPr>
          <p:nvPr>
            <p:ph idx="1"/>
          </p:nvPr>
        </p:nvSpPr>
        <p:spPr>
          <a:xfrm>
            <a:off x="179512" y="1124744"/>
            <a:ext cx="8856984" cy="4752528"/>
          </a:xfrm>
        </p:spPr>
        <p:txBody>
          <a:bodyPr/>
          <a:lstStyle/>
          <a:p>
            <a:pPr algn="just" eaLnBrk="1" fontAlgn="auto" hangingPunct="1">
              <a:spcAft>
                <a:spcPts val="0"/>
              </a:spcAft>
              <a:defRPr/>
            </a:pPr>
            <a:endParaRPr lang="en-GB" sz="2000" dirty="0"/>
          </a:p>
          <a:p>
            <a:pPr algn="just" eaLnBrk="1" fontAlgn="auto" hangingPunct="1">
              <a:spcAft>
                <a:spcPts val="0"/>
              </a:spcAft>
              <a:defRPr/>
            </a:pPr>
            <a:r>
              <a:rPr lang="en-GB" sz="2000" dirty="0">
                <a:latin typeface="Book Antiqua" panose="02040602050305030304" pitchFamily="18" charset="0"/>
              </a:rPr>
              <a:t>Erasmus+ SMS gives students opportunity for studying at universities across Europe, which have </a:t>
            </a:r>
            <a:r>
              <a:rPr lang="en-GB" sz="2000" b="1" dirty="0">
                <a:latin typeface="Book Antiqua" panose="02040602050305030304" pitchFamily="18" charset="0"/>
              </a:rPr>
              <a:t>exchange agreements with AYBU</a:t>
            </a:r>
            <a:r>
              <a:rPr lang="en-GB" sz="2000" dirty="0">
                <a:latin typeface="Book Antiqua" panose="02040602050305030304" pitchFamily="18" charset="0"/>
              </a:rPr>
              <a:t>, for one semester or for a whole academic year (</a:t>
            </a:r>
            <a:r>
              <a:rPr lang="en-GB" sz="2000" b="1" dirty="0">
                <a:latin typeface="Book Antiqua" panose="02040602050305030304" pitchFamily="18" charset="0"/>
              </a:rPr>
              <a:t>3-12 months</a:t>
            </a:r>
            <a:r>
              <a:rPr lang="en-GB" sz="2000" dirty="0">
                <a:latin typeface="Book Antiqua" panose="02040602050305030304" pitchFamily="18" charset="0"/>
              </a:rPr>
              <a:t>). </a:t>
            </a:r>
            <a:endParaRPr lang="en-GB" sz="2000" dirty="0">
              <a:latin typeface="Book Antiqua" panose="02040602050305030304" pitchFamily="18" charset="0"/>
              <a:cs typeface="Calibri"/>
            </a:endParaRPr>
          </a:p>
          <a:p>
            <a:pPr algn="just" eaLnBrk="1" fontAlgn="auto" hangingPunct="1">
              <a:spcAft>
                <a:spcPts val="0"/>
              </a:spcAft>
              <a:defRPr/>
            </a:pPr>
            <a:endParaRPr lang="en-GB" sz="2000" dirty="0">
              <a:latin typeface="Book Antiqua" panose="02040602050305030304" pitchFamily="18" charset="0"/>
              <a:cs typeface="Calibri"/>
            </a:endParaRPr>
          </a:p>
          <a:p>
            <a:pPr algn="just" eaLnBrk="1" fontAlgn="auto" hangingPunct="1">
              <a:spcAft>
                <a:spcPts val="0"/>
              </a:spcAft>
              <a:defRPr/>
            </a:pPr>
            <a:r>
              <a:rPr lang="en-GB" sz="2000" dirty="0">
                <a:latin typeface="Book Antiqua" panose="02040602050305030304" pitchFamily="18" charset="0"/>
              </a:rPr>
              <a:t>Students </a:t>
            </a:r>
            <a:r>
              <a:rPr lang="en-GB" sz="2000" b="1" dirty="0">
                <a:latin typeface="Book Antiqua" panose="02040602050305030304" pitchFamily="18" charset="0"/>
              </a:rPr>
              <a:t>pay tuition fees </a:t>
            </a:r>
            <a:r>
              <a:rPr lang="en-GB" sz="2000" dirty="0">
                <a:latin typeface="Book Antiqua" panose="02040602050305030304" pitchFamily="18" charset="0"/>
              </a:rPr>
              <a:t>(if they have to)  </a:t>
            </a:r>
            <a:r>
              <a:rPr lang="en-GB" sz="2000" b="1" dirty="0">
                <a:latin typeface="Book Antiqua" panose="02040602050305030304" pitchFamily="18" charset="0"/>
              </a:rPr>
              <a:t>only to our university</a:t>
            </a:r>
            <a:r>
              <a:rPr lang="en-GB" sz="2000" dirty="0">
                <a:latin typeface="Book Antiqua" panose="02040602050305030304" pitchFamily="18" charset="0"/>
              </a:rPr>
              <a:t>. They will not pay extra tuition fees to the receiving </a:t>
            </a:r>
            <a:r>
              <a:rPr lang="en-GB" sz="2000" dirty="0" smtClean="0">
                <a:latin typeface="Book Antiqua" panose="02040602050305030304" pitchFamily="18" charset="0"/>
              </a:rPr>
              <a:t>institution</a:t>
            </a:r>
            <a:r>
              <a:rPr lang="tr-TR" sz="2000" dirty="0" smtClean="0">
                <a:latin typeface="Book Antiqua" panose="02040602050305030304" pitchFamily="18" charset="0"/>
              </a:rPr>
              <a:t>s</a:t>
            </a:r>
            <a:r>
              <a:rPr lang="en-GB" sz="2000" dirty="0" smtClean="0">
                <a:latin typeface="Book Antiqua" panose="02040602050305030304" pitchFamily="18" charset="0"/>
              </a:rPr>
              <a:t>.</a:t>
            </a:r>
            <a:endParaRPr lang="en-GB" sz="2000" dirty="0">
              <a:latin typeface="Book Antiqua" panose="02040602050305030304" pitchFamily="18" charset="0"/>
              <a:cs typeface="Calibri"/>
            </a:endParaRPr>
          </a:p>
          <a:p>
            <a:pPr algn="just" eaLnBrk="1" fontAlgn="auto" hangingPunct="1">
              <a:spcAft>
                <a:spcPts val="0"/>
              </a:spcAft>
              <a:defRPr/>
            </a:pPr>
            <a:endParaRPr lang="en-GB" sz="2000" dirty="0">
              <a:latin typeface="Book Antiqua" panose="02040602050305030304" pitchFamily="18" charset="0"/>
              <a:cs typeface="Calibri"/>
            </a:endParaRPr>
          </a:p>
          <a:p>
            <a:pPr algn="just" eaLnBrk="1" fontAlgn="auto" hangingPunct="1">
              <a:spcAft>
                <a:spcPts val="0"/>
              </a:spcAft>
              <a:defRPr/>
            </a:pPr>
            <a:r>
              <a:rPr lang="en-GB" sz="2000" dirty="0">
                <a:latin typeface="Book Antiqua" panose="02040602050305030304" pitchFamily="18" charset="0"/>
              </a:rPr>
              <a:t>Students are </a:t>
            </a:r>
            <a:r>
              <a:rPr lang="en-GB" sz="2000" b="1" dirty="0">
                <a:latin typeface="Book Antiqua" panose="02040602050305030304" pitchFamily="18" charset="0"/>
              </a:rPr>
              <a:t>financially supported </a:t>
            </a:r>
            <a:r>
              <a:rPr lang="en-GB" sz="2000" dirty="0">
                <a:latin typeface="Book Antiqua" panose="02040602050305030304" pitchFamily="18" charset="0"/>
              </a:rPr>
              <a:t>during their mobility by the European Commission with grants that differ according to the visiting country</a:t>
            </a:r>
            <a:r>
              <a:rPr lang="en-GB" sz="2000" dirty="0" smtClean="0">
                <a:latin typeface="Book Antiqua" panose="02040602050305030304" pitchFamily="18" charset="0"/>
              </a:rPr>
              <a:t>.</a:t>
            </a:r>
            <a:endParaRPr lang="tr-TR" sz="2000" dirty="0" smtClean="0">
              <a:latin typeface="Book Antiqua" panose="02040602050305030304" pitchFamily="18" charset="0"/>
            </a:endParaRPr>
          </a:p>
          <a:p>
            <a:pPr algn="just" eaLnBrk="1" fontAlgn="auto" hangingPunct="1">
              <a:spcAft>
                <a:spcPts val="0"/>
              </a:spcAft>
              <a:defRPr/>
            </a:pPr>
            <a:endParaRPr lang="tr-TR" sz="2000" dirty="0">
              <a:latin typeface="Book Antiqua" panose="02040602050305030304" pitchFamily="18" charset="0"/>
              <a:cs typeface="Calibri"/>
            </a:endParaRPr>
          </a:p>
          <a:p>
            <a:pPr algn="just"/>
            <a:r>
              <a:rPr lang="en-GB" sz="2000" dirty="0" smtClean="0">
                <a:latin typeface="Book Antiqua" panose="02040602050305030304" pitchFamily="18" charset="0"/>
              </a:rPr>
              <a:t>Erasmus+ </a:t>
            </a:r>
            <a:r>
              <a:rPr lang="en-US" sz="2000" dirty="0" smtClean="0">
                <a:latin typeface="Book Antiqua" panose="02040602050305030304" pitchFamily="18" charset="0"/>
              </a:rPr>
              <a:t>Students </a:t>
            </a:r>
            <a:r>
              <a:rPr lang="en-US" sz="2000" dirty="0">
                <a:latin typeface="Book Antiqua" panose="02040602050305030304" pitchFamily="18" charset="0"/>
              </a:rPr>
              <a:t>must </a:t>
            </a:r>
            <a:r>
              <a:rPr lang="en-US" sz="2000" b="1" dirty="0">
                <a:latin typeface="Book Antiqua" panose="02040602050305030304" pitchFamily="18" charset="0"/>
              </a:rPr>
              <a:t>return to their home institution </a:t>
            </a:r>
            <a:r>
              <a:rPr lang="en-US" sz="2000" dirty="0">
                <a:latin typeface="Book Antiqua" panose="02040602050305030304" pitchFamily="18" charset="0"/>
              </a:rPr>
              <a:t>(</a:t>
            </a:r>
            <a:r>
              <a:rPr lang="tr-TR" sz="2000" dirty="0">
                <a:latin typeface="Book Antiqua" panose="02040602050305030304" pitchFamily="18" charset="0"/>
              </a:rPr>
              <a:t>AYBU</a:t>
            </a:r>
            <a:r>
              <a:rPr lang="en-US" sz="2000" dirty="0">
                <a:latin typeface="Book Antiqua" panose="02040602050305030304" pitchFamily="18" charset="0"/>
              </a:rPr>
              <a:t>) at the end of the Erasmus+ period and </a:t>
            </a:r>
            <a:r>
              <a:rPr lang="en-US" sz="2000" b="1" dirty="0">
                <a:latin typeface="Book Antiqua" panose="02040602050305030304" pitchFamily="18" charset="0"/>
              </a:rPr>
              <a:t>complete their study </a:t>
            </a:r>
            <a:r>
              <a:rPr lang="en-US" sz="2000" b="1" dirty="0" smtClean="0">
                <a:latin typeface="Book Antiqua" panose="02040602050305030304" pitchFamily="18" charset="0"/>
              </a:rPr>
              <a:t>programs</a:t>
            </a:r>
            <a:r>
              <a:rPr lang="en-US" sz="2000" b="1" dirty="0">
                <a:latin typeface="Book Antiqua" panose="02040602050305030304" pitchFamily="18" charset="0"/>
              </a:rPr>
              <a:t> here</a:t>
            </a:r>
            <a:r>
              <a:rPr lang="en-US" sz="2000" dirty="0">
                <a:latin typeface="Book Antiqua" panose="02040602050305030304" pitchFamily="18" charset="0"/>
              </a:rPr>
              <a:t>.</a:t>
            </a:r>
            <a:r>
              <a:rPr lang="en-US" sz="2000" b="1" dirty="0"/>
              <a:t> </a:t>
            </a:r>
            <a:endParaRPr lang="tr-TR" sz="2000" b="1" dirty="0"/>
          </a:p>
          <a:p>
            <a:pPr>
              <a:buNone/>
            </a:pPr>
            <a:endParaRPr lang="tr-TR" sz="2400" dirty="0"/>
          </a:p>
          <a:p>
            <a:pPr algn="just" eaLnBrk="1" fontAlgn="auto" hangingPunct="1">
              <a:spcAft>
                <a:spcPts val="0"/>
              </a:spcAft>
              <a:defRPr/>
            </a:pPr>
            <a:endParaRPr lang="en-GB" sz="2000" dirty="0">
              <a:latin typeface="Book Antiqua" panose="02040602050305030304" pitchFamily="18" charset="0"/>
              <a:cs typeface="Calibri"/>
            </a:endParaRPr>
          </a:p>
          <a:p>
            <a:endParaRPr lang="tr-TR" sz="2200" dirty="0"/>
          </a:p>
        </p:txBody>
      </p:sp>
      <p:sp>
        <p:nvSpPr>
          <p:cNvPr id="74754" name="AutoShape 2" descr="http://www.fuds.si/sites/default/files/slikca_erasmus1.jpg"/>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 name="Slayt Numarası Yer Tutucusu 3"/>
          <p:cNvSpPr>
            <a:spLocks noGrp="1"/>
          </p:cNvSpPr>
          <p:nvPr>
            <p:ph type="sldNum" sz="quarter" idx="12"/>
          </p:nvPr>
        </p:nvSpPr>
        <p:spPr/>
        <p:txBody>
          <a:bodyPr/>
          <a:lstStyle/>
          <a:p>
            <a:pPr>
              <a:defRPr/>
            </a:pPr>
            <a:fld id="{B309228F-009E-45CE-897B-33C8D65E90D2}" type="slidenum">
              <a:rPr lang="tr-TR" smtClean="0"/>
              <a:pPr>
                <a:defRPr/>
              </a:pPr>
              <a:t>7</a:t>
            </a:fld>
            <a:endParaRPr lang="tr-TR"/>
          </a:p>
        </p:txBody>
      </p:sp>
    </p:spTree>
    <p:extLst>
      <p:ext uri="{BB962C8B-B14F-4D97-AF65-F5344CB8AC3E}">
        <p14:creationId xmlns:p14="http://schemas.microsoft.com/office/powerpoint/2010/main" val="20500968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864096"/>
          </a:xfrm>
          <a:solidFill>
            <a:srgbClr val="FFFF66"/>
          </a:solidFill>
        </p:spPr>
        <p:txBody>
          <a:bodyPr/>
          <a:lstStyle/>
          <a:p>
            <a:r>
              <a:rPr lang="en-GB" sz="4000" b="1" dirty="0">
                <a:solidFill>
                  <a:schemeClr val="tx2"/>
                </a:solidFill>
              </a:rPr>
              <a:t>Turkish National Agency</a:t>
            </a:r>
            <a:endParaRPr lang="en-GB" sz="4000" b="1" dirty="0">
              <a:solidFill>
                <a:schemeClr val="tx2"/>
              </a:solidFill>
              <a:cs typeface="Calibri"/>
            </a:endParaRPr>
          </a:p>
        </p:txBody>
      </p:sp>
      <p:sp>
        <p:nvSpPr>
          <p:cNvPr id="3" name="2 İçerik Yer Tutucusu"/>
          <p:cNvSpPr>
            <a:spLocks noGrp="1"/>
          </p:cNvSpPr>
          <p:nvPr>
            <p:ph idx="1"/>
          </p:nvPr>
        </p:nvSpPr>
        <p:spPr>
          <a:xfrm>
            <a:off x="457200" y="1124744"/>
            <a:ext cx="8229600" cy="5447528"/>
          </a:xfrm>
        </p:spPr>
        <p:txBody>
          <a:bodyPr/>
          <a:lstStyle/>
          <a:p>
            <a:pPr algn="just"/>
            <a:r>
              <a:rPr lang="en-US" sz="2000" b="1" dirty="0"/>
              <a:t>Coordinates</a:t>
            </a:r>
            <a:r>
              <a:rPr lang="en-US" sz="2000" dirty="0"/>
              <a:t> the information flow between the </a:t>
            </a:r>
            <a:r>
              <a:rPr lang="en-US" sz="2000" b="1" dirty="0"/>
              <a:t>European Commission </a:t>
            </a:r>
            <a:r>
              <a:rPr lang="en-US" sz="2000" dirty="0"/>
              <a:t>and the charter-holder </a:t>
            </a:r>
            <a:r>
              <a:rPr lang="en-US" sz="2000" b="1" dirty="0"/>
              <a:t>Turkish Universities</a:t>
            </a:r>
            <a:r>
              <a:rPr lang="en-US" sz="2000" dirty="0"/>
              <a:t>. </a:t>
            </a:r>
            <a:endParaRPr lang="tr-TR" sz="2000" dirty="0"/>
          </a:p>
          <a:p>
            <a:pPr algn="just">
              <a:buNone/>
            </a:pPr>
            <a:endParaRPr lang="en-US" sz="2000" dirty="0"/>
          </a:p>
          <a:p>
            <a:pPr algn="just"/>
            <a:r>
              <a:rPr lang="en-US" sz="2000" dirty="0"/>
              <a:t>Being part of Foreign Affairs Ministry, Turkish N.A. is the coordinating and auditing body for all Erasmus+ activities and grants. </a:t>
            </a:r>
            <a:endParaRPr lang="tr-TR" sz="2000" dirty="0"/>
          </a:p>
          <a:p>
            <a:pPr algn="just">
              <a:buNone/>
            </a:pPr>
            <a:endParaRPr lang="en-US" sz="2000" dirty="0"/>
          </a:p>
          <a:p>
            <a:pPr algn="just"/>
            <a:r>
              <a:rPr lang="en-US" sz="2000" dirty="0"/>
              <a:t>Turkish N.A. publishes the </a:t>
            </a:r>
            <a:r>
              <a:rPr lang="en-US" sz="2000" b="1" dirty="0"/>
              <a:t>implementation guidebook </a:t>
            </a:r>
            <a:r>
              <a:rPr lang="en-US" sz="2000" dirty="0"/>
              <a:t>for Erasmus+ which must be </a:t>
            </a:r>
            <a:r>
              <a:rPr lang="en-US" sz="2000" b="1" dirty="0"/>
              <a:t>followed by all universities</a:t>
            </a:r>
            <a:r>
              <a:rPr lang="en-US" sz="2000" dirty="0"/>
              <a:t>. </a:t>
            </a:r>
            <a:endParaRPr lang="en-US" sz="2000" dirty="0">
              <a:cs typeface="Calibri"/>
            </a:endParaRPr>
          </a:p>
          <a:p>
            <a:endParaRPr lang="tr-TR" sz="2000" b="1" dirty="0"/>
          </a:p>
          <a:p>
            <a:r>
              <a:rPr lang="en-GB" sz="2000" b="1" dirty="0">
                <a:cs typeface="Calibri"/>
              </a:rPr>
              <a:t>Address Information</a:t>
            </a:r>
          </a:p>
          <a:p>
            <a:pPr>
              <a:buNone/>
            </a:pPr>
            <a:r>
              <a:rPr lang="tr-TR" sz="2000" dirty="0"/>
              <a:t>    </a:t>
            </a:r>
            <a:r>
              <a:rPr lang="tr-TR" sz="2000" dirty="0">
                <a:hlinkClick r:id="rId2"/>
              </a:rPr>
              <a:t>www.ua.gov.tr</a:t>
            </a:r>
            <a:r>
              <a:rPr lang="tr-TR" sz="2000" dirty="0"/>
              <a:t> </a:t>
            </a:r>
          </a:p>
          <a:p>
            <a:pPr>
              <a:buNone/>
            </a:pPr>
            <a:r>
              <a:rPr lang="tr-TR" sz="2000" dirty="0"/>
              <a:t>    Mevlana Bulvarı No:181 </a:t>
            </a:r>
          </a:p>
          <a:p>
            <a:pPr>
              <a:buNone/>
            </a:pPr>
            <a:r>
              <a:rPr lang="tr-TR" sz="2000" dirty="0"/>
              <a:t>    Balgat-Ankara</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4509120"/>
            <a:ext cx="2153221" cy="1182547"/>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904" y="4490793"/>
            <a:ext cx="2324100" cy="1219200"/>
          </a:xfrm>
          <a:prstGeom prst="rect">
            <a:avLst/>
          </a:prstGeom>
        </p:spPr>
      </p:pic>
      <p:sp>
        <p:nvSpPr>
          <p:cNvPr id="6" name="Slayt Numarası Yer Tutucusu 5"/>
          <p:cNvSpPr>
            <a:spLocks noGrp="1"/>
          </p:cNvSpPr>
          <p:nvPr>
            <p:ph type="sldNum" sz="quarter" idx="12"/>
          </p:nvPr>
        </p:nvSpPr>
        <p:spPr/>
        <p:txBody>
          <a:bodyPr/>
          <a:lstStyle/>
          <a:p>
            <a:pPr>
              <a:defRPr/>
            </a:pPr>
            <a:fld id="{B309228F-009E-45CE-897B-33C8D65E90D2}" type="slidenum">
              <a:rPr lang="tr-TR" smtClean="0"/>
              <a:pPr>
                <a:defRPr/>
              </a:pPr>
              <a:t>8</a:t>
            </a:fld>
            <a:endParaRPr lang="tr-TR"/>
          </a:p>
        </p:txBody>
      </p:sp>
    </p:spTree>
    <p:extLst>
      <p:ext uri="{BB962C8B-B14F-4D97-AF65-F5344CB8AC3E}">
        <p14:creationId xmlns:p14="http://schemas.microsoft.com/office/powerpoint/2010/main" val="19104033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5"/>
          <p:cNvPicPr>
            <a:picLocks noChangeAspect="1" noChangeArrowheads="1"/>
          </p:cNvPicPr>
          <p:nvPr/>
        </p:nvPicPr>
        <p:blipFill>
          <a:blip r:embed="rId3" cstate="print">
            <a:lum contrast="7000"/>
          </a:blip>
          <a:srcRect/>
          <a:stretch>
            <a:fillRect/>
          </a:stretch>
        </p:blipFill>
        <p:spPr bwMode="auto">
          <a:xfrm>
            <a:off x="0" y="7938"/>
            <a:ext cx="9144000" cy="6864350"/>
          </a:xfrm>
          <a:prstGeom prst="rect">
            <a:avLst/>
          </a:prstGeom>
          <a:noFill/>
          <a:ln w="9525">
            <a:noFill/>
            <a:miter lim="800000"/>
            <a:headEnd/>
            <a:tailEnd/>
          </a:ln>
        </p:spPr>
      </p:pic>
      <p:sp>
        <p:nvSpPr>
          <p:cNvPr id="24579" name="Rectangle 3"/>
          <p:cNvSpPr>
            <a:spLocks noGrp="1" noChangeArrowheads="1"/>
          </p:cNvSpPr>
          <p:nvPr>
            <p:ph type="subTitle" idx="1"/>
          </p:nvPr>
        </p:nvSpPr>
        <p:spPr>
          <a:xfrm>
            <a:off x="0" y="1142984"/>
            <a:ext cx="9144000" cy="5715016"/>
          </a:xfrm>
        </p:spPr>
        <p:txBody>
          <a:bodyPr/>
          <a:lstStyle/>
          <a:p>
            <a:pPr algn="just" eaLnBrk="1" fontAlgn="auto" hangingPunct="1">
              <a:lnSpc>
                <a:spcPct val="115000"/>
              </a:lnSpc>
              <a:spcAft>
                <a:spcPts val="0"/>
              </a:spcAft>
              <a:buClr>
                <a:schemeClr val="tx2"/>
              </a:buClr>
              <a:buSzPct val="90000"/>
              <a:buBlip>
                <a:blip r:embed="rId4"/>
              </a:buBlip>
              <a:defRPr/>
            </a:pPr>
            <a:r>
              <a:rPr lang="en-GB" sz="2000" dirty="0">
                <a:solidFill>
                  <a:schemeClr val="tx1"/>
                </a:solidFill>
              </a:rPr>
              <a:t> </a:t>
            </a:r>
            <a:r>
              <a:rPr lang="en-GB" sz="2000" dirty="0">
                <a:solidFill>
                  <a:schemeClr val="tx1"/>
                </a:solidFill>
                <a:latin typeface="Book Antiqua" panose="02040602050305030304" pitchFamily="18" charset="0"/>
              </a:rPr>
              <a:t>AYBU </a:t>
            </a:r>
            <a:r>
              <a:rPr lang="en-GB" sz="2000" b="1" dirty="0">
                <a:solidFill>
                  <a:schemeClr val="tx1"/>
                </a:solidFill>
                <a:latin typeface="Book Antiqua" panose="02040602050305030304" pitchFamily="18" charset="0"/>
              </a:rPr>
              <a:t>IRO</a:t>
            </a:r>
            <a:r>
              <a:rPr lang="en-GB" sz="2000" dirty="0">
                <a:solidFill>
                  <a:schemeClr val="tx1"/>
                </a:solidFill>
                <a:latin typeface="Book Antiqua" panose="02040602050305030304" pitchFamily="18" charset="0"/>
              </a:rPr>
              <a:t> notifies the </a:t>
            </a:r>
            <a:r>
              <a:rPr lang="en-GB" sz="2000" b="1" dirty="0">
                <a:solidFill>
                  <a:schemeClr val="tx1"/>
                </a:solidFill>
                <a:latin typeface="Book Antiqua" panose="02040602050305030304" pitchFamily="18" charset="0"/>
              </a:rPr>
              <a:t>Turkish National Agency </a:t>
            </a:r>
            <a:r>
              <a:rPr lang="en-GB" sz="2000" dirty="0">
                <a:solidFill>
                  <a:schemeClr val="tx1"/>
                </a:solidFill>
                <a:latin typeface="Book Antiqua" panose="02040602050305030304" pitchFamily="18" charset="0"/>
              </a:rPr>
              <a:t>with the </a:t>
            </a:r>
            <a:r>
              <a:rPr lang="en-GB" sz="2000" b="1" dirty="0">
                <a:solidFill>
                  <a:schemeClr val="tx1"/>
                </a:solidFill>
                <a:latin typeface="Book Antiqua" panose="02040602050305030304" pitchFamily="18" charset="0"/>
              </a:rPr>
              <a:t>number</a:t>
            </a:r>
            <a:r>
              <a:rPr lang="en-GB" sz="2000" dirty="0">
                <a:solidFill>
                  <a:schemeClr val="tx1"/>
                </a:solidFill>
                <a:latin typeface="Book Antiqua" panose="02040602050305030304" pitchFamily="18" charset="0"/>
              </a:rPr>
              <a:t> of </a:t>
            </a:r>
            <a:r>
              <a:rPr lang="en-GB" sz="2000" b="1" dirty="0">
                <a:solidFill>
                  <a:schemeClr val="tx1"/>
                </a:solidFill>
                <a:latin typeface="Book Antiqua" panose="02040602050305030304" pitchFamily="18" charset="0"/>
              </a:rPr>
              <a:t>exchange students </a:t>
            </a:r>
            <a:r>
              <a:rPr lang="en-GB" sz="2000" dirty="0">
                <a:solidFill>
                  <a:schemeClr val="tx1"/>
                </a:solidFill>
                <a:latin typeface="Book Antiqua" panose="02040602050305030304" pitchFamily="18" charset="0"/>
              </a:rPr>
              <a:t>and amount of </a:t>
            </a:r>
            <a:r>
              <a:rPr lang="en-GB" sz="2000" b="1" dirty="0">
                <a:solidFill>
                  <a:schemeClr val="tx1"/>
                </a:solidFill>
                <a:latin typeface="Book Antiqua" panose="02040602050305030304" pitchFamily="18" charset="0"/>
              </a:rPr>
              <a:t>grants</a:t>
            </a:r>
            <a:r>
              <a:rPr lang="en-GB" sz="2000" dirty="0">
                <a:solidFill>
                  <a:schemeClr val="tx1"/>
                </a:solidFill>
                <a:latin typeface="Book Antiqua" panose="02040602050305030304" pitchFamily="18" charset="0"/>
              </a:rPr>
              <a:t>. </a:t>
            </a:r>
            <a:endParaRPr lang="en-GB" sz="2000" dirty="0">
              <a:solidFill>
                <a:schemeClr val="tx1"/>
              </a:solidFill>
              <a:latin typeface="Book Antiqua" panose="02040602050305030304" pitchFamily="18" charset="0"/>
              <a:cs typeface="Calibri"/>
            </a:endParaRPr>
          </a:p>
          <a:p>
            <a:pPr algn="just" eaLnBrk="1" fontAlgn="auto" hangingPunct="1">
              <a:lnSpc>
                <a:spcPct val="115000"/>
              </a:lnSpc>
              <a:spcAft>
                <a:spcPts val="0"/>
              </a:spcAft>
              <a:buClr>
                <a:schemeClr val="tx2"/>
              </a:buClr>
              <a:buSzPct val="90000"/>
              <a:buFontTx/>
              <a:buBlip>
                <a:blip r:embed="rId4"/>
              </a:buBlip>
              <a:defRPr/>
            </a:pPr>
            <a:endParaRPr lang="en-GB" sz="2000" dirty="0">
              <a:solidFill>
                <a:schemeClr val="tx1"/>
              </a:solidFill>
              <a:latin typeface="Book Antiqua" panose="02040602050305030304" pitchFamily="18" charset="0"/>
              <a:cs typeface="Calibri"/>
            </a:endParaRPr>
          </a:p>
          <a:p>
            <a:pPr algn="just" eaLnBrk="1" fontAlgn="auto" hangingPunct="1">
              <a:lnSpc>
                <a:spcPct val="115000"/>
              </a:lnSpc>
              <a:spcAft>
                <a:spcPts val="0"/>
              </a:spcAft>
              <a:buClr>
                <a:schemeClr val="tx2"/>
              </a:buClr>
              <a:buSzPct val="90000"/>
              <a:buBlip>
                <a:blip r:embed="rId4"/>
              </a:buBlip>
              <a:defRPr/>
            </a:pPr>
            <a:r>
              <a:rPr lang="en-GB" sz="2000" dirty="0">
                <a:solidFill>
                  <a:schemeClr val="tx1"/>
                </a:solidFill>
                <a:latin typeface="Book Antiqua" panose="02040602050305030304" pitchFamily="18" charset="0"/>
              </a:rPr>
              <a:t> The </a:t>
            </a:r>
            <a:r>
              <a:rPr lang="en-GB" sz="2000" b="1" dirty="0">
                <a:solidFill>
                  <a:schemeClr val="tx1"/>
                </a:solidFill>
                <a:latin typeface="Book Antiqua" panose="02040602050305030304" pitchFamily="18" charset="0"/>
              </a:rPr>
              <a:t>Turkish National Agency presents</a:t>
            </a:r>
            <a:r>
              <a:rPr lang="en-GB" sz="2000" dirty="0">
                <a:solidFill>
                  <a:schemeClr val="tx1"/>
                </a:solidFill>
                <a:latin typeface="Book Antiqua" panose="02040602050305030304" pitchFamily="18" charset="0"/>
              </a:rPr>
              <a:t> the </a:t>
            </a:r>
            <a:r>
              <a:rPr lang="en-GB" sz="2000" b="1" dirty="0">
                <a:solidFill>
                  <a:schemeClr val="tx1"/>
                </a:solidFill>
                <a:latin typeface="Book Antiqua" panose="02040602050305030304" pitchFamily="18" charset="0"/>
              </a:rPr>
              <a:t>demands</a:t>
            </a:r>
            <a:r>
              <a:rPr lang="en-GB" sz="2000" dirty="0">
                <a:solidFill>
                  <a:schemeClr val="tx1"/>
                </a:solidFill>
                <a:latin typeface="Book Antiqua" panose="02040602050305030304" pitchFamily="18" charset="0"/>
              </a:rPr>
              <a:t> of all Turkish universities to European Union Commission (</a:t>
            </a:r>
            <a:r>
              <a:rPr lang="en-GB" sz="2000" b="1" dirty="0">
                <a:solidFill>
                  <a:schemeClr val="tx1"/>
                </a:solidFill>
                <a:latin typeface="Book Antiqua" panose="02040602050305030304" pitchFamily="18" charset="0"/>
              </a:rPr>
              <a:t>EU Commission</a:t>
            </a:r>
            <a:r>
              <a:rPr lang="en-GB" sz="2000" dirty="0">
                <a:solidFill>
                  <a:schemeClr val="tx1"/>
                </a:solidFill>
                <a:latin typeface="Book Antiqua" panose="02040602050305030304" pitchFamily="18" charset="0"/>
              </a:rPr>
              <a:t>). </a:t>
            </a:r>
            <a:endParaRPr lang="en-GB" sz="2000" dirty="0">
              <a:solidFill>
                <a:schemeClr val="tx1"/>
              </a:solidFill>
              <a:latin typeface="Book Antiqua" panose="02040602050305030304" pitchFamily="18" charset="0"/>
              <a:cs typeface="Calibri"/>
            </a:endParaRPr>
          </a:p>
          <a:p>
            <a:pPr algn="just" eaLnBrk="1" fontAlgn="auto" hangingPunct="1">
              <a:lnSpc>
                <a:spcPct val="115000"/>
              </a:lnSpc>
              <a:spcAft>
                <a:spcPts val="0"/>
              </a:spcAft>
              <a:buClr>
                <a:schemeClr val="tx2"/>
              </a:buClr>
              <a:buSzPct val="90000"/>
              <a:buFontTx/>
              <a:buBlip>
                <a:blip r:embed="rId4"/>
              </a:buBlip>
              <a:defRPr/>
            </a:pPr>
            <a:endParaRPr lang="en-GB" sz="2000" dirty="0">
              <a:solidFill>
                <a:schemeClr val="tx1"/>
              </a:solidFill>
              <a:latin typeface="Book Antiqua" panose="02040602050305030304" pitchFamily="18" charset="0"/>
              <a:cs typeface="Calibri"/>
            </a:endParaRPr>
          </a:p>
          <a:p>
            <a:pPr algn="just" eaLnBrk="1" fontAlgn="auto" hangingPunct="1">
              <a:lnSpc>
                <a:spcPct val="115000"/>
              </a:lnSpc>
              <a:spcAft>
                <a:spcPts val="0"/>
              </a:spcAft>
              <a:buClr>
                <a:schemeClr val="tx2"/>
              </a:buClr>
              <a:buSzPct val="90000"/>
              <a:buBlip>
                <a:blip r:embed="rId4"/>
              </a:buBlip>
              <a:defRPr/>
            </a:pPr>
            <a:r>
              <a:rPr lang="en-GB" sz="2000" dirty="0">
                <a:solidFill>
                  <a:schemeClr val="tx1"/>
                </a:solidFill>
                <a:latin typeface="Book Antiqua" panose="02040602050305030304" pitchFamily="18" charset="0"/>
              </a:rPr>
              <a:t> </a:t>
            </a:r>
            <a:r>
              <a:rPr lang="en-GB" sz="2000" b="1" dirty="0">
                <a:solidFill>
                  <a:schemeClr val="tx1"/>
                </a:solidFill>
                <a:latin typeface="Book Antiqua" panose="02040602050305030304" pitchFamily="18" charset="0"/>
              </a:rPr>
              <a:t>EU Commission allocates grants </a:t>
            </a:r>
            <a:r>
              <a:rPr lang="en-GB" sz="2000" dirty="0">
                <a:solidFill>
                  <a:schemeClr val="tx1"/>
                </a:solidFill>
                <a:latin typeface="Book Antiqua" panose="02040602050305030304" pitchFamily="18" charset="0"/>
              </a:rPr>
              <a:t>to </a:t>
            </a:r>
            <a:r>
              <a:rPr lang="en-GB" sz="2000" b="1" dirty="0">
                <a:solidFill>
                  <a:schemeClr val="tx1"/>
                </a:solidFill>
                <a:latin typeface="Book Antiqua" panose="02040602050305030304" pitchFamily="18" charset="0"/>
              </a:rPr>
              <a:t>countries</a:t>
            </a:r>
            <a:r>
              <a:rPr lang="en-GB" sz="2000" dirty="0">
                <a:solidFill>
                  <a:schemeClr val="tx1"/>
                </a:solidFill>
                <a:latin typeface="Book Antiqua" panose="02040602050305030304" pitchFamily="18" charset="0"/>
              </a:rPr>
              <a:t> and universities. The results might be lower than the requested ones. </a:t>
            </a:r>
            <a:endParaRPr lang="en-GB" sz="2000" dirty="0">
              <a:solidFill>
                <a:schemeClr val="tx1"/>
              </a:solidFill>
              <a:latin typeface="Book Antiqua" panose="02040602050305030304" pitchFamily="18" charset="0"/>
              <a:cs typeface="Calibri"/>
            </a:endParaRPr>
          </a:p>
          <a:p>
            <a:pPr algn="just" eaLnBrk="1" fontAlgn="auto" hangingPunct="1">
              <a:lnSpc>
                <a:spcPct val="115000"/>
              </a:lnSpc>
              <a:spcAft>
                <a:spcPts val="0"/>
              </a:spcAft>
              <a:buClr>
                <a:schemeClr val="tx2"/>
              </a:buClr>
              <a:buSzPct val="90000"/>
              <a:buFontTx/>
              <a:buBlip>
                <a:blip r:embed="rId4"/>
              </a:buBlip>
              <a:defRPr/>
            </a:pPr>
            <a:endParaRPr lang="en-GB" sz="2000" dirty="0">
              <a:solidFill>
                <a:schemeClr val="tx1"/>
              </a:solidFill>
              <a:latin typeface="Book Antiqua" panose="02040602050305030304" pitchFamily="18" charset="0"/>
              <a:cs typeface="Calibri"/>
            </a:endParaRPr>
          </a:p>
          <a:p>
            <a:pPr algn="just" eaLnBrk="1" hangingPunct="1">
              <a:lnSpc>
                <a:spcPct val="115000"/>
              </a:lnSpc>
              <a:buClr>
                <a:schemeClr val="tx2"/>
              </a:buClr>
              <a:buSzPct val="90000"/>
              <a:buBlip>
                <a:blip r:embed="rId4"/>
              </a:buBlip>
            </a:pPr>
            <a:r>
              <a:rPr lang="en-GB" sz="2000" dirty="0">
                <a:solidFill>
                  <a:schemeClr val="tx1"/>
                </a:solidFill>
                <a:latin typeface="Book Antiqua" panose="02040602050305030304" pitchFamily="18" charset="0"/>
              </a:rPr>
              <a:t>AYBU IRO designates the number of </a:t>
            </a:r>
            <a:r>
              <a:rPr lang="en-GB" sz="2000" b="1" dirty="0">
                <a:solidFill>
                  <a:schemeClr val="tx1"/>
                </a:solidFill>
                <a:latin typeface="Book Antiqua" panose="02040602050305030304" pitchFamily="18" charset="0"/>
              </a:rPr>
              <a:t>outgoing students in accordance </a:t>
            </a:r>
            <a:r>
              <a:rPr lang="en-GB" sz="2000" dirty="0">
                <a:solidFill>
                  <a:schemeClr val="tx1"/>
                </a:solidFill>
                <a:latin typeface="Book Antiqua" panose="02040602050305030304" pitchFamily="18" charset="0"/>
              </a:rPr>
              <a:t>with the </a:t>
            </a:r>
            <a:r>
              <a:rPr lang="en-GB" sz="2000" b="1" dirty="0">
                <a:solidFill>
                  <a:schemeClr val="tx1"/>
                </a:solidFill>
                <a:latin typeface="Book Antiqua" panose="02040602050305030304" pitchFamily="18" charset="0"/>
              </a:rPr>
              <a:t>amount of the total grant</a:t>
            </a:r>
            <a:r>
              <a:rPr lang="en-GB" sz="2000" dirty="0">
                <a:solidFill>
                  <a:schemeClr val="tx1"/>
                </a:solidFill>
                <a:latin typeface="Book Antiqua" panose="02040602050305030304" pitchFamily="18" charset="0"/>
              </a:rPr>
              <a:t>. Each </a:t>
            </a:r>
            <a:r>
              <a:rPr lang="en-GB" sz="2000" b="1" dirty="0">
                <a:solidFill>
                  <a:schemeClr val="tx1"/>
                </a:solidFill>
                <a:latin typeface="Book Antiqua" panose="02040602050305030304" pitchFamily="18" charset="0"/>
              </a:rPr>
              <a:t>academic unit </a:t>
            </a:r>
            <a:r>
              <a:rPr lang="en-GB" sz="2000" dirty="0">
                <a:solidFill>
                  <a:schemeClr val="tx1"/>
                </a:solidFill>
                <a:latin typeface="Book Antiqua" panose="02040602050305030304" pitchFamily="18" charset="0"/>
              </a:rPr>
              <a:t>is given </a:t>
            </a:r>
            <a:r>
              <a:rPr lang="en-GB" sz="2000" b="1" dirty="0">
                <a:solidFill>
                  <a:schemeClr val="tx1"/>
                </a:solidFill>
                <a:latin typeface="Book Antiqua" panose="02040602050305030304" pitchFamily="18" charset="0"/>
              </a:rPr>
              <a:t>equal quotas</a:t>
            </a:r>
            <a:r>
              <a:rPr lang="en-GB" sz="2000" dirty="0">
                <a:solidFill>
                  <a:schemeClr val="tx1"/>
                </a:solidFill>
                <a:latin typeface="Book Antiqua" panose="02040602050305030304" pitchFamily="18" charset="0"/>
              </a:rPr>
              <a:t>. </a:t>
            </a:r>
            <a:endParaRPr lang="en-GB" sz="2000" dirty="0">
              <a:solidFill>
                <a:schemeClr val="tx1"/>
              </a:solidFill>
              <a:latin typeface="Book Antiqua" panose="02040602050305030304" pitchFamily="18" charset="0"/>
              <a:cs typeface="Calibri"/>
            </a:endParaRPr>
          </a:p>
          <a:p>
            <a:pPr algn="just" eaLnBrk="1" hangingPunct="1">
              <a:lnSpc>
                <a:spcPct val="115000"/>
              </a:lnSpc>
              <a:buClr>
                <a:schemeClr val="tx2"/>
              </a:buClr>
              <a:buSzPct val="90000"/>
              <a:buFontTx/>
              <a:buBlip>
                <a:blip r:embed="rId4"/>
              </a:buBlip>
            </a:pPr>
            <a:endParaRPr lang="en-GB" sz="2000" dirty="0">
              <a:solidFill>
                <a:schemeClr val="tx1"/>
              </a:solidFill>
              <a:latin typeface="Book Antiqua" panose="02040602050305030304" pitchFamily="18" charset="0"/>
              <a:cs typeface="Calibri"/>
            </a:endParaRPr>
          </a:p>
          <a:p>
            <a:pPr algn="just" eaLnBrk="1" hangingPunct="1">
              <a:lnSpc>
                <a:spcPct val="115000"/>
              </a:lnSpc>
              <a:buClr>
                <a:schemeClr val="tx2"/>
              </a:buClr>
              <a:buSzPct val="90000"/>
              <a:buBlip>
                <a:blip r:embed="rId4"/>
              </a:buBlip>
            </a:pPr>
            <a:r>
              <a:rPr lang="en-GB" sz="2000" dirty="0">
                <a:solidFill>
                  <a:schemeClr val="tx1"/>
                </a:solidFill>
                <a:latin typeface="Book Antiqua" panose="02040602050305030304" pitchFamily="18" charset="0"/>
              </a:rPr>
              <a:t> The granted outgoing students are selected according to a ranking system based on the selection criteria stated in the application announcement.</a:t>
            </a:r>
            <a:endParaRPr lang="en-GB" sz="2000" dirty="0">
              <a:solidFill>
                <a:schemeClr val="tx1"/>
              </a:solidFill>
              <a:latin typeface="Book Antiqua" panose="02040602050305030304" pitchFamily="18" charset="0"/>
              <a:cs typeface="Calibri"/>
            </a:endParaRPr>
          </a:p>
          <a:p>
            <a:pPr algn="just" eaLnBrk="1" hangingPunct="1">
              <a:lnSpc>
                <a:spcPct val="115000"/>
              </a:lnSpc>
              <a:buClr>
                <a:schemeClr val="tx2"/>
              </a:buClr>
              <a:buSzPct val="90000"/>
              <a:buFontTx/>
              <a:buBlip>
                <a:blip r:embed="rId4"/>
              </a:buBlip>
            </a:pPr>
            <a:endParaRPr lang="tr-TR" sz="2000" dirty="0">
              <a:solidFill>
                <a:schemeClr val="tx1"/>
              </a:solidFill>
            </a:endParaRPr>
          </a:p>
          <a:p>
            <a:pPr algn="just" eaLnBrk="1" hangingPunct="1">
              <a:lnSpc>
                <a:spcPct val="115000"/>
              </a:lnSpc>
              <a:buClr>
                <a:schemeClr val="tx2"/>
              </a:buClr>
              <a:buSzPct val="90000"/>
              <a:buFontTx/>
              <a:buBlip>
                <a:blip r:embed="rId4"/>
              </a:buBlip>
            </a:pPr>
            <a:endParaRPr lang="tr-TR" sz="2400" dirty="0"/>
          </a:p>
          <a:p>
            <a:pPr>
              <a:defRPr/>
            </a:pPr>
            <a:endParaRPr lang="tr-TR" altLang="tr-TR" sz="2400" dirty="0">
              <a:solidFill>
                <a:schemeClr val="tx1"/>
              </a:solidFill>
            </a:endParaRPr>
          </a:p>
          <a:p>
            <a:pPr>
              <a:defRPr/>
            </a:pPr>
            <a:endParaRPr lang="tr-TR" altLang="tr-TR" sz="2400" dirty="0">
              <a:solidFill>
                <a:schemeClr val="tx1"/>
              </a:solidFill>
            </a:endParaRPr>
          </a:p>
          <a:p>
            <a:pPr>
              <a:defRPr/>
            </a:pPr>
            <a:endParaRPr lang="tr-TR" altLang="tr-TR" sz="2400" dirty="0">
              <a:solidFill>
                <a:schemeClr val="tx1"/>
              </a:solidFill>
            </a:endParaRPr>
          </a:p>
          <a:p>
            <a:pPr>
              <a:defRPr/>
            </a:pPr>
            <a:endParaRPr lang="tr-TR" altLang="tr-TR" sz="2400" dirty="0">
              <a:solidFill>
                <a:schemeClr val="tx1"/>
              </a:solidFill>
            </a:endParaRPr>
          </a:p>
          <a:p>
            <a:pPr>
              <a:defRPr/>
            </a:pPr>
            <a:endParaRPr lang="tr-TR" altLang="tr-TR" sz="2000" b="1" dirty="0">
              <a:solidFill>
                <a:schemeClr val="tx2">
                  <a:lumMod val="60000"/>
                  <a:lumOff val="40000"/>
                </a:schemeClr>
              </a:solidFill>
            </a:endParaRPr>
          </a:p>
          <a:p>
            <a:pPr>
              <a:defRPr/>
            </a:pPr>
            <a:endParaRPr lang="tr-TR" altLang="tr-TR" sz="2400" b="1" dirty="0">
              <a:solidFill>
                <a:schemeClr val="tx1"/>
              </a:solidFill>
            </a:endParaRPr>
          </a:p>
          <a:p>
            <a:pPr>
              <a:defRPr/>
            </a:pPr>
            <a:endParaRPr lang="tr-TR" altLang="tr-TR" sz="2400" b="1" dirty="0">
              <a:solidFill>
                <a:schemeClr val="tx1"/>
              </a:solidFill>
            </a:endParaRPr>
          </a:p>
          <a:p>
            <a:pPr>
              <a:defRPr/>
            </a:pPr>
            <a:endParaRPr lang="tr-TR" altLang="tr-TR" sz="2400" b="1" dirty="0">
              <a:solidFill>
                <a:schemeClr val="tx1"/>
              </a:solidFill>
            </a:endParaRPr>
          </a:p>
          <a:p>
            <a:pPr>
              <a:defRPr/>
            </a:pPr>
            <a:endParaRPr lang="tr-TR" altLang="tr-TR" sz="2400" b="1" dirty="0">
              <a:solidFill>
                <a:schemeClr val="tx1"/>
              </a:solidFill>
            </a:endParaRPr>
          </a:p>
          <a:p>
            <a:pPr>
              <a:defRPr/>
            </a:pPr>
            <a:endParaRPr lang="tr-TR" sz="2400" dirty="0"/>
          </a:p>
          <a:p>
            <a:pPr>
              <a:defRPr/>
            </a:pPr>
            <a:endParaRPr lang="tr-TR" sz="2400" dirty="0"/>
          </a:p>
          <a:p>
            <a:pPr marL="571500" indent="-571500" eaLnBrk="1" hangingPunct="1">
              <a:lnSpc>
                <a:spcPct val="70000"/>
              </a:lnSpc>
              <a:buFont typeface="Wingdings" pitchFamily="2" charset="2"/>
              <a:buNone/>
              <a:defRPr/>
            </a:pPr>
            <a:endParaRPr lang="en-US" altLang="tr-TR" sz="2400" b="1" dirty="0">
              <a:solidFill>
                <a:srgbClr val="10253F"/>
              </a:solidFill>
            </a:endParaRPr>
          </a:p>
        </p:txBody>
      </p:sp>
      <p:sp>
        <p:nvSpPr>
          <p:cNvPr id="6" name="Rectangle 2"/>
          <p:cNvSpPr txBox="1">
            <a:spLocks noChangeArrowheads="1"/>
          </p:cNvSpPr>
          <p:nvPr/>
        </p:nvSpPr>
        <p:spPr>
          <a:xfrm>
            <a:off x="1285852" y="88261"/>
            <a:ext cx="6477000" cy="693859"/>
          </a:xfrm>
          <a:prstGeom prst="rect">
            <a:avLst/>
          </a:prstGeom>
          <a:solidFill>
            <a:srgbClr val="FFC000"/>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800" b="1" i="0" u="none" strike="noStrike" kern="1200" cap="none" spc="0" normalizeH="0" baseline="0" noProof="0" dirty="0">
                <a:ln>
                  <a:noFill/>
                </a:ln>
                <a:solidFill>
                  <a:schemeClr val="tx2"/>
                </a:solidFill>
                <a:effectLst/>
                <a:uLnTx/>
                <a:uFillTx/>
                <a:latin typeface="Book Antiqua" panose="02040602050305030304" pitchFamily="18" charset="0"/>
                <a:ea typeface="+mj-ea"/>
                <a:cs typeface="+mj-cs"/>
              </a:rPr>
              <a:t>ERASMUS+ GRANTS</a:t>
            </a:r>
          </a:p>
        </p:txBody>
      </p:sp>
      <p:sp>
        <p:nvSpPr>
          <p:cNvPr id="2" name="Slayt Numarası Yer Tutucusu 1"/>
          <p:cNvSpPr>
            <a:spLocks noGrp="1"/>
          </p:cNvSpPr>
          <p:nvPr>
            <p:ph type="sldNum" sz="quarter" idx="12"/>
          </p:nvPr>
        </p:nvSpPr>
        <p:spPr/>
        <p:txBody>
          <a:bodyPr/>
          <a:lstStyle/>
          <a:p>
            <a:pPr>
              <a:defRPr/>
            </a:pPr>
            <a:fld id="{E2C423DA-F85E-4548-B0F5-932D67C4BA21}" type="slidenum">
              <a:rPr lang="tr-TR" smtClean="0"/>
              <a:pPr>
                <a:defRPr/>
              </a:pPr>
              <a:t>9</a:t>
            </a:fld>
            <a:endParaRPr lang="tr-T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59999</TotalTime>
  <Words>3153</Words>
  <Application>Microsoft Office PowerPoint</Application>
  <PresentationFormat>Ekran Gösterisi (4:3)</PresentationFormat>
  <Paragraphs>299</Paragraphs>
  <Slides>31</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Book Antiqua</vt:lpstr>
      <vt:lpstr>Calibri</vt:lpstr>
      <vt:lpstr>Curlz MT</vt:lpstr>
      <vt:lpstr>Wingdings</vt:lpstr>
      <vt:lpstr>Office Theme</vt:lpstr>
      <vt:lpstr>PowerPoint Sunusu</vt:lpstr>
      <vt:lpstr>CONTENT</vt:lpstr>
      <vt:lpstr>AYBU INTERNATIONAL OFFICE ERASMUS+ TEAM                       </vt:lpstr>
      <vt:lpstr>AYBU INTERNATIONAL RELATIONS OFFICE</vt:lpstr>
      <vt:lpstr>AYBU INTERNATIONAL OFFICE</vt:lpstr>
      <vt:lpstr>What is Erasmus+ Student Mobility for Studies Program?</vt:lpstr>
      <vt:lpstr>Erasmus+ Student Mobility for Studies (SMS)</vt:lpstr>
      <vt:lpstr>Turkish National Agency</vt:lpstr>
      <vt:lpstr>PowerPoint Sunusu</vt:lpstr>
      <vt:lpstr>PowerPoint Sunusu</vt:lpstr>
      <vt:lpstr>PowerPoint Sunusu</vt:lpstr>
      <vt:lpstr>APPLICATION REQUIREMENTS AND REGULATIONS</vt:lpstr>
      <vt:lpstr>APPLICATION REQUIREMENTS AND REGULATIONS</vt:lpstr>
      <vt:lpstr>APPLICATION REQUIREMENTS AND REGULATIONS</vt:lpstr>
      <vt:lpstr>APPLICATION REQUIREMENTS AND REGULATIONS</vt:lpstr>
      <vt:lpstr>APPLICATION REQUIREMENTS AND REGULATIONS</vt:lpstr>
      <vt:lpstr>APPLICATION REQUIREMENTS AND REGULATIONS</vt:lpstr>
      <vt:lpstr>APPLICATION REQUIREMENTS AND REGULATIONS</vt:lpstr>
      <vt:lpstr>FOREIGN LANGUAGE PROFICIENCY</vt:lpstr>
      <vt:lpstr>FOREIGN LANGUAGE PROFICIENCY</vt:lpstr>
      <vt:lpstr>ERASMUS+ STUDENT QUOTAS</vt:lpstr>
      <vt:lpstr>EVALUATION PROCESS</vt:lpstr>
      <vt:lpstr>EVALUATION PROCESS</vt:lpstr>
      <vt:lpstr>EVALUATION PROCESS</vt:lpstr>
      <vt:lpstr>KA 103 ERASMUS+ AGREEMENTS</vt:lpstr>
      <vt:lpstr>PowerPoint Sunusu</vt:lpstr>
      <vt:lpstr>HOW TO COMPLETE YOUR APPLICATION</vt:lpstr>
      <vt:lpstr>APPLICATION CALENDAR</vt:lpstr>
      <vt:lpstr>PowerPoint Sunusu</vt:lpstr>
      <vt:lpstr>PowerPoint Sunusu</vt:lpstr>
      <vt:lpstr>PowerPoint Sunusu</vt:lpstr>
    </vt:vector>
  </TitlesOfParts>
  <Company>Bcc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Bcc</dc:creator>
  <cp:lastModifiedBy>Neshen Isaeva</cp:lastModifiedBy>
  <cp:revision>2585</cp:revision>
  <cp:lastPrinted>2015-04-17T07:46:41Z</cp:lastPrinted>
  <dcterms:created xsi:type="dcterms:W3CDTF">2007-04-09T13:47:23Z</dcterms:created>
  <dcterms:modified xsi:type="dcterms:W3CDTF">2020-10-23T08:01:34Z</dcterms:modified>
</cp:coreProperties>
</file>