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57"/>
  </p:notesMasterIdLst>
  <p:handoutMasterIdLst>
    <p:handoutMasterId r:id="rId58"/>
  </p:handoutMasterIdLst>
  <p:sldIdLst>
    <p:sldId id="309" r:id="rId2"/>
    <p:sldId id="371" r:id="rId3"/>
    <p:sldId id="335" r:id="rId4"/>
    <p:sldId id="397" r:id="rId5"/>
    <p:sldId id="338" r:id="rId6"/>
    <p:sldId id="337" r:id="rId7"/>
    <p:sldId id="340" r:id="rId8"/>
    <p:sldId id="339" r:id="rId9"/>
    <p:sldId id="341" r:id="rId10"/>
    <p:sldId id="342" r:id="rId11"/>
    <p:sldId id="360" r:id="rId12"/>
    <p:sldId id="291" r:id="rId13"/>
    <p:sldId id="344" r:id="rId14"/>
    <p:sldId id="398" r:id="rId15"/>
    <p:sldId id="348" r:id="rId16"/>
    <p:sldId id="349" r:id="rId17"/>
    <p:sldId id="350" r:id="rId18"/>
    <p:sldId id="351" r:id="rId19"/>
    <p:sldId id="357" r:id="rId20"/>
    <p:sldId id="352" r:id="rId21"/>
    <p:sldId id="396" r:id="rId22"/>
    <p:sldId id="345" r:id="rId23"/>
    <p:sldId id="358" r:id="rId24"/>
    <p:sldId id="404" r:id="rId25"/>
    <p:sldId id="347" r:id="rId26"/>
    <p:sldId id="369" r:id="rId27"/>
    <p:sldId id="333" r:id="rId28"/>
    <p:sldId id="359" r:id="rId29"/>
    <p:sldId id="286" r:id="rId30"/>
    <p:sldId id="362" r:id="rId31"/>
    <p:sldId id="268" r:id="rId32"/>
    <p:sldId id="399" r:id="rId33"/>
    <p:sldId id="400" r:id="rId34"/>
    <p:sldId id="401" r:id="rId35"/>
    <p:sldId id="368" r:id="rId36"/>
    <p:sldId id="374" r:id="rId37"/>
    <p:sldId id="372" r:id="rId38"/>
    <p:sldId id="373" r:id="rId39"/>
    <p:sldId id="377" r:id="rId40"/>
    <p:sldId id="378" r:id="rId41"/>
    <p:sldId id="375" r:id="rId42"/>
    <p:sldId id="376" r:id="rId43"/>
    <p:sldId id="381" r:id="rId44"/>
    <p:sldId id="395" r:id="rId45"/>
    <p:sldId id="384" r:id="rId46"/>
    <p:sldId id="388" r:id="rId47"/>
    <p:sldId id="385" r:id="rId48"/>
    <p:sldId id="386" r:id="rId49"/>
    <p:sldId id="277" r:id="rId50"/>
    <p:sldId id="403" r:id="rId51"/>
    <p:sldId id="306" r:id="rId52"/>
    <p:sldId id="405" r:id="rId53"/>
    <p:sldId id="278" r:id="rId54"/>
    <p:sldId id="462" r:id="rId55"/>
    <p:sldId id="370" r:id="rId56"/>
  </p:sldIdLst>
  <p:sldSz cx="9144000" cy="6858000" type="screen4x3"/>
  <p:notesSz cx="6761163" cy="99425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us-pc"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E0000"/>
    <a:srgbClr val="2501FF"/>
    <a:srgbClr val="0479C8"/>
    <a:srgbClr val="00CCB9"/>
    <a:srgbClr val="CB0140"/>
    <a:srgbClr val="13B923"/>
    <a:srgbClr val="423A38"/>
    <a:srgbClr val="FF62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6" autoAdjust="0"/>
    <p:restoredTop sz="94719" autoAdjust="0"/>
  </p:normalViewPr>
  <p:slideViewPr>
    <p:cSldViewPr>
      <p:cViewPr varScale="1">
        <p:scale>
          <a:sx n="115" d="100"/>
          <a:sy n="115" d="100"/>
        </p:scale>
        <p:origin x="1464" y="208"/>
      </p:cViewPr>
      <p:guideLst>
        <p:guide orient="horz" pos="2160"/>
        <p:guide pos="2880"/>
      </p:guideLst>
    </p:cSldViewPr>
  </p:slideViewPr>
  <p:outlineViewPr>
    <p:cViewPr>
      <p:scale>
        <a:sx n="33" d="100"/>
        <a:sy n="33" d="100"/>
      </p:scale>
      <p:origin x="0" y="59520"/>
    </p:cViewPr>
  </p:outlineViewPr>
  <p:notesTextViewPr>
    <p:cViewPr>
      <p:scale>
        <a:sx n="100" d="100"/>
        <a:sy n="100" d="100"/>
      </p:scale>
      <p:origin x="0" y="0"/>
    </p:cViewPr>
  </p:notesTextViewPr>
  <p:sorterViewPr>
    <p:cViewPr>
      <p:scale>
        <a:sx n="25" d="100"/>
        <a:sy n="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2928938" cy="498475"/>
          </a:xfrm>
          <a:prstGeom prst="rect">
            <a:avLst/>
          </a:prstGeom>
          <a:noFill/>
          <a:ln w="9525">
            <a:noFill/>
            <a:miter lim="800000"/>
            <a:headEnd/>
            <a:tailEnd/>
          </a:ln>
          <a:effectLst/>
        </p:spPr>
        <p:txBody>
          <a:bodyPr vert="horz" wrap="square" lIns="92719" tIns="46360" rIns="92719" bIns="46360" numCol="1" anchor="t" anchorCtr="0" compatLnSpc="1">
            <a:prstTxWarp prst="textNoShape">
              <a:avLst/>
            </a:prstTxWarp>
          </a:bodyPr>
          <a:lstStyle>
            <a:lvl1pPr defTabSz="927100">
              <a:defRPr sz="1200">
                <a:latin typeface="Arial" charset="0"/>
                <a:cs typeface="+mn-cs"/>
              </a:defRPr>
            </a:lvl1pPr>
          </a:lstStyle>
          <a:p>
            <a:pPr>
              <a:defRPr/>
            </a:pPr>
            <a:endParaRPr lang="tr-TR"/>
          </a:p>
        </p:txBody>
      </p:sp>
      <p:sp>
        <p:nvSpPr>
          <p:cNvPr id="158723" name="Rectangle 3"/>
          <p:cNvSpPr>
            <a:spLocks noGrp="1" noChangeArrowheads="1"/>
          </p:cNvSpPr>
          <p:nvPr>
            <p:ph type="dt" sz="quarter" idx="1"/>
          </p:nvPr>
        </p:nvSpPr>
        <p:spPr bwMode="auto">
          <a:xfrm>
            <a:off x="3830638" y="0"/>
            <a:ext cx="2928937" cy="498475"/>
          </a:xfrm>
          <a:prstGeom prst="rect">
            <a:avLst/>
          </a:prstGeom>
          <a:noFill/>
          <a:ln w="9525">
            <a:noFill/>
            <a:miter lim="800000"/>
            <a:headEnd/>
            <a:tailEnd/>
          </a:ln>
          <a:effectLst/>
        </p:spPr>
        <p:txBody>
          <a:bodyPr vert="horz" wrap="square" lIns="92719" tIns="46360" rIns="92719" bIns="46360" numCol="1" anchor="t" anchorCtr="0" compatLnSpc="1">
            <a:prstTxWarp prst="textNoShape">
              <a:avLst/>
            </a:prstTxWarp>
          </a:bodyPr>
          <a:lstStyle>
            <a:lvl1pPr algn="r" defTabSz="927100">
              <a:defRPr sz="1200">
                <a:latin typeface="Arial" charset="0"/>
                <a:cs typeface="+mn-cs"/>
              </a:defRPr>
            </a:lvl1pPr>
          </a:lstStyle>
          <a:p>
            <a:pPr>
              <a:defRPr/>
            </a:pPr>
            <a:endParaRPr lang="tr-TR"/>
          </a:p>
        </p:txBody>
      </p:sp>
      <p:sp>
        <p:nvSpPr>
          <p:cNvPr id="158724" name="Rectangle 4"/>
          <p:cNvSpPr>
            <a:spLocks noGrp="1" noChangeArrowheads="1"/>
          </p:cNvSpPr>
          <p:nvPr>
            <p:ph type="ftr" sz="quarter" idx="2"/>
          </p:nvPr>
        </p:nvSpPr>
        <p:spPr bwMode="auto">
          <a:xfrm>
            <a:off x="0" y="9442450"/>
            <a:ext cx="2928938" cy="498475"/>
          </a:xfrm>
          <a:prstGeom prst="rect">
            <a:avLst/>
          </a:prstGeom>
          <a:noFill/>
          <a:ln w="9525">
            <a:noFill/>
            <a:miter lim="800000"/>
            <a:headEnd/>
            <a:tailEnd/>
          </a:ln>
          <a:effectLst/>
        </p:spPr>
        <p:txBody>
          <a:bodyPr vert="horz" wrap="square" lIns="92719" tIns="46360" rIns="92719" bIns="46360" numCol="1" anchor="b" anchorCtr="0" compatLnSpc="1">
            <a:prstTxWarp prst="textNoShape">
              <a:avLst/>
            </a:prstTxWarp>
          </a:bodyPr>
          <a:lstStyle>
            <a:lvl1pPr defTabSz="927100">
              <a:defRPr sz="1200">
                <a:latin typeface="Arial" charset="0"/>
                <a:cs typeface="+mn-cs"/>
              </a:defRPr>
            </a:lvl1pPr>
          </a:lstStyle>
          <a:p>
            <a:pPr>
              <a:defRPr/>
            </a:pPr>
            <a:endParaRPr lang="tr-TR"/>
          </a:p>
        </p:txBody>
      </p:sp>
      <p:sp>
        <p:nvSpPr>
          <p:cNvPr id="158725" name="Rectangle 5"/>
          <p:cNvSpPr>
            <a:spLocks noGrp="1" noChangeArrowheads="1"/>
          </p:cNvSpPr>
          <p:nvPr>
            <p:ph type="sldNum" sz="quarter" idx="3"/>
          </p:nvPr>
        </p:nvSpPr>
        <p:spPr bwMode="auto">
          <a:xfrm>
            <a:off x="3830638" y="9442450"/>
            <a:ext cx="2928937" cy="498475"/>
          </a:xfrm>
          <a:prstGeom prst="rect">
            <a:avLst/>
          </a:prstGeom>
          <a:noFill/>
          <a:ln w="9525">
            <a:noFill/>
            <a:miter lim="800000"/>
            <a:headEnd/>
            <a:tailEnd/>
          </a:ln>
          <a:effectLst/>
        </p:spPr>
        <p:txBody>
          <a:bodyPr vert="horz" wrap="square" lIns="92719" tIns="46360" rIns="92719" bIns="46360" numCol="1" anchor="b" anchorCtr="0" compatLnSpc="1">
            <a:prstTxWarp prst="textNoShape">
              <a:avLst/>
            </a:prstTxWarp>
          </a:bodyPr>
          <a:lstStyle>
            <a:lvl1pPr algn="r" defTabSz="927100">
              <a:defRPr sz="1200">
                <a:latin typeface="Arial" charset="0"/>
                <a:cs typeface="+mn-cs"/>
              </a:defRPr>
            </a:lvl1pPr>
          </a:lstStyle>
          <a:p>
            <a:pPr>
              <a:defRPr/>
            </a:pPr>
            <a:fld id="{B834C894-A081-4B64-BF27-8041C11C06C2}" type="slidenum">
              <a:rPr lang="tr-TR"/>
              <a:pPr>
                <a:defRPr/>
              </a:pPr>
              <a:t>‹#›</a:t>
            </a:fld>
            <a:endParaRPr lang="tr-TR"/>
          </a:p>
        </p:txBody>
      </p:sp>
    </p:spTree>
    <p:extLst>
      <p:ext uri="{BB962C8B-B14F-4D97-AF65-F5344CB8AC3E}">
        <p14:creationId xmlns:p14="http://schemas.microsoft.com/office/powerpoint/2010/main" val="2329550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30525" cy="49847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66563" name="Rectangle 3"/>
          <p:cNvSpPr>
            <a:spLocks noGrp="1" noChangeArrowheads="1"/>
          </p:cNvSpPr>
          <p:nvPr>
            <p:ph type="dt" idx="1"/>
          </p:nvPr>
        </p:nvSpPr>
        <p:spPr bwMode="auto">
          <a:xfrm>
            <a:off x="3829050" y="0"/>
            <a:ext cx="2930525" cy="49847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fld id="{9A8D369F-2D7C-4A3B-9CD4-09DB58EDE930}" type="datetimeFigureOut">
              <a:rPr lang="en-US"/>
              <a:pPr>
                <a:defRPr/>
              </a:pPr>
              <a:t>11/5/20</a:t>
            </a:fld>
            <a:endParaRPr lang="en-US"/>
          </a:p>
        </p:txBody>
      </p:sp>
      <p:sp>
        <p:nvSpPr>
          <p:cNvPr id="46084" name="Rectangle 4"/>
          <p:cNvSpPr>
            <a:spLocks noGrp="1" noRot="1" noChangeAspect="1" noChangeArrowheads="1" noTextEdit="1"/>
          </p:cNvSpPr>
          <p:nvPr>
            <p:ph type="sldImg" idx="2"/>
          </p:nvPr>
        </p:nvSpPr>
        <p:spPr bwMode="auto">
          <a:xfrm>
            <a:off x="895350" y="746125"/>
            <a:ext cx="4970463" cy="3729038"/>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676275" y="4722813"/>
            <a:ext cx="5408613" cy="44735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9442450"/>
            <a:ext cx="2930525" cy="498475"/>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29050" y="9442450"/>
            <a:ext cx="2930525" cy="498475"/>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mn-cs"/>
              </a:defRPr>
            </a:lvl1pPr>
          </a:lstStyle>
          <a:p>
            <a:pPr>
              <a:defRPr/>
            </a:pPr>
            <a:fld id="{805DA902-ADDA-43CD-82A8-697F045B04A8}" type="slidenum">
              <a:rPr lang="en-US"/>
              <a:pPr>
                <a:defRPr/>
              </a:pPr>
              <a:t>‹#›</a:t>
            </a:fld>
            <a:endParaRPr lang="en-US"/>
          </a:p>
        </p:txBody>
      </p:sp>
    </p:spTree>
    <p:extLst>
      <p:ext uri="{BB962C8B-B14F-4D97-AF65-F5344CB8AC3E}">
        <p14:creationId xmlns:p14="http://schemas.microsoft.com/office/powerpoint/2010/main" val="25872480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baseline="0" dirty="0">
              <a:solidFill>
                <a:schemeClr val="tx1"/>
              </a:solidFill>
              <a:latin typeface="Calibri" pitchFamily="34" charset="0"/>
              <a:ea typeface="+mn-ea"/>
              <a:cs typeface="+mn-cs"/>
            </a:endParaRPr>
          </a:p>
          <a:p>
            <a:endParaRPr lang="tr-TR" sz="1200" kern="1200" baseline="0" dirty="0">
              <a:solidFill>
                <a:schemeClr val="tx1"/>
              </a:solidFill>
              <a:latin typeface="Calibri" pitchFamily="34" charset="0"/>
              <a:ea typeface="+mn-ea"/>
              <a:cs typeface="+mn-cs"/>
            </a:endParaRPr>
          </a:p>
          <a:p>
            <a:r>
              <a:rPr lang="tr-TR" sz="1200" kern="1200" baseline="0" dirty="0" err="1">
                <a:solidFill>
                  <a:schemeClr val="tx1"/>
                </a:solidFill>
                <a:latin typeface="Calibri" pitchFamily="34" charset="0"/>
                <a:ea typeface="+mn-ea"/>
                <a:cs typeface="+mn-cs"/>
              </a:rPr>
              <a:t>Attending</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orientation</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session</a:t>
            </a:r>
            <a:r>
              <a:rPr lang="tr-TR" sz="1200" kern="1200" baseline="0" dirty="0">
                <a:solidFill>
                  <a:schemeClr val="tx1"/>
                </a:solidFill>
                <a:latin typeface="Calibri" pitchFamily="34" charset="0"/>
                <a:ea typeface="+mn-ea"/>
                <a:cs typeface="+mn-cs"/>
              </a:rPr>
              <a:t> at </a:t>
            </a:r>
            <a:r>
              <a:rPr lang="tr-TR" sz="1200" kern="1200" baseline="0" dirty="0" err="1">
                <a:solidFill>
                  <a:schemeClr val="tx1"/>
                </a:solidFill>
                <a:latin typeface="Calibri" pitchFamily="34" charset="0"/>
                <a:ea typeface="+mn-ea"/>
                <a:cs typeface="+mn-cs"/>
              </a:rPr>
              <a:t>host</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institution</a:t>
            </a:r>
            <a:r>
              <a:rPr lang="tr-TR" sz="1200" kern="1200" baseline="0" dirty="0">
                <a:solidFill>
                  <a:schemeClr val="tx1"/>
                </a:solidFill>
                <a:latin typeface="Calibri" pitchFamily="34" charset="0"/>
                <a:ea typeface="+mn-ea"/>
                <a:cs typeface="+mn-cs"/>
              </a:rPr>
              <a:t> is </a:t>
            </a:r>
            <a:r>
              <a:rPr lang="tr-TR" sz="1200" kern="1200" baseline="0" dirty="0" err="1">
                <a:solidFill>
                  <a:schemeClr val="tx1"/>
                </a:solidFill>
                <a:latin typeface="Calibri" pitchFamily="34" charset="0"/>
                <a:ea typeface="+mn-ea"/>
                <a:cs typeface="+mn-cs"/>
              </a:rPr>
              <a:t>mandatory</a:t>
            </a:r>
            <a:r>
              <a:rPr lang="tr-TR" sz="1200" kern="1200" baseline="0" dirty="0">
                <a:solidFill>
                  <a:schemeClr val="tx1"/>
                </a:solidFill>
                <a:latin typeface="Calibri" pitchFamily="34" charset="0"/>
                <a:ea typeface="+mn-ea"/>
                <a:cs typeface="+mn-cs"/>
              </a:rPr>
              <a:t> </a:t>
            </a:r>
          </a:p>
          <a:p>
            <a:r>
              <a:rPr lang="en-US" sz="1200" kern="1200" baseline="0" dirty="0">
                <a:solidFill>
                  <a:schemeClr val="tx1"/>
                </a:solidFill>
                <a:latin typeface="Calibri" pitchFamily="34" charset="0"/>
                <a:ea typeface="+mn-ea"/>
                <a:cs typeface="+mn-cs"/>
              </a:rPr>
              <a:t>•Changes on the Learning Agreement within 4-7 weeks: </a:t>
            </a:r>
            <a:r>
              <a:rPr lang="en-US" sz="1200" i="1" kern="1200" baseline="0" dirty="0">
                <a:solidFill>
                  <a:schemeClr val="tx1"/>
                </a:solidFill>
                <a:latin typeface="Calibri" pitchFamily="34" charset="0"/>
                <a:ea typeface="+mn-ea"/>
                <a:cs typeface="+mn-cs"/>
              </a:rPr>
              <a:t>Overlapping schedule? Send an email to your </a:t>
            </a:r>
            <a:r>
              <a:rPr lang="en-US" sz="1200" i="1" kern="1200" baseline="0" dirty="0" err="1">
                <a:solidFill>
                  <a:schemeClr val="tx1"/>
                </a:solidFill>
                <a:latin typeface="Calibri" pitchFamily="34" charset="0"/>
                <a:ea typeface="+mn-ea"/>
                <a:cs typeface="+mn-cs"/>
              </a:rPr>
              <a:t>OzU</a:t>
            </a:r>
            <a:r>
              <a:rPr lang="en-US" sz="1200" i="1" kern="1200" baseline="0" dirty="0">
                <a:solidFill>
                  <a:schemeClr val="tx1"/>
                </a:solidFill>
                <a:latin typeface="Calibri" pitchFamily="34" charset="0"/>
                <a:ea typeface="+mn-ea"/>
                <a:cs typeface="+mn-cs"/>
              </a:rPr>
              <a:t> Program Coordinator and get the necessary approval. </a:t>
            </a:r>
          </a:p>
          <a:p>
            <a:r>
              <a:rPr lang="en-US" sz="1200" kern="1200" baseline="0" dirty="0">
                <a:solidFill>
                  <a:schemeClr val="tx1"/>
                </a:solidFill>
                <a:latin typeface="Calibri" pitchFamily="34" charset="0"/>
                <a:ea typeface="+mn-ea"/>
                <a:cs typeface="+mn-cs"/>
              </a:rPr>
              <a:t>•Find out about the residence permit rules &amp; regulations </a:t>
            </a:r>
          </a:p>
          <a:p>
            <a:r>
              <a:rPr lang="tr-TR" sz="1200" kern="1200" baseline="0" dirty="0">
                <a:solidFill>
                  <a:schemeClr val="tx1"/>
                </a:solidFill>
                <a:latin typeface="Calibri" pitchFamily="34" charset="0"/>
                <a:ea typeface="+mn-ea"/>
                <a:cs typeface="+mn-cs"/>
              </a:rPr>
              <a:t>•</a:t>
            </a:r>
            <a:r>
              <a:rPr lang="tr-TR" sz="1200" kern="1200" baseline="0" dirty="0" err="1">
                <a:solidFill>
                  <a:schemeClr val="tx1"/>
                </a:solidFill>
                <a:latin typeface="Calibri" pitchFamily="34" charset="0"/>
                <a:ea typeface="+mn-ea"/>
                <a:cs typeface="+mn-cs"/>
              </a:rPr>
              <a:t>Learn</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your</a:t>
            </a:r>
            <a:r>
              <a:rPr lang="tr-TR" sz="1200" kern="1200" baseline="0" dirty="0">
                <a:solidFill>
                  <a:schemeClr val="tx1"/>
                </a:solidFill>
                <a:latin typeface="Calibri" pitchFamily="34" charset="0"/>
                <a:ea typeface="+mn-ea"/>
                <a:cs typeface="+mn-cs"/>
              </a:rPr>
              <a:t> legal </a:t>
            </a:r>
            <a:r>
              <a:rPr lang="tr-TR" sz="1200" kern="1200" baseline="0" dirty="0" err="1">
                <a:solidFill>
                  <a:schemeClr val="tx1"/>
                </a:solidFill>
                <a:latin typeface="Calibri" pitchFamily="34" charset="0"/>
                <a:ea typeface="+mn-ea"/>
                <a:cs typeface="+mn-cs"/>
              </a:rPr>
              <a:t>responsibilities</a:t>
            </a:r>
            <a:r>
              <a:rPr lang="tr-TR" sz="1200" kern="1200" baseline="0" dirty="0">
                <a:solidFill>
                  <a:schemeClr val="tx1"/>
                </a:solidFill>
                <a:latin typeface="Calibri" pitchFamily="34" charset="0"/>
                <a:ea typeface="+mn-ea"/>
                <a:cs typeface="+mn-cs"/>
              </a:rPr>
              <a:t> </a:t>
            </a:r>
          </a:p>
          <a:p>
            <a:r>
              <a:rPr lang="en-US" sz="1200" kern="1200" baseline="0" dirty="0">
                <a:solidFill>
                  <a:schemeClr val="tx1"/>
                </a:solidFill>
                <a:latin typeface="Calibri" pitchFamily="34" charset="0"/>
                <a:ea typeface="+mn-ea"/>
                <a:cs typeface="+mn-cs"/>
              </a:rPr>
              <a:t>•Follow the online language courses if you received a password and username combination </a:t>
            </a:r>
          </a:p>
          <a:p>
            <a:endParaRPr lang="tr-TR" dirty="0"/>
          </a:p>
        </p:txBody>
      </p:sp>
      <p:sp>
        <p:nvSpPr>
          <p:cNvPr id="4" name="3 Slayt Numarası Yer Tutucusu"/>
          <p:cNvSpPr>
            <a:spLocks noGrp="1"/>
          </p:cNvSpPr>
          <p:nvPr>
            <p:ph type="sldNum" sz="quarter" idx="10"/>
          </p:nvPr>
        </p:nvSpPr>
        <p:spPr/>
        <p:txBody>
          <a:bodyPr/>
          <a:lstStyle/>
          <a:p>
            <a:pPr>
              <a:defRPr/>
            </a:pPr>
            <a:fld id="{805DA902-ADDA-43CD-82A8-697F045B04A8}" type="slidenum">
              <a:rPr lang="en-US" smtClean="0"/>
              <a:pPr>
                <a:defRPr/>
              </a:pPr>
              <a:t>22</a:t>
            </a:fld>
            <a:endParaRPr lang="en-US"/>
          </a:p>
        </p:txBody>
      </p:sp>
    </p:spTree>
    <p:extLst>
      <p:ext uri="{BB962C8B-B14F-4D97-AF65-F5344CB8AC3E}">
        <p14:creationId xmlns:p14="http://schemas.microsoft.com/office/powerpoint/2010/main" val="270603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baseline="0" dirty="0">
              <a:solidFill>
                <a:schemeClr val="tx1"/>
              </a:solidFill>
              <a:latin typeface="Calibri" pitchFamily="34" charset="0"/>
              <a:ea typeface="+mn-ea"/>
              <a:cs typeface="+mn-cs"/>
            </a:endParaRPr>
          </a:p>
          <a:p>
            <a:r>
              <a:rPr lang="tr-TR" sz="1200" b="1" kern="1200" baseline="0" dirty="0" err="1">
                <a:solidFill>
                  <a:schemeClr val="tx1"/>
                </a:solidFill>
                <a:latin typeface="Calibri" pitchFamily="34" charset="0"/>
                <a:ea typeface="+mn-ea"/>
                <a:cs typeface="+mn-cs"/>
              </a:rPr>
              <a:t>After</a:t>
            </a:r>
            <a:r>
              <a:rPr lang="tr-TR" sz="1200" b="1" kern="1200" baseline="0" dirty="0">
                <a:solidFill>
                  <a:schemeClr val="tx1"/>
                </a:solidFill>
                <a:latin typeface="Calibri" pitchFamily="34" charset="0"/>
                <a:ea typeface="+mn-ea"/>
                <a:cs typeface="+mn-cs"/>
              </a:rPr>
              <a:t> Exchange </a:t>
            </a:r>
          </a:p>
          <a:p>
            <a:r>
              <a:rPr lang="en-US" sz="1200" kern="1200" baseline="0" dirty="0">
                <a:solidFill>
                  <a:schemeClr val="tx1"/>
                </a:solidFill>
                <a:latin typeface="Calibri" pitchFamily="34" charset="0"/>
                <a:ea typeface="+mn-ea"/>
                <a:cs typeface="+mn-cs"/>
              </a:rPr>
              <a:t>1.Certificate of Attendance (download from SIS) </a:t>
            </a:r>
          </a:p>
          <a:p>
            <a:r>
              <a:rPr lang="tr-TR" sz="1200" kern="1200" baseline="0" dirty="0">
                <a:solidFill>
                  <a:schemeClr val="tx1"/>
                </a:solidFill>
                <a:latin typeface="Calibri" pitchFamily="34" charset="0"/>
                <a:ea typeface="+mn-ea"/>
                <a:cs typeface="+mn-cs"/>
              </a:rPr>
              <a:t>2.OLS 2nd </a:t>
            </a:r>
            <a:r>
              <a:rPr lang="tr-TR" sz="1200" kern="1200" baseline="0" dirty="0" err="1">
                <a:solidFill>
                  <a:schemeClr val="tx1"/>
                </a:solidFill>
                <a:latin typeface="Calibri" pitchFamily="34" charset="0"/>
                <a:ea typeface="+mn-ea"/>
                <a:cs typeface="+mn-cs"/>
              </a:rPr>
              <a:t>language</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assessment</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exam</a:t>
            </a:r>
            <a:r>
              <a:rPr lang="tr-TR" sz="1200" kern="1200" baseline="0" dirty="0">
                <a:solidFill>
                  <a:schemeClr val="tx1"/>
                </a:solidFill>
                <a:latin typeface="Calibri" pitchFamily="34" charset="0"/>
                <a:ea typeface="+mn-ea"/>
                <a:cs typeface="+mn-cs"/>
              </a:rPr>
              <a:t> </a:t>
            </a:r>
          </a:p>
          <a:p>
            <a:r>
              <a:rPr lang="tr-TR" sz="1200" kern="1200" baseline="0" dirty="0">
                <a:solidFill>
                  <a:schemeClr val="tx1"/>
                </a:solidFill>
                <a:latin typeface="Calibri" pitchFamily="34" charset="0"/>
                <a:ea typeface="+mn-ea"/>
                <a:cs typeface="+mn-cs"/>
              </a:rPr>
              <a:t>3.</a:t>
            </a:r>
            <a:r>
              <a:rPr lang="tr-TR" sz="1200" kern="1200" baseline="0" dirty="0" err="1">
                <a:solidFill>
                  <a:schemeClr val="tx1"/>
                </a:solidFill>
                <a:latin typeface="Calibri" pitchFamily="34" charset="0"/>
                <a:ea typeface="+mn-ea"/>
                <a:cs typeface="+mn-cs"/>
              </a:rPr>
              <a:t>Passport</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copies</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entry</a:t>
            </a:r>
            <a:r>
              <a:rPr lang="tr-TR" sz="1200" kern="1200" baseline="0" dirty="0">
                <a:solidFill>
                  <a:schemeClr val="tx1"/>
                </a:solidFill>
                <a:latin typeface="Calibri" pitchFamily="34" charset="0"/>
                <a:ea typeface="+mn-ea"/>
                <a:cs typeface="+mn-cs"/>
              </a:rPr>
              <a:t>-</a:t>
            </a:r>
            <a:r>
              <a:rPr lang="tr-TR" sz="1200" kern="1200" baseline="0" dirty="0" err="1">
                <a:solidFill>
                  <a:schemeClr val="tx1"/>
                </a:solidFill>
                <a:latin typeface="Calibri" pitchFamily="34" charset="0"/>
                <a:ea typeface="+mn-ea"/>
                <a:cs typeface="+mn-cs"/>
              </a:rPr>
              <a:t>exit</a:t>
            </a:r>
            <a:r>
              <a:rPr lang="tr-TR" sz="1200" kern="1200" baseline="0" dirty="0">
                <a:solidFill>
                  <a:schemeClr val="tx1"/>
                </a:solidFill>
                <a:latin typeface="Calibri" pitchFamily="34" charset="0"/>
                <a:ea typeface="+mn-ea"/>
                <a:cs typeface="+mn-cs"/>
              </a:rPr>
              <a:t> </a:t>
            </a:r>
            <a:r>
              <a:rPr lang="tr-TR" sz="1200" kern="1200" baseline="0" dirty="0" err="1">
                <a:solidFill>
                  <a:schemeClr val="tx1"/>
                </a:solidFill>
                <a:latin typeface="Calibri" pitchFamily="34" charset="0"/>
                <a:ea typeface="+mn-ea"/>
                <a:cs typeface="+mn-cs"/>
              </a:rPr>
              <a:t>stamps</a:t>
            </a:r>
            <a:r>
              <a:rPr lang="tr-TR" sz="1200" kern="1200" baseline="0" dirty="0">
                <a:solidFill>
                  <a:schemeClr val="tx1"/>
                </a:solidFill>
                <a:latin typeface="Calibri" pitchFamily="34" charset="0"/>
                <a:ea typeface="+mn-ea"/>
                <a:cs typeface="+mn-cs"/>
              </a:rPr>
              <a:t>) </a:t>
            </a:r>
          </a:p>
          <a:p>
            <a:r>
              <a:rPr lang="en-US" sz="1200" kern="1200" baseline="0" dirty="0">
                <a:solidFill>
                  <a:schemeClr val="tx1"/>
                </a:solidFill>
                <a:latin typeface="Calibri" pitchFamily="34" charset="0"/>
                <a:ea typeface="+mn-ea"/>
                <a:cs typeface="+mn-cs"/>
              </a:rPr>
              <a:t>4.Learning Agreement (signed and stamped) </a:t>
            </a:r>
          </a:p>
          <a:p>
            <a:r>
              <a:rPr lang="en-US" sz="1200" kern="1200" baseline="0" dirty="0">
                <a:solidFill>
                  <a:schemeClr val="tx1"/>
                </a:solidFill>
                <a:latin typeface="Calibri" pitchFamily="34" charset="0"/>
                <a:ea typeface="+mn-ea"/>
                <a:cs typeface="+mn-cs"/>
              </a:rPr>
              <a:t>5.Participants’ Report (a link to take the online survey will be sent by the European Commission via email to you if necessary Erasmus+ documentation is completed.) </a:t>
            </a:r>
          </a:p>
          <a:p>
            <a:endParaRPr lang="tr-TR" sz="1200" kern="1200" baseline="0" dirty="0">
              <a:solidFill>
                <a:schemeClr val="tx1"/>
              </a:solidFill>
              <a:latin typeface="Calibri" pitchFamily="34" charset="0"/>
              <a:ea typeface="+mn-ea"/>
              <a:cs typeface="+mn-cs"/>
            </a:endParaRPr>
          </a:p>
          <a:p>
            <a:r>
              <a:rPr lang="en-US" sz="1200" b="1" kern="1200" baseline="0" dirty="0">
                <a:solidFill>
                  <a:schemeClr val="tx1"/>
                </a:solidFill>
                <a:latin typeface="Calibri" pitchFamily="34" charset="0"/>
                <a:ea typeface="+mn-ea"/>
                <a:cs typeface="+mn-cs"/>
              </a:rPr>
              <a:t>Upload your docs to SIS as soon as possible &amp; don’t wait till the final deadline! </a:t>
            </a:r>
          </a:p>
          <a:p>
            <a:r>
              <a:rPr lang="en-US" sz="1200" b="1" kern="1200" baseline="0" dirty="0">
                <a:solidFill>
                  <a:schemeClr val="tx1"/>
                </a:solidFill>
                <a:latin typeface="Calibri" pitchFamily="34" charset="0"/>
                <a:ea typeface="+mn-ea"/>
                <a:cs typeface="+mn-cs"/>
              </a:rPr>
              <a:t>The final deadline is 8 August 2017 </a:t>
            </a:r>
          </a:p>
          <a:p>
            <a:r>
              <a:rPr lang="en-US" sz="1200" kern="1200" baseline="0" dirty="0">
                <a:solidFill>
                  <a:schemeClr val="tx1"/>
                </a:solidFill>
                <a:latin typeface="Calibri" pitchFamily="34" charset="0"/>
                <a:ea typeface="+mn-ea"/>
                <a:cs typeface="+mn-cs"/>
              </a:rPr>
              <a:t>(IO will not be held responsible for consequences of late </a:t>
            </a:r>
            <a:r>
              <a:rPr lang="en-US" sz="1200" kern="1200" baseline="0" dirty="0" err="1">
                <a:solidFill>
                  <a:schemeClr val="tx1"/>
                </a:solidFill>
                <a:latin typeface="Calibri" pitchFamily="34" charset="0"/>
                <a:ea typeface="+mn-ea"/>
                <a:cs typeface="+mn-cs"/>
              </a:rPr>
              <a:t>submissin</a:t>
            </a:r>
            <a:r>
              <a:rPr lang="en-US" sz="1200" kern="1200" baseline="0" dirty="0">
                <a:solidFill>
                  <a:schemeClr val="tx1"/>
                </a:solidFill>
                <a:latin typeface="Calibri" pitchFamily="34" charset="0"/>
                <a:ea typeface="+mn-ea"/>
                <a:cs typeface="+mn-cs"/>
              </a:rPr>
              <a:t>. Including but not limited to: Erasmus+ grant being cut, asked to be returned back, delays in the transfer of credits and grades.) </a:t>
            </a:r>
            <a:endParaRPr lang="tr-TR" dirty="0"/>
          </a:p>
        </p:txBody>
      </p:sp>
      <p:sp>
        <p:nvSpPr>
          <p:cNvPr id="4" name="3 Slayt Numarası Yer Tutucusu"/>
          <p:cNvSpPr>
            <a:spLocks noGrp="1"/>
          </p:cNvSpPr>
          <p:nvPr>
            <p:ph type="sldNum" sz="quarter" idx="10"/>
          </p:nvPr>
        </p:nvSpPr>
        <p:spPr/>
        <p:txBody>
          <a:bodyPr/>
          <a:lstStyle/>
          <a:p>
            <a:pPr>
              <a:defRPr/>
            </a:pPr>
            <a:fld id="{805DA902-ADDA-43CD-82A8-697F045B04A8}" type="slidenum">
              <a:rPr lang="en-US" smtClean="0"/>
              <a:pPr>
                <a:defRPr/>
              </a:pPr>
              <a:t>25</a:t>
            </a:fld>
            <a:endParaRPr lang="en-US"/>
          </a:p>
        </p:txBody>
      </p:sp>
    </p:spTree>
    <p:extLst>
      <p:ext uri="{BB962C8B-B14F-4D97-AF65-F5344CB8AC3E}">
        <p14:creationId xmlns:p14="http://schemas.microsoft.com/office/powerpoint/2010/main" val="2167224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sz="1200" kern="1200" baseline="0" dirty="0">
              <a:solidFill>
                <a:schemeClr val="tx1"/>
              </a:solidFill>
              <a:latin typeface="Calibri" pitchFamily="34" charset="0"/>
              <a:ea typeface="+mn-ea"/>
              <a:cs typeface="+mn-cs"/>
            </a:endParaRPr>
          </a:p>
          <a:p>
            <a:r>
              <a:rPr lang="en-US" sz="1200" b="1" kern="1200" baseline="0" dirty="0">
                <a:solidFill>
                  <a:schemeClr val="tx1"/>
                </a:solidFill>
                <a:latin typeface="Calibri" pitchFamily="34" charset="0"/>
                <a:ea typeface="+mn-ea"/>
                <a:cs typeface="+mn-cs"/>
              </a:rPr>
              <a:t>Transfer of Credits and Grade Conversion </a:t>
            </a:r>
          </a:p>
          <a:p>
            <a:r>
              <a:rPr lang="en-US" sz="1200" kern="1200" baseline="0" dirty="0">
                <a:solidFill>
                  <a:schemeClr val="tx1"/>
                </a:solidFill>
                <a:latin typeface="Calibri" pitchFamily="34" charset="0"/>
                <a:ea typeface="+mn-ea"/>
                <a:cs typeface="+mn-cs"/>
              </a:rPr>
              <a:t>•To benefit fully from the Erasmus exchange and to obtain full recognition upon return, you need to prepare your stay in advance. </a:t>
            </a:r>
          </a:p>
          <a:p>
            <a:r>
              <a:rPr lang="en-US" sz="1200" kern="1200" baseline="0" dirty="0">
                <a:solidFill>
                  <a:schemeClr val="tx1"/>
                </a:solidFill>
                <a:latin typeface="Calibri" pitchFamily="34" charset="0"/>
                <a:ea typeface="+mn-ea"/>
                <a:cs typeface="+mn-cs"/>
              </a:rPr>
              <a:t>•At the host University you will study a full time curriculum in subjects relevant to your </a:t>
            </a:r>
            <a:r>
              <a:rPr lang="en-US" sz="1200" kern="1200" baseline="0" dirty="0" err="1">
                <a:solidFill>
                  <a:schemeClr val="tx1"/>
                </a:solidFill>
                <a:latin typeface="Calibri" pitchFamily="34" charset="0"/>
                <a:ea typeface="+mn-ea"/>
                <a:cs typeface="+mn-cs"/>
              </a:rPr>
              <a:t>OzU</a:t>
            </a:r>
            <a:r>
              <a:rPr lang="en-US" sz="1200" kern="1200" baseline="0" dirty="0">
                <a:solidFill>
                  <a:schemeClr val="tx1"/>
                </a:solidFill>
                <a:latin typeface="Calibri" pitchFamily="34" charset="0"/>
                <a:ea typeface="+mn-ea"/>
                <a:cs typeface="+mn-cs"/>
              </a:rPr>
              <a:t> degree. These must be validated by your Program Coordinator in your Learning Agreement / Study Plan. </a:t>
            </a:r>
            <a:r>
              <a:rPr lang="en-US" sz="1200" b="1" kern="1200" baseline="0" dirty="0">
                <a:solidFill>
                  <a:schemeClr val="tx1"/>
                </a:solidFill>
                <a:latin typeface="Calibri" pitchFamily="34" charset="0"/>
                <a:ea typeface="+mn-ea"/>
                <a:cs typeface="+mn-cs"/>
              </a:rPr>
              <a:t>You are expected to take 30 ECTS/term. </a:t>
            </a:r>
          </a:p>
          <a:p>
            <a:r>
              <a:rPr lang="en-US" sz="1200" kern="1200" baseline="0" dirty="0">
                <a:solidFill>
                  <a:schemeClr val="tx1"/>
                </a:solidFill>
                <a:latin typeface="Calibri" pitchFamily="34" charset="0"/>
                <a:ea typeface="+mn-ea"/>
                <a:cs typeface="+mn-cs"/>
              </a:rPr>
              <a:t>•Receive approval from your program coordinator otherwise credits and grades will not be converted into </a:t>
            </a:r>
            <a:r>
              <a:rPr lang="en-US" sz="1200" kern="1200" baseline="0" dirty="0" err="1">
                <a:solidFill>
                  <a:schemeClr val="tx1"/>
                </a:solidFill>
                <a:latin typeface="Calibri" pitchFamily="34" charset="0"/>
                <a:ea typeface="+mn-ea"/>
                <a:cs typeface="+mn-cs"/>
              </a:rPr>
              <a:t>OzU</a:t>
            </a:r>
            <a:r>
              <a:rPr lang="en-US" sz="1200" kern="1200" baseline="0" dirty="0">
                <a:solidFill>
                  <a:schemeClr val="tx1"/>
                </a:solidFill>
                <a:latin typeface="Calibri" pitchFamily="34" charset="0"/>
                <a:ea typeface="+mn-ea"/>
                <a:cs typeface="+mn-cs"/>
              </a:rPr>
              <a:t> credits and grades upon return. You can’t make special requests to exclude courses/credits from being transferred. </a:t>
            </a:r>
          </a:p>
          <a:p>
            <a:r>
              <a:rPr lang="en-US" sz="1200" kern="1200" baseline="0" dirty="0">
                <a:solidFill>
                  <a:schemeClr val="tx1"/>
                </a:solidFill>
                <a:latin typeface="Calibri" pitchFamily="34" charset="0"/>
                <a:ea typeface="+mn-ea"/>
                <a:cs typeface="+mn-cs"/>
              </a:rPr>
              <a:t>•If there are changes to your classes when you get to host institution (during your exchange period), you must contact your Program Coordinator immediately and get approval by email regarding the changes. </a:t>
            </a:r>
          </a:p>
          <a:p>
            <a:r>
              <a:rPr lang="en-US" sz="1200" kern="1200" baseline="0" dirty="0">
                <a:solidFill>
                  <a:schemeClr val="tx1"/>
                </a:solidFill>
                <a:latin typeface="Calibri" pitchFamily="34" charset="0"/>
                <a:ea typeface="+mn-ea"/>
                <a:cs typeface="+mn-cs"/>
              </a:rPr>
              <a:t>•No credit will be transferred until we receive an official transcript from the host institution (it might take up to 8 weeks) </a:t>
            </a:r>
          </a:p>
          <a:p>
            <a:r>
              <a:rPr lang="en-US" sz="1200" kern="1200" baseline="0" dirty="0">
                <a:solidFill>
                  <a:schemeClr val="tx1"/>
                </a:solidFill>
                <a:latin typeface="Calibri" pitchFamily="34" charset="0"/>
                <a:ea typeface="+mn-ea"/>
                <a:cs typeface="+mn-cs"/>
              </a:rPr>
              <a:t>•Soft version of transcripts sent directly by the host institution’s International Office may suffice. </a:t>
            </a:r>
          </a:p>
          <a:p>
            <a:endParaRPr lang="tr-TR" dirty="0"/>
          </a:p>
        </p:txBody>
      </p:sp>
      <p:sp>
        <p:nvSpPr>
          <p:cNvPr id="4" name="3 Slayt Numarası Yer Tutucusu"/>
          <p:cNvSpPr>
            <a:spLocks noGrp="1"/>
          </p:cNvSpPr>
          <p:nvPr>
            <p:ph type="sldNum" sz="quarter" idx="10"/>
          </p:nvPr>
        </p:nvSpPr>
        <p:spPr/>
        <p:txBody>
          <a:bodyPr/>
          <a:lstStyle/>
          <a:p>
            <a:pPr>
              <a:defRPr/>
            </a:pPr>
            <a:fld id="{805DA902-ADDA-43CD-82A8-697F045B04A8}" type="slidenum">
              <a:rPr lang="en-US" smtClean="0"/>
              <a:pPr>
                <a:defRPr/>
              </a:pPr>
              <a:t>26</a:t>
            </a:fld>
            <a:endParaRPr lang="en-US"/>
          </a:p>
        </p:txBody>
      </p:sp>
    </p:spTree>
    <p:extLst>
      <p:ext uri="{BB962C8B-B14F-4D97-AF65-F5344CB8AC3E}">
        <p14:creationId xmlns:p14="http://schemas.microsoft.com/office/powerpoint/2010/main" val="370481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47500" lnSpcReduction="20000"/>
          </a:bodyPr>
          <a:lstStyle/>
          <a:p>
            <a:endParaRPr lang="tr-TR" sz="1200" kern="1200" baseline="0" dirty="0">
              <a:solidFill>
                <a:schemeClr val="tx1"/>
              </a:solidFill>
              <a:latin typeface="Calibri" pitchFamily="34" charset="0"/>
              <a:ea typeface="+mn-ea"/>
              <a:cs typeface="+mn-cs"/>
            </a:endParaRPr>
          </a:p>
          <a:p>
            <a:endParaRPr lang="tr-TR" sz="1200" kern="1200" baseline="0" dirty="0">
              <a:solidFill>
                <a:schemeClr val="tx1"/>
              </a:solidFill>
              <a:latin typeface="Calibri" pitchFamily="34" charset="0"/>
              <a:ea typeface="+mn-ea"/>
              <a:cs typeface="+mn-cs"/>
            </a:endParaRPr>
          </a:p>
          <a:p>
            <a:r>
              <a:rPr lang="en-US" sz="1200" kern="1200" baseline="0" dirty="0">
                <a:solidFill>
                  <a:schemeClr val="tx1"/>
                </a:solidFill>
                <a:latin typeface="Calibri" pitchFamily="34" charset="0"/>
                <a:ea typeface="+mn-ea"/>
                <a:cs typeface="+mn-cs"/>
              </a:rPr>
              <a:t>In line with the National Agency rules, to support more students, </a:t>
            </a:r>
            <a:r>
              <a:rPr lang="en-US" sz="1200" kern="1200" baseline="0" dirty="0" err="1">
                <a:solidFill>
                  <a:schemeClr val="tx1"/>
                </a:solidFill>
                <a:latin typeface="Calibri" pitchFamily="34" charset="0"/>
                <a:ea typeface="+mn-ea"/>
                <a:cs typeface="+mn-cs"/>
              </a:rPr>
              <a:t>OzU</a:t>
            </a:r>
            <a:r>
              <a:rPr lang="en-US" sz="1200" kern="1200" baseline="0" dirty="0">
                <a:solidFill>
                  <a:schemeClr val="tx1"/>
                </a:solidFill>
                <a:latin typeface="Calibri" pitchFamily="34" charset="0"/>
                <a:ea typeface="+mn-ea"/>
                <a:cs typeface="+mn-cs"/>
              </a:rPr>
              <a:t> will fund max. 4 months of the study abroad period. If your study period is between 3 - 4 months, you will be funded for the exact duration (in days) of your academic stay. If it is longer than 4 months, you must acknowledge that you will not be funded more than 120 days. </a:t>
            </a:r>
          </a:p>
          <a:p>
            <a:r>
              <a:rPr lang="en-US" sz="1200" kern="1200" baseline="0" dirty="0">
                <a:solidFill>
                  <a:schemeClr val="tx1"/>
                </a:solidFill>
                <a:latin typeface="Calibri" pitchFamily="34" charset="0"/>
                <a:ea typeface="+mn-ea"/>
                <a:cs typeface="+mn-cs"/>
              </a:rPr>
              <a:t>•Please do not base your decision on the mobility grants and don’t forget that grants will fund you partially, and you will need additional resources for essential living expenses such as food and rent. </a:t>
            </a:r>
          </a:p>
          <a:p>
            <a:r>
              <a:rPr lang="en-US" sz="1200" kern="1200" baseline="0" dirty="0">
                <a:solidFill>
                  <a:schemeClr val="tx1"/>
                </a:solidFill>
                <a:latin typeface="Calibri" pitchFamily="34" charset="0"/>
                <a:ea typeface="+mn-ea"/>
                <a:cs typeface="+mn-cs"/>
              </a:rPr>
              <a:t>•For those who will receive the grant, the money transfer will be made in two installments. These students will need to provide a Euro draw account in a Turkish bank. </a:t>
            </a:r>
          </a:p>
          <a:p>
            <a:r>
              <a:rPr lang="en-US" sz="1200" kern="1200" baseline="0" dirty="0">
                <a:solidFill>
                  <a:schemeClr val="tx1"/>
                </a:solidFill>
                <a:latin typeface="Calibri" pitchFamily="34" charset="0"/>
                <a:ea typeface="+mn-ea"/>
                <a:cs typeface="+mn-cs"/>
              </a:rPr>
              <a:t>•</a:t>
            </a:r>
            <a:r>
              <a:rPr lang="en-US" sz="1200" kern="1200" baseline="0" dirty="0" err="1">
                <a:solidFill>
                  <a:schemeClr val="tx1"/>
                </a:solidFill>
                <a:latin typeface="Calibri" pitchFamily="34" charset="0"/>
                <a:ea typeface="+mn-ea"/>
                <a:cs typeface="+mn-cs"/>
              </a:rPr>
              <a:t>OzU</a:t>
            </a:r>
            <a:r>
              <a:rPr lang="en-US" sz="1200" kern="1200" baseline="0" dirty="0">
                <a:solidFill>
                  <a:schemeClr val="tx1"/>
                </a:solidFill>
                <a:latin typeface="Calibri" pitchFamily="34" charset="0"/>
                <a:ea typeface="+mn-ea"/>
                <a:cs typeface="+mn-cs"/>
              </a:rPr>
              <a:t> will only transfer your grant upon receiving the allocated budget from TR N.A. (If there is a delay, it may affect the fall term outgoing students.) </a:t>
            </a:r>
          </a:p>
          <a:p>
            <a:r>
              <a:rPr lang="en-US" sz="1200" kern="1200" baseline="0" dirty="0">
                <a:solidFill>
                  <a:schemeClr val="tx1"/>
                </a:solidFill>
                <a:latin typeface="Calibri" pitchFamily="34" charset="0"/>
                <a:ea typeface="+mn-ea"/>
                <a:cs typeface="+mn-cs"/>
              </a:rPr>
              <a:t>•% 70 of the grant amount will be paid when you get your visa (before the mobility) and %30 will be paid if/ when the Erasmus exchange student fulfills the academic responsibility. (after the mobility) </a:t>
            </a:r>
          </a:p>
          <a:p>
            <a:r>
              <a:rPr lang="en-US" sz="1200" kern="1200" baseline="0" dirty="0">
                <a:solidFill>
                  <a:schemeClr val="tx1"/>
                </a:solidFill>
                <a:latin typeface="Calibri" pitchFamily="34" charset="0"/>
                <a:ea typeface="+mn-ea"/>
                <a:cs typeface="+mn-cs"/>
              </a:rPr>
              <a:t>•Deadline to submit your full set of document </a:t>
            </a:r>
            <a:r>
              <a:rPr lang="en-US" sz="1200" b="1" kern="1200" baseline="0" dirty="0">
                <a:solidFill>
                  <a:schemeClr val="tx1"/>
                </a:solidFill>
                <a:latin typeface="Calibri" pitchFamily="34" charset="0"/>
                <a:ea typeface="+mn-ea"/>
                <a:cs typeface="+mn-cs"/>
              </a:rPr>
              <a:t>8 August 2017 – those who don’t, will not be able to receive the remaining amount of the Erasmus+ grant. </a:t>
            </a:r>
          </a:p>
          <a:p>
            <a:r>
              <a:rPr lang="en-US" sz="1200" kern="1200" baseline="0" dirty="0">
                <a:solidFill>
                  <a:schemeClr val="tx1"/>
                </a:solidFill>
                <a:latin typeface="Calibri" pitchFamily="34" charset="0"/>
                <a:ea typeface="+mn-ea"/>
                <a:cs typeface="+mn-cs"/>
              </a:rPr>
              <a:t>•Please be patient and check your account frequently. </a:t>
            </a:r>
          </a:p>
          <a:p>
            <a:r>
              <a:rPr lang="en-US" sz="1200" kern="1200" baseline="0" dirty="0">
                <a:solidFill>
                  <a:schemeClr val="tx1"/>
                </a:solidFill>
                <a:latin typeface="Calibri" pitchFamily="34" charset="0"/>
                <a:ea typeface="+mn-ea"/>
                <a:cs typeface="+mn-cs"/>
              </a:rPr>
              <a:t>•It’s possible to benefit from Erasmus+ as a «zero grant» student. Grants are not </a:t>
            </a:r>
            <a:r>
              <a:rPr lang="en-US" sz="1200" kern="1200" baseline="0" dirty="0" err="1">
                <a:solidFill>
                  <a:schemeClr val="tx1"/>
                </a:solidFill>
                <a:latin typeface="Calibri" pitchFamily="34" charset="0"/>
                <a:ea typeface="+mn-ea"/>
                <a:cs typeface="+mn-cs"/>
              </a:rPr>
              <a:t>guarenteed</a:t>
            </a:r>
            <a:r>
              <a:rPr lang="en-US" sz="1200" kern="1200" baseline="0" dirty="0">
                <a:solidFill>
                  <a:schemeClr val="tx1"/>
                </a:solidFill>
                <a:latin typeface="Calibri" pitchFamily="34" charset="0"/>
                <a:ea typeface="+mn-ea"/>
                <a:cs typeface="+mn-cs"/>
              </a:rPr>
              <a:t> and don’t cover the whole expenses of your study abroad period. </a:t>
            </a:r>
          </a:p>
          <a:p>
            <a:endParaRPr lang="tr-TR" sz="1200" kern="1200" baseline="0" dirty="0">
              <a:solidFill>
                <a:schemeClr val="tx1"/>
              </a:solidFill>
              <a:latin typeface="Calibri" pitchFamily="34" charset="0"/>
              <a:ea typeface="+mn-ea"/>
              <a:cs typeface="+mn-cs"/>
            </a:endParaRPr>
          </a:p>
          <a:p>
            <a:r>
              <a:rPr lang="tr-TR" sz="1200" b="1" kern="1200" baseline="0" dirty="0">
                <a:solidFill>
                  <a:schemeClr val="tx1"/>
                </a:solidFill>
                <a:latin typeface="Calibri" pitchFamily="34" charset="0"/>
                <a:ea typeface="+mn-ea"/>
                <a:cs typeface="+mn-cs"/>
              </a:rPr>
              <a:t>TR Ulusal Ajansı </a:t>
            </a:r>
            <a:r>
              <a:rPr lang="tr-TR" sz="1200" b="1" kern="1200" baseline="0" dirty="0" err="1">
                <a:solidFill>
                  <a:schemeClr val="tx1"/>
                </a:solidFill>
                <a:latin typeface="Calibri" pitchFamily="34" charset="0"/>
                <a:ea typeface="+mn-ea"/>
                <a:cs typeface="+mn-cs"/>
              </a:rPr>
              <a:t>Erasmus</a:t>
            </a:r>
            <a:r>
              <a:rPr lang="tr-TR" sz="1200" b="1" kern="1200" baseline="0" dirty="0">
                <a:solidFill>
                  <a:schemeClr val="tx1"/>
                </a:solidFill>
                <a:latin typeface="Calibri" pitchFamily="34" charset="0"/>
                <a:ea typeface="+mn-ea"/>
                <a:cs typeface="+mn-cs"/>
              </a:rPr>
              <a:t>+ Uygulama El Kitabı </a:t>
            </a:r>
          </a:p>
          <a:p>
            <a:r>
              <a:rPr lang="tr-TR" sz="1200" b="1" kern="1200" baseline="0" dirty="0">
                <a:solidFill>
                  <a:schemeClr val="tx1"/>
                </a:solidFill>
                <a:latin typeface="Calibri" pitchFamily="34" charset="0"/>
                <a:ea typeface="+mn-ea"/>
                <a:cs typeface="+mn-cs"/>
              </a:rPr>
              <a:t>Öğrencilerin faaliyet süreleri ve hibeleri, faaliyet başlamadan önce tahminî olarak hesaplanır. Faaliyet sona erdikten sonra gerçekleşen kesin süreler ve hibeler tekrar belirlenmelidir. </a:t>
            </a:r>
          </a:p>
          <a:p>
            <a:r>
              <a:rPr lang="tr-TR" sz="1200" b="1" kern="1200" baseline="0" dirty="0">
                <a:solidFill>
                  <a:schemeClr val="tx1"/>
                </a:solidFill>
                <a:latin typeface="Calibri" pitchFamily="34" charset="0"/>
                <a:ea typeface="+mn-ea"/>
                <a:cs typeface="+mn-cs"/>
              </a:rPr>
              <a:t>Faaliyete başlamadan önce yapılacak planlamada gidilecek kurumdaki akademik takvim, öğrencilerin kabul mektuplarında yer alan süreler, önceki yıllarda ilgili kurumda gerçekleşen faaliyetlerden edinilen deneyimler gibi mevcut bilgi ve belgelere göre faaliyet süresi öngörü olarak belirlenir. Kesin faaliyet süresi, katılım sertifikasında bulunan faaliyet başlangıç-bitiş tarihleri ve pasaportta yer alan giriş-çıkış tarihlerine göre hesaplanır. Belgelerde yer alan en kısa tarih aralığı faaliyet süresi olacak şekilde kabul edilir. </a:t>
            </a:r>
          </a:p>
          <a:p>
            <a:r>
              <a:rPr lang="tr-TR" sz="1200" b="1" kern="1200" baseline="0" dirty="0">
                <a:solidFill>
                  <a:schemeClr val="tx1"/>
                </a:solidFill>
                <a:latin typeface="Calibri" pitchFamily="34" charset="0"/>
                <a:ea typeface="+mn-ea"/>
                <a:cs typeface="+mn-cs"/>
              </a:rPr>
              <a:t>Öğrencilerin faaliyet süreleri kısmen veya tamamen </a:t>
            </a:r>
            <a:r>
              <a:rPr lang="tr-TR" sz="1200" b="1" kern="1200" baseline="0" dirty="0" err="1">
                <a:solidFill>
                  <a:schemeClr val="tx1"/>
                </a:solidFill>
                <a:latin typeface="Calibri" pitchFamily="34" charset="0"/>
                <a:ea typeface="+mn-ea"/>
                <a:cs typeface="+mn-cs"/>
              </a:rPr>
              <a:t>hibelendirilir</a:t>
            </a:r>
            <a:r>
              <a:rPr lang="tr-TR" sz="1200" b="1" kern="1200" baseline="0" dirty="0">
                <a:solidFill>
                  <a:schemeClr val="tx1"/>
                </a:solidFill>
                <a:latin typeface="Calibri" pitchFamily="34" charset="0"/>
                <a:ea typeface="+mn-ea"/>
                <a:cs typeface="+mn-cs"/>
              </a:rPr>
              <a:t> veya faaliyet tamamen hibesiz “sıfır hibeli” öğrenci olarak gerçekleştirilebilir. Faaliyet süresinin kısmen </a:t>
            </a:r>
            <a:r>
              <a:rPr lang="tr-TR" sz="1200" b="1" kern="1200" baseline="0" dirty="0" err="1">
                <a:solidFill>
                  <a:schemeClr val="tx1"/>
                </a:solidFill>
                <a:latin typeface="Calibri" pitchFamily="34" charset="0"/>
                <a:ea typeface="+mn-ea"/>
                <a:cs typeface="+mn-cs"/>
              </a:rPr>
              <a:t>hibelendirilmesi</a:t>
            </a:r>
            <a:r>
              <a:rPr lang="tr-TR" sz="1200" b="1" kern="1200" baseline="0" dirty="0">
                <a:solidFill>
                  <a:schemeClr val="tx1"/>
                </a:solidFill>
                <a:latin typeface="Calibri" pitchFamily="34" charset="0"/>
                <a:ea typeface="+mn-ea"/>
                <a:cs typeface="+mn-cs"/>
              </a:rPr>
              <a:t> halinde, hibe verilecek süre, öğrenim hareketliliği için ise 3 ay’dan, staj hareketliliği için 2 ay’dan kısa olamaz. Öğrenciye verilecek hibe “Hesaplama Aracı” kullanılarak hesaplanır. </a:t>
            </a:r>
          </a:p>
          <a:p>
            <a:r>
              <a:rPr lang="tr-TR" sz="1200" kern="1200" baseline="0" dirty="0">
                <a:solidFill>
                  <a:schemeClr val="tx1"/>
                </a:solidFill>
                <a:latin typeface="Calibri" pitchFamily="34" charset="0"/>
                <a:ea typeface="+mn-ea"/>
                <a:cs typeface="+mn-cs"/>
              </a:rPr>
              <a:t>•</a:t>
            </a:r>
            <a:r>
              <a:rPr lang="tr-TR" sz="1200" b="1" kern="1200" baseline="0" dirty="0">
                <a:solidFill>
                  <a:schemeClr val="tx1"/>
                </a:solidFill>
                <a:latin typeface="Calibri" pitchFamily="34" charset="0"/>
                <a:ea typeface="+mn-ea"/>
                <a:cs typeface="+mn-cs"/>
              </a:rPr>
              <a:t>Hareketlilik aracında başlangıç-bitiş tarihleri girilerek ve varsa kesinti süreleri çıkartılarak hesaplanan faaliyet süresinin en az asgarî süreyi karşılaması gerekmektedir. </a:t>
            </a:r>
          </a:p>
          <a:p>
            <a:endParaRPr lang="tr-TR" sz="1200" kern="1200" baseline="0" dirty="0">
              <a:solidFill>
                <a:schemeClr val="tx1"/>
              </a:solidFill>
              <a:latin typeface="Calibri" pitchFamily="34" charset="0"/>
              <a:ea typeface="+mn-ea"/>
              <a:cs typeface="+mn-cs"/>
            </a:endParaRPr>
          </a:p>
          <a:p>
            <a:r>
              <a:rPr lang="tr-TR" sz="1200" b="1" kern="1200" baseline="0" dirty="0">
                <a:solidFill>
                  <a:schemeClr val="tx1"/>
                </a:solidFill>
                <a:latin typeface="Calibri" pitchFamily="34" charset="0"/>
                <a:ea typeface="+mn-ea"/>
                <a:cs typeface="+mn-cs"/>
              </a:rPr>
              <a:t>-Öğrencilerin ödemeleri, standart öğrenci sözleşmesinde yer aldığı üzere, %70 oranında 2 taksitte yapılır. Ödemeler Avro cinsinden yapılır. </a:t>
            </a:r>
          </a:p>
          <a:p>
            <a:r>
              <a:rPr lang="tr-TR" sz="1200" b="1" kern="1200" baseline="0" dirty="0">
                <a:solidFill>
                  <a:schemeClr val="tx1"/>
                </a:solidFill>
                <a:latin typeface="Calibri" pitchFamily="34" charset="0"/>
                <a:ea typeface="+mn-ea"/>
                <a:cs typeface="+mn-cs"/>
              </a:rPr>
              <a:t>Faaliyet dönemi sonunda öğrencinin çevrimiçi AB anketini doldurması mali desteğin geriye kalan kısmının ödenmesini talep etmesi olarak kabul edilir. </a:t>
            </a:r>
          </a:p>
          <a:p>
            <a:r>
              <a:rPr lang="tr-TR" sz="1200" b="1" kern="1200" baseline="0" dirty="0">
                <a:solidFill>
                  <a:schemeClr val="tx1"/>
                </a:solidFill>
                <a:latin typeface="Calibri" pitchFamily="34" charset="0"/>
                <a:ea typeface="+mn-ea"/>
                <a:cs typeface="+mn-cs"/>
              </a:rPr>
              <a:t>-Her durumda, öğrenciye en fazla gerçekleştirdiği faaliyet süresi kadar hibe verilir. Öğrencinin öngörülen </a:t>
            </a:r>
            <a:r>
              <a:rPr lang="tr-TR" sz="1200" b="1" kern="1200" baseline="0" dirty="0" err="1">
                <a:solidFill>
                  <a:schemeClr val="tx1"/>
                </a:solidFill>
                <a:latin typeface="Calibri" pitchFamily="34" charset="0"/>
                <a:ea typeface="+mn-ea"/>
                <a:cs typeface="+mn-cs"/>
              </a:rPr>
              <a:t>hibelendirme</a:t>
            </a:r>
            <a:r>
              <a:rPr lang="tr-TR" sz="1200" b="1" kern="1200" baseline="0" dirty="0">
                <a:solidFill>
                  <a:schemeClr val="tx1"/>
                </a:solidFill>
                <a:latin typeface="Calibri" pitchFamily="34" charset="0"/>
                <a:ea typeface="+mn-ea"/>
                <a:cs typeface="+mn-cs"/>
              </a:rPr>
              <a:t> süresinden daha kısa süre ile faaliyet gerçekleştirmesi halinde, kesin faaliyet süresi için hesaplanandan daha fazla ilk ödeme yapılmışsa, fazla miktarın öğrenciden iadesi istenir. Hibe hesaplamalarında katılım sertifikasındaki ve pasaport giriş/çıkış tarihlerindeki kalınan süreye hareketliliğin başlangıç ve bitiş günleri de dahil edilir. Süre hesaplanırken bu iki belgedeki en kısa tarih aralıkları dikkate alınır. </a:t>
            </a:r>
          </a:p>
          <a:p>
            <a:r>
              <a:rPr lang="tr-TR" sz="1200" b="1" kern="1200" baseline="0" dirty="0">
                <a:solidFill>
                  <a:schemeClr val="tx1"/>
                </a:solidFill>
                <a:latin typeface="Calibri" pitchFamily="34" charset="0"/>
                <a:ea typeface="+mn-ea"/>
                <a:cs typeface="+mn-cs"/>
              </a:rPr>
              <a:t>-Gidilen kurumdaki resmî tatil günleri hariç, öğrenimin devam etmesi gereken durumlarda 1 haftadan fazla süre ile misafir olduğu kurumdan (şehirden) ayrılması durumunda ayrı kaldığı süreler için hibe ödemesi yapılamaz. Daha önce ödeme yapılmış olsa bile bu dönem için verilen hibenin iadesi talep edilir. </a:t>
            </a:r>
          </a:p>
          <a:p>
            <a:r>
              <a:rPr lang="tr-TR" sz="1200" b="1" kern="1200" baseline="0" dirty="0">
                <a:solidFill>
                  <a:schemeClr val="tx1"/>
                </a:solidFill>
                <a:latin typeface="Calibri" pitchFamily="34" charset="0"/>
                <a:ea typeface="+mn-ea"/>
                <a:cs typeface="+mn-cs"/>
              </a:rPr>
              <a:t>-Üniversite, sorumluluklarını yerine getirmeyen ve/veya başarısız (20/30 </a:t>
            </a:r>
            <a:r>
              <a:rPr lang="tr-TR" sz="1200" b="1" kern="1200" baseline="0" dirty="0" err="1">
                <a:solidFill>
                  <a:schemeClr val="tx1"/>
                </a:solidFill>
                <a:latin typeface="Calibri" pitchFamily="34" charset="0"/>
                <a:ea typeface="+mn-ea"/>
                <a:cs typeface="+mn-cs"/>
              </a:rPr>
              <a:t>AKTS’den</a:t>
            </a:r>
            <a:r>
              <a:rPr lang="tr-TR" sz="1200" b="1" kern="1200" baseline="0" dirty="0">
                <a:solidFill>
                  <a:schemeClr val="tx1"/>
                </a:solidFill>
                <a:latin typeface="Calibri" pitchFamily="34" charset="0"/>
                <a:ea typeface="+mn-ea"/>
                <a:cs typeface="+mn-cs"/>
              </a:rPr>
              <a:t> başarılı olunmalıdır) öğrenci hibelerinde kesinti yapabilir. (2. hibe ödemesi yapılmaz.) </a:t>
            </a:r>
          </a:p>
          <a:p>
            <a:r>
              <a:rPr lang="tr-TR" sz="1200" b="1" kern="1200" baseline="0" dirty="0">
                <a:solidFill>
                  <a:schemeClr val="tx1"/>
                </a:solidFill>
                <a:latin typeface="Calibri" pitchFamily="34" charset="0"/>
                <a:ea typeface="+mn-ea"/>
                <a:cs typeface="+mn-cs"/>
              </a:rPr>
              <a:t>-İlk planlamada ödeneceği öngörülmesine rağmen ödenmeyen ve/veya ödendikten sonra öğrencilerden geri istenen tutarlar, Merkez’e iade edilmelidir. </a:t>
            </a:r>
            <a:endParaRPr lang="tr-TR" dirty="0"/>
          </a:p>
        </p:txBody>
      </p:sp>
      <p:sp>
        <p:nvSpPr>
          <p:cNvPr id="4" name="3 Slayt Numarası Yer Tutucusu"/>
          <p:cNvSpPr>
            <a:spLocks noGrp="1"/>
          </p:cNvSpPr>
          <p:nvPr>
            <p:ph type="sldNum" sz="quarter" idx="10"/>
          </p:nvPr>
        </p:nvSpPr>
        <p:spPr/>
        <p:txBody>
          <a:bodyPr/>
          <a:lstStyle/>
          <a:p>
            <a:pPr>
              <a:defRPr/>
            </a:pPr>
            <a:fld id="{805DA902-ADDA-43CD-82A8-697F045B04A8}" type="slidenum">
              <a:rPr lang="en-US" smtClean="0"/>
              <a:pPr>
                <a:defRPr/>
              </a:pPr>
              <a:t>27</a:t>
            </a:fld>
            <a:endParaRPr lang="en-US"/>
          </a:p>
        </p:txBody>
      </p:sp>
    </p:spTree>
    <p:extLst>
      <p:ext uri="{BB962C8B-B14F-4D97-AF65-F5344CB8AC3E}">
        <p14:creationId xmlns:p14="http://schemas.microsoft.com/office/powerpoint/2010/main" val="422738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34FDD19-72F9-4B87-A8AD-0B3D494431A5}" type="datetime1">
              <a:rPr lang="en-US"/>
              <a:pPr>
                <a:defRPr/>
              </a:pPr>
              <a:t>11/5/20</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E2C423DA-F85E-4548-B0F5-932D67C4BA21}" type="slidenum">
              <a:rPr lang="tr-TR"/>
              <a:pPr>
                <a:defRPr/>
              </a:pPr>
              <a:t>‹#›</a:t>
            </a:fld>
            <a:endParaRPr lang="tr-T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AA6E36-71A4-4F41-BFDA-A573ED8BCA63}" type="datetime1">
              <a:rPr lang="en-US"/>
              <a:pPr>
                <a:defRPr/>
              </a:pPr>
              <a:t>11/5/20</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792548DD-5D33-4376-9959-304837E77AEB}" type="slidenum">
              <a:rPr lang="tr-TR"/>
              <a:pPr>
                <a:defRPr/>
              </a:pPr>
              <a:t>‹#›</a:t>
            </a:fld>
            <a:endParaRPr lang="tr-T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8FAD180-20CD-4C1A-8AFA-AF06ACCD1DDF}" type="datetime1">
              <a:rPr lang="en-US"/>
              <a:pPr>
                <a:defRPr/>
              </a:pPr>
              <a:t>11/5/20</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236C71A9-1B1E-4F7A-A7BC-660651011BD1}" type="slidenum">
              <a:rPr lang="tr-TR"/>
              <a:pPr>
                <a:defRPr/>
              </a:pPr>
              <a:t>‹#›</a:t>
            </a:fld>
            <a:endParaRPr lang="tr-T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53A218-D238-433A-A9BC-6173D9DAC22A}" type="datetime1">
              <a:rPr lang="en-US"/>
              <a:pPr>
                <a:defRPr/>
              </a:pPr>
              <a:t>11/5/20</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B309228F-009E-45CE-897B-33C8D65E90D2}" type="slidenum">
              <a:rPr lang="tr-TR"/>
              <a:pPr>
                <a:defRPr/>
              </a:pPr>
              <a:t>‹#›</a:t>
            </a:fld>
            <a:endParaRPr lang="tr-T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1E9D078-BE32-4EDD-B1E4-0D7969FBD47F}" type="datetime1">
              <a:rPr lang="en-US"/>
              <a:pPr>
                <a:defRPr/>
              </a:pPr>
              <a:t>11/5/20</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7F3B409E-4835-414F-B488-FC2578F6F0B7}" type="slidenum">
              <a:rPr lang="tr-TR"/>
              <a:pPr>
                <a:defRPr/>
              </a:pPr>
              <a:t>‹#›</a:t>
            </a:fld>
            <a:endParaRPr lang="tr-T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C6E3DDD-109E-4D22-AA0A-B2027006A67D}" type="datetime1">
              <a:rPr lang="en-US"/>
              <a:pPr>
                <a:defRPr/>
              </a:pPr>
              <a:t>11/5/20</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5D58DA35-C1D3-4712-8AFC-A46AD00540FB}" type="slidenum">
              <a:rPr lang="tr-TR"/>
              <a:pPr>
                <a:defRPr/>
              </a:pPr>
              <a:t>‹#›</a:t>
            </a:fld>
            <a:endParaRPr lang="tr-T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5D8CD30-3D47-4053-ADCA-63E9FBD92A47}" type="datetime1">
              <a:rPr lang="en-US"/>
              <a:pPr>
                <a:defRPr/>
              </a:pPr>
              <a:t>11/5/20</a:t>
            </a:fld>
            <a:endParaRPr lang="tr-TR"/>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52D8CE8D-5046-446D-A246-C0033DD3266A}" type="slidenum">
              <a:rPr lang="tr-TR"/>
              <a:pPr>
                <a:defRPr/>
              </a:pPr>
              <a:t>‹#›</a:t>
            </a:fld>
            <a:endParaRPr lang="tr-T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0807A0D-F168-426A-B0D7-F3509845CA63}" type="datetime1">
              <a:rPr lang="en-US"/>
              <a:pPr>
                <a:defRPr/>
              </a:pPr>
              <a:t>11/5/20</a:t>
            </a:fld>
            <a:endParaRPr lang="tr-TR"/>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74819F05-A7E4-4CD1-811C-F7553F685720}" type="slidenum">
              <a:rPr lang="tr-TR"/>
              <a:pPr>
                <a:defRPr/>
              </a:pPr>
              <a:t>‹#›</a:t>
            </a:fld>
            <a:endParaRPr lang="tr-T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685CAF-F4A0-4097-B5BC-CD7A1D077B05}" type="datetime1">
              <a:rPr lang="en-US"/>
              <a:pPr>
                <a:defRPr/>
              </a:pPr>
              <a:t>11/5/20</a:t>
            </a:fld>
            <a:endParaRPr lang="tr-TR"/>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3EE21CFD-4CDE-4324-8E2E-7AA139E946C1}" type="slidenum">
              <a:rPr lang="tr-TR"/>
              <a:pPr>
                <a:defRPr/>
              </a:pPr>
              <a:t>‹#›</a:t>
            </a:fld>
            <a:endParaRPr lang="tr-T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0135CB6-DD2E-4C58-B06B-32680AFF6BAF}" type="datetime1">
              <a:rPr lang="en-US"/>
              <a:pPr>
                <a:defRPr/>
              </a:pPr>
              <a:t>11/5/20</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CD935BEF-3328-45DE-A551-8EECF686EA53}" type="slidenum">
              <a:rPr lang="tr-TR"/>
              <a:pPr>
                <a:defRPr/>
              </a:pPr>
              <a:t>‹#›</a:t>
            </a:fld>
            <a:endParaRPr lang="tr-T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D2ECC6-06E3-421E-B3BB-1F1C1D516CE7}" type="datetime1">
              <a:rPr lang="en-US"/>
              <a:pPr>
                <a:defRPr/>
              </a:pPr>
              <a:t>11/5/20</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F2567DC1-8241-42AB-AEA7-76C741149DC9}" type="slidenum">
              <a:rPr lang="tr-TR"/>
              <a:pPr>
                <a:defRPr/>
              </a:pPr>
              <a:t>‹#›</a:t>
            </a:fld>
            <a:endParaRPr lang="tr-T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tr-TR"/>
              <a:t>Click to edit Master title style</a:t>
            </a:r>
          </a:p>
        </p:txBody>
      </p:sp>
      <p:sp>
        <p:nvSpPr>
          <p:cNvPr id="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fld id="{75DC6453-E5B0-41E9-9CE1-7D19FE48F17D}" type="datetime1">
              <a:rPr lang="en-US"/>
              <a:pPr>
                <a:defRPr/>
              </a:pPr>
              <a:t>11/5/20</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6E14B69-F745-4334-955E-88B2794C687D}"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mailto:erasmus@ybu.edu.tr"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ybu.edu.tr/dib/"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c.europa.eu/education/tools/isced-f_en.htm"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nvi.gov.tr/hakkimizda/projeler/pasaport-bilgi"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gakbas@ybu.edu.t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ouslu@ybu.edu.t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erasmus@ybu.edu.tr" TargetMode="Externa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mailto:erasmus@ybu.edu.tr" TargetMode="External"/><Relationship Id="rId4" Type="http://schemas.openxmlformats.org/officeDocument/2006/relationships/image" Target="../media/image3.png"/><Relationship Id="rId9" Type="http://schemas.openxmlformats.org/officeDocument/2006/relationships/image" Target="../media/image61.jpeg"/></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ua.gov.t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gakbas@ybu.edu.tr" TargetMode="External"/><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descr="https://avrupanaliz.files.wordpress.com/2010/05/ab-eu-tr-uk2.png"/>
          <p:cNvPicPr>
            <a:picLocks noChangeAspect="1" noChangeArrowheads="1"/>
          </p:cNvPicPr>
          <p:nvPr/>
        </p:nvPicPr>
        <p:blipFill>
          <a:blip r:embed="rId2" cstate="print">
            <a:lum bright="67000" contrast="-66000"/>
          </a:blip>
          <a:srcRect/>
          <a:stretch>
            <a:fillRect/>
          </a:stretch>
        </p:blipFill>
        <p:spPr bwMode="auto">
          <a:xfrm>
            <a:off x="0" y="0"/>
            <a:ext cx="9144000" cy="6858000"/>
          </a:xfrm>
          <a:prstGeom prst="rect">
            <a:avLst/>
          </a:prstGeom>
          <a:noFill/>
        </p:spPr>
      </p:pic>
      <p:sp>
        <p:nvSpPr>
          <p:cNvPr id="18" name="17 Dikdörtgen"/>
          <p:cNvSpPr/>
          <p:nvPr/>
        </p:nvSpPr>
        <p:spPr>
          <a:xfrm>
            <a:off x="750066" y="1954575"/>
            <a:ext cx="7643866" cy="2554545"/>
          </a:xfrm>
          <a:prstGeom prst="rect">
            <a:avLst/>
          </a:prstGeom>
        </p:spPr>
        <p:txBody>
          <a:bodyPr wrap="square" lIns="91440" tIns="45720" rIns="91440" bIns="45720" anchor="t">
            <a:spAutoFit/>
          </a:bodyPr>
          <a:lstStyle/>
          <a:p>
            <a:pPr algn="ctr"/>
            <a:r>
              <a:rPr lang="tr-TR" altLang="tr-TR" sz="3200" b="1" dirty="0">
                <a:solidFill>
                  <a:srgbClr val="C00000"/>
                </a:solidFill>
                <a:latin typeface="Calibri"/>
                <a:cs typeface="Arial"/>
              </a:rPr>
              <a:t> PRE-DEPARTURE ORIENTATION FOR ERASMUS+</a:t>
            </a:r>
          </a:p>
          <a:p>
            <a:pPr algn="ctr"/>
            <a:r>
              <a:rPr lang="tr-TR" altLang="tr-TR" sz="3200" b="1" dirty="0">
                <a:solidFill>
                  <a:srgbClr val="C00000"/>
                </a:solidFill>
                <a:latin typeface="Calibri"/>
                <a:cs typeface="Arial"/>
              </a:rPr>
              <a:t>STUDENT MOBILITY FOR STUDIES</a:t>
            </a:r>
          </a:p>
          <a:p>
            <a:pPr algn="ctr"/>
            <a:r>
              <a:rPr lang="tr-TR" altLang="tr-TR" sz="3200" b="1" dirty="0">
                <a:solidFill>
                  <a:srgbClr val="C00000"/>
                </a:solidFill>
                <a:latin typeface="Calibri"/>
                <a:cs typeface="Arial"/>
              </a:rPr>
              <a:t>2020-2021 SPRING SEMESTER</a:t>
            </a:r>
            <a:endParaRPr lang="tr-TR" sz="3200" dirty="0">
              <a:solidFill>
                <a:srgbClr val="C00000"/>
              </a:solidFill>
              <a:latin typeface="Calibri"/>
              <a:cs typeface="Arial"/>
            </a:endParaRPr>
          </a:p>
          <a:p>
            <a:pPr algn="ctr"/>
            <a:r>
              <a:rPr lang="tr-TR" altLang="tr-TR" sz="3200" b="1" dirty="0">
                <a:solidFill>
                  <a:srgbClr val="C00000"/>
                </a:solidFill>
                <a:latin typeface="Calibri"/>
                <a:cs typeface="Arial"/>
              </a:rPr>
              <a:t>OUTGOING STUDENTS</a:t>
            </a:r>
            <a:endParaRPr lang="tr-TR" sz="3200" dirty="0">
              <a:solidFill>
                <a:srgbClr val="C00000"/>
              </a:solidFill>
              <a:latin typeface="Calibri"/>
              <a:cs typeface="Arial"/>
            </a:endParaRPr>
          </a:p>
        </p:txBody>
      </p:sp>
      <p:sp>
        <p:nvSpPr>
          <p:cNvPr id="20" name="19 Dikdörtgen"/>
          <p:cNvSpPr/>
          <p:nvPr/>
        </p:nvSpPr>
        <p:spPr>
          <a:xfrm>
            <a:off x="0" y="4887880"/>
            <a:ext cx="9107488" cy="559256"/>
          </a:xfrm>
          <a:prstGeom prst="rect">
            <a:avLst/>
          </a:prstGeom>
        </p:spPr>
        <p:txBody>
          <a:bodyPr wrap="square">
            <a:spAutoFit/>
          </a:bodyPr>
          <a:lstStyle/>
          <a:p>
            <a:pPr algn="ctr" eaLnBrk="1" hangingPunct="1">
              <a:lnSpc>
                <a:spcPct val="70000"/>
              </a:lnSpc>
            </a:pPr>
            <a:r>
              <a:rPr lang="tr-TR" altLang="tr-TR" sz="2100" b="1" dirty="0">
                <a:solidFill>
                  <a:srgbClr val="002060"/>
                </a:solidFill>
              </a:rPr>
              <a:t>AYBU INTERNATIONAL RELATIONS OFFICE</a:t>
            </a:r>
          </a:p>
          <a:p>
            <a:pPr algn="ctr" eaLnBrk="1" hangingPunct="1">
              <a:lnSpc>
                <a:spcPct val="70000"/>
              </a:lnSpc>
            </a:pPr>
            <a:r>
              <a:rPr lang="tr-TR" altLang="tr-TR" sz="2100" b="1" dirty="0">
                <a:solidFill>
                  <a:srgbClr val="002060"/>
                </a:solidFill>
              </a:rPr>
              <a:t>ERASMUS+ COORDINATORSHIP                                                      </a:t>
            </a:r>
          </a:p>
        </p:txBody>
      </p:sp>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913" y="681058"/>
            <a:ext cx="4852174" cy="1152569"/>
          </a:xfrm>
          <a:prstGeom prst="rect">
            <a:avLst/>
          </a:prstGeom>
        </p:spPr>
      </p:pic>
      <p:pic>
        <p:nvPicPr>
          <p:cNvPr id="7" name="Resim 21">
            <a:extLst>
              <a:ext uri="{FF2B5EF4-FFF2-40B4-BE49-F238E27FC236}">
                <a16:creationId xmlns:a16="http://schemas.microsoft.com/office/drawing/2014/main" id="{C4534F06-80C2-4D42-B2DB-A6C6A60AA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014" y="5825896"/>
            <a:ext cx="2781138" cy="62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descr="çizim içeren bir resim&#10;&#10;Açıklama otomatik olarak oluşturuldu">
            <a:extLst>
              <a:ext uri="{FF2B5EF4-FFF2-40B4-BE49-F238E27FC236}">
                <a16:creationId xmlns:a16="http://schemas.microsoft.com/office/drawing/2014/main" id="{C84566D1-0647-D54A-ABE8-E77232042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28" y="290933"/>
            <a:ext cx="1391192" cy="729806"/>
          </a:xfrm>
          <a:prstGeom prst="rect">
            <a:avLst/>
          </a:prstGeom>
        </p:spPr>
      </p:pic>
      <p:pic>
        <p:nvPicPr>
          <p:cNvPr id="6" name="Resim 5" descr="çizim, işaret içeren bir resim&#10;&#10;Açıklama otomatik olarak oluşturuldu">
            <a:extLst>
              <a:ext uri="{FF2B5EF4-FFF2-40B4-BE49-F238E27FC236}">
                <a16:creationId xmlns:a16="http://schemas.microsoft.com/office/drawing/2014/main" id="{9FF48AFA-E2CB-5B45-ADDF-329075BA33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160" y="297552"/>
            <a:ext cx="1313790" cy="723187"/>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ybu.edu.tr/img/logo.png"/>
          <p:cNvPicPr>
            <a:picLocks noChangeAspect="1" noChangeArrowheads="1"/>
          </p:cNvPicPr>
          <p:nvPr/>
        </p:nvPicPr>
        <p:blipFill>
          <a:blip r:embed="rId2" cstate="print">
            <a:lum bright="64000" contrast="-75000"/>
          </a:blip>
          <a:srcRect/>
          <a:stretch>
            <a:fillRect/>
          </a:stretch>
        </p:blipFill>
        <p:spPr bwMode="auto">
          <a:xfrm>
            <a:off x="107504" y="980728"/>
            <a:ext cx="8352928" cy="5877272"/>
          </a:xfrm>
          <a:prstGeom prst="rect">
            <a:avLst/>
          </a:prstGeom>
          <a:noFill/>
        </p:spPr>
      </p:pic>
      <p:sp>
        <p:nvSpPr>
          <p:cNvPr id="2" name="1 Başlık"/>
          <p:cNvSpPr>
            <a:spLocks noGrp="1"/>
          </p:cNvSpPr>
          <p:nvPr>
            <p:ph type="title"/>
          </p:nvPr>
        </p:nvSpPr>
        <p:spPr>
          <a:xfrm>
            <a:off x="467544" y="116632"/>
            <a:ext cx="8229600" cy="792088"/>
          </a:xfrm>
          <a:solidFill>
            <a:schemeClr val="accent5">
              <a:lumMod val="20000"/>
              <a:lumOff val="80000"/>
            </a:schemeClr>
          </a:solidFill>
        </p:spPr>
        <p:txBody>
          <a:bodyPr/>
          <a:lstStyle/>
          <a:p>
            <a:r>
              <a:rPr lang="tr-TR" sz="3600" b="1" dirty="0">
                <a:solidFill>
                  <a:schemeClr val="tx2"/>
                </a:solidFill>
              </a:rPr>
              <a:t>AYBU INTERNATIONAL OFFICE</a:t>
            </a:r>
            <a:endParaRPr lang="tr-TR" sz="3600" dirty="0"/>
          </a:p>
        </p:txBody>
      </p:sp>
      <p:sp>
        <p:nvSpPr>
          <p:cNvPr id="3" name="2 İçerik Yer Tutucusu"/>
          <p:cNvSpPr>
            <a:spLocks noGrp="1"/>
          </p:cNvSpPr>
          <p:nvPr>
            <p:ph idx="1"/>
          </p:nvPr>
        </p:nvSpPr>
        <p:spPr>
          <a:xfrm>
            <a:off x="251520" y="1268760"/>
            <a:ext cx="8712968" cy="5374950"/>
          </a:xfrm>
        </p:spPr>
        <p:txBody>
          <a:bodyPr/>
          <a:lstStyle/>
          <a:p>
            <a:pPr marL="0" algn="ctr">
              <a:spcBef>
                <a:spcPts val="0"/>
              </a:spcBef>
              <a:buNone/>
            </a:pPr>
            <a:r>
              <a:rPr lang="en-GB" sz="2400" b="1" dirty="0"/>
              <a:t>Address:</a:t>
            </a:r>
            <a:endParaRPr lang="en-GB" sz="2400" b="1" dirty="0">
              <a:cs typeface="Calibri"/>
            </a:endParaRPr>
          </a:p>
          <a:p>
            <a:pPr marL="0" algn="ctr">
              <a:spcBef>
                <a:spcPts val="0"/>
              </a:spcBef>
              <a:buNone/>
            </a:pPr>
            <a:r>
              <a:rPr lang="en-GB" sz="2400" dirty="0"/>
              <a:t>Ankara </a:t>
            </a:r>
            <a:r>
              <a:rPr lang="en-GB" sz="2400" dirty="0" err="1"/>
              <a:t>Yıldırım</a:t>
            </a:r>
            <a:r>
              <a:rPr lang="en-GB" sz="2400" dirty="0"/>
              <a:t> </a:t>
            </a:r>
            <a:r>
              <a:rPr lang="en-GB" sz="2400" dirty="0" err="1"/>
              <a:t>Beyazıt</a:t>
            </a:r>
            <a:r>
              <a:rPr lang="en-GB" sz="2400" dirty="0"/>
              <a:t> </a:t>
            </a:r>
            <a:r>
              <a:rPr lang="en-GB" sz="2400" dirty="0" err="1"/>
              <a:t>Üniversitesi</a:t>
            </a:r>
            <a:r>
              <a:rPr lang="en-GB" sz="2400" dirty="0"/>
              <a:t> </a:t>
            </a:r>
            <a:endParaRPr lang="en-GB" sz="2400" dirty="0">
              <a:cs typeface="Calibri"/>
            </a:endParaRPr>
          </a:p>
          <a:p>
            <a:pPr marL="0" algn="ctr">
              <a:spcBef>
                <a:spcPts val="0"/>
              </a:spcBef>
              <a:buNone/>
            </a:pPr>
            <a:r>
              <a:rPr lang="en-GB" sz="2400" dirty="0" err="1"/>
              <a:t>Dış</a:t>
            </a:r>
            <a:r>
              <a:rPr lang="en-GB" sz="2400" dirty="0"/>
              <a:t> </a:t>
            </a:r>
            <a:r>
              <a:rPr lang="en-GB" sz="2400" dirty="0" err="1"/>
              <a:t>İlişkiler</a:t>
            </a:r>
            <a:r>
              <a:rPr lang="en-GB" sz="2400" dirty="0"/>
              <a:t> </a:t>
            </a:r>
            <a:r>
              <a:rPr lang="en-GB" sz="2400" dirty="0" err="1"/>
              <a:t>Koordinatörlüğü</a:t>
            </a:r>
            <a:endParaRPr lang="en-GB" sz="2400" dirty="0">
              <a:cs typeface="Calibri"/>
            </a:endParaRPr>
          </a:p>
          <a:p>
            <a:pPr marL="0" algn="ctr">
              <a:spcBef>
                <a:spcPts val="0"/>
              </a:spcBef>
              <a:buNone/>
            </a:pPr>
            <a:r>
              <a:rPr lang="en-GB" sz="2400" dirty="0" err="1"/>
              <a:t>Etlik</a:t>
            </a:r>
            <a:r>
              <a:rPr lang="en-GB" sz="2400" dirty="0"/>
              <a:t> Milli </a:t>
            </a:r>
            <a:r>
              <a:rPr lang="en-GB" sz="2400" dirty="0" err="1"/>
              <a:t>İrade</a:t>
            </a:r>
            <a:r>
              <a:rPr lang="en-GB" sz="2400" dirty="0"/>
              <a:t> Building, B Block, Floor 8, Room: 809-813 </a:t>
            </a:r>
          </a:p>
          <a:p>
            <a:pPr marL="0" algn="ctr">
              <a:spcBef>
                <a:spcPts val="0"/>
              </a:spcBef>
              <a:buNone/>
            </a:pPr>
            <a:r>
              <a:rPr lang="en-GB" sz="2400" dirty="0" err="1"/>
              <a:t>Ayvalı</a:t>
            </a:r>
            <a:r>
              <a:rPr lang="en-GB" sz="2400" dirty="0"/>
              <a:t> </a:t>
            </a:r>
            <a:r>
              <a:rPr lang="en-GB" sz="2400" dirty="0" err="1"/>
              <a:t>Mah</a:t>
            </a:r>
            <a:r>
              <a:rPr lang="en-GB" sz="2400" dirty="0"/>
              <a:t>. </a:t>
            </a:r>
            <a:r>
              <a:rPr lang="en-GB" sz="2400" dirty="0" err="1"/>
              <a:t>Gazze</a:t>
            </a:r>
            <a:r>
              <a:rPr lang="en-GB" sz="2400" dirty="0"/>
              <a:t> Cad. No: 7</a:t>
            </a:r>
            <a:endParaRPr lang="en-GB" sz="2400" dirty="0">
              <a:cs typeface="Calibri"/>
            </a:endParaRPr>
          </a:p>
          <a:p>
            <a:pPr marL="0" algn="ctr">
              <a:spcBef>
                <a:spcPts val="0"/>
              </a:spcBef>
              <a:buNone/>
            </a:pPr>
            <a:r>
              <a:rPr lang="en-GB" sz="2400" dirty="0" err="1"/>
              <a:t>Etlik-Keçiören</a:t>
            </a:r>
            <a:r>
              <a:rPr lang="en-GB" sz="2400" dirty="0"/>
              <a:t> / ANKARA</a:t>
            </a:r>
            <a:endParaRPr lang="en-GB" sz="2400" dirty="0">
              <a:cs typeface="Calibri"/>
            </a:endParaRPr>
          </a:p>
          <a:p>
            <a:pPr marL="0" algn="ctr">
              <a:spcBef>
                <a:spcPts val="0"/>
              </a:spcBef>
              <a:buNone/>
            </a:pPr>
            <a:r>
              <a:rPr lang="en-GB" sz="2400" b="1" dirty="0"/>
              <a:t>Tel:</a:t>
            </a:r>
            <a:r>
              <a:rPr lang="en-GB" sz="2400" dirty="0"/>
              <a:t> +90 312 906 1331</a:t>
            </a:r>
          </a:p>
          <a:p>
            <a:pPr marL="0" algn="ctr">
              <a:spcBef>
                <a:spcPts val="0"/>
              </a:spcBef>
              <a:buNone/>
            </a:pPr>
            <a:r>
              <a:rPr lang="en-GB" sz="2400" b="1" dirty="0"/>
              <a:t>Fax:</a:t>
            </a:r>
            <a:r>
              <a:rPr lang="en-GB" sz="2400" dirty="0"/>
              <a:t> +90 312 906 2977</a:t>
            </a:r>
            <a:endParaRPr lang="en-GB" sz="2400" dirty="0">
              <a:cs typeface="Calibri"/>
            </a:endParaRPr>
          </a:p>
          <a:p>
            <a:pPr marL="0" algn="ctr">
              <a:spcBef>
                <a:spcPts val="0"/>
              </a:spcBef>
              <a:buNone/>
            </a:pPr>
            <a:r>
              <a:rPr lang="en-GB" sz="2400" b="1" dirty="0"/>
              <a:t>E-mail</a:t>
            </a:r>
            <a:r>
              <a:rPr lang="en-GB" sz="2400" dirty="0"/>
              <a:t>: </a:t>
            </a:r>
            <a:r>
              <a:rPr lang="en-GB" sz="2400" dirty="0">
                <a:hlinkClick r:id="rId3"/>
              </a:rPr>
              <a:t>erasmus@ybu.edu.tr</a:t>
            </a:r>
            <a:endParaRPr lang="en-GB" sz="2400" dirty="0">
              <a:cs typeface="Calibri"/>
            </a:endParaRPr>
          </a:p>
          <a:p>
            <a:pPr marL="0" algn="ctr">
              <a:spcBef>
                <a:spcPts val="0"/>
              </a:spcBef>
              <a:buNone/>
            </a:pPr>
            <a:r>
              <a:rPr lang="en-GB" sz="2400" b="1" dirty="0"/>
              <a:t>Web: </a:t>
            </a:r>
            <a:r>
              <a:rPr lang="en-GB" sz="2400" dirty="0">
                <a:hlinkClick r:id="rId4"/>
              </a:rPr>
              <a:t>http://ybu.edu.tr/dib/</a:t>
            </a:r>
            <a:endParaRPr lang="en-GB" sz="2400" dirty="0">
              <a:cs typeface="Calibri"/>
            </a:endParaRPr>
          </a:p>
          <a:p>
            <a:pPr marL="0">
              <a:spcBef>
                <a:spcPts val="0"/>
              </a:spcBef>
              <a:buNone/>
            </a:pPr>
            <a:endParaRPr lang="en-GB" sz="2400" dirty="0">
              <a:cs typeface="Calibri"/>
            </a:endParaRPr>
          </a:p>
          <a:p>
            <a:pPr marL="0" algn="ctr">
              <a:spcBef>
                <a:spcPts val="0"/>
              </a:spcBef>
              <a:buNone/>
            </a:pPr>
            <a:r>
              <a:rPr lang="en-GB" sz="2400" b="1" dirty="0"/>
              <a:t> Office Hours</a:t>
            </a:r>
            <a:endParaRPr lang="en-GB" sz="2400" b="1" dirty="0">
              <a:cs typeface="Calibri"/>
            </a:endParaRPr>
          </a:p>
          <a:p>
            <a:pPr marL="0" algn="ctr">
              <a:spcBef>
                <a:spcPts val="0"/>
              </a:spcBef>
              <a:buNone/>
            </a:pPr>
            <a:r>
              <a:rPr lang="en-GB" sz="2400" dirty="0"/>
              <a:t>Morning: 10.00 – 11.30</a:t>
            </a:r>
            <a:endParaRPr lang="en-GB" sz="2400" dirty="0">
              <a:cs typeface="Calibri"/>
            </a:endParaRPr>
          </a:p>
          <a:p>
            <a:pPr marL="0" algn="ctr">
              <a:spcBef>
                <a:spcPts val="0"/>
              </a:spcBef>
              <a:buNone/>
            </a:pPr>
            <a:r>
              <a:rPr lang="en-GB" sz="2400" dirty="0"/>
              <a:t>Afternoon: 14.00 – 16.30</a:t>
            </a:r>
            <a:endParaRPr lang="en-GB" sz="2400" dirty="0">
              <a:cs typeface="Calibri"/>
            </a:endParaRPr>
          </a:p>
          <a:p>
            <a:endParaRPr lang="tr-T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solidFill>
            <a:schemeClr val="accent5">
              <a:lumMod val="20000"/>
              <a:lumOff val="80000"/>
            </a:schemeClr>
          </a:solidFill>
        </p:spPr>
        <p:txBody>
          <a:bodyPr/>
          <a:lstStyle/>
          <a:p>
            <a:r>
              <a:rPr lang="en-GB" sz="3600" b="1">
                <a:solidFill>
                  <a:srgbClr val="002060"/>
                </a:solidFill>
              </a:rPr>
              <a:t>What should I do now</a:t>
            </a:r>
            <a:r>
              <a:rPr lang="tr-TR" sz="3600" b="1" dirty="0">
                <a:solidFill>
                  <a:srgbClr val="002060"/>
                </a:solidFill>
              </a:rPr>
              <a:t>?</a:t>
            </a:r>
          </a:p>
        </p:txBody>
      </p:sp>
      <p:pic>
        <p:nvPicPr>
          <p:cNvPr id="1028" name="Picture 4" descr="http://www.leavingschool.com.au/wp-content/uploads/2013/10/WHAT-TO-DO-NEXT.jpg"/>
          <p:cNvPicPr>
            <a:picLocks noChangeAspect="1" noChangeArrowheads="1"/>
          </p:cNvPicPr>
          <p:nvPr/>
        </p:nvPicPr>
        <p:blipFill>
          <a:blip r:embed="rId2" cstate="print"/>
          <a:srcRect/>
          <a:stretch>
            <a:fillRect/>
          </a:stretch>
        </p:blipFill>
        <p:spPr bwMode="auto">
          <a:xfrm>
            <a:off x="428596" y="1916832"/>
            <a:ext cx="3714776" cy="4032448"/>
          </a:xfrm>
          <a:prstGeom prst="rect">
            <a:avLst/>
          </a:prstGeom>
          <a:ln>
            <a:noFill/>
          </a:ln>
          <a:effectLst>
            <a:softEdge rad="112500"/>
          </a:effectLst>
        </p:spPr>
      </p:pic>
      <p:pic>
        <p:nvPicPr>
          <p:cNvPr id="1032" name="Picture 8" descr="http://2.bp.blogspot.com/-STSH59rSjiI/VZY8Bze4b4I/AAAAAAAABlY/pFsGHA4vd94/s1600/keep-calm-and-enjoy-your-erasmus.png"/>
          <p:cNvPicPr>
            <a:picLocks noChangeAspect="1" noChangeArrowheads="1"/>
          </p:cNvPicPr>
          <p:nvPr/>
        </p:nvPicPr>
        <p:blipFill>
          <a:blip r:embed="rId3" cstate="print"/>
          <a:srcRect/>
          <a:stretch>
            <a:fillRect/>
          </a:stretch>
        </p:blipFill>
        <p:spPr bwMode="auto">
          <a:xfrm>
            <a:off x="4572000" y="1857364"/>
            <a:ext cx="4143404" cy="4143404"/>
          </a:xfrm>
          <a:prstGeom prst="rect">
            <a:avLst/>
          </a:prstGeom>
          <a:ln>
            <a:noFill/>
          </a:ln>
          <a:effectLst>
            <a:softEdge rad="112500"/>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fade">
                                      <p:cBhvr>
                                        <p:cTn id="11" dur="770" decel="100000"/>
                                        <p:tgtEl>
                                          <p:spTgt spid="1032"/>
                                        </p:tgtEl>
                                      </p:cBhvr>
                                    </p:animEffect>
                                    <p:animScale>
                                      <p:cBhvr>
                                        <p:cTn id="12" dur="770" decel="100000"/>
                                        <p:tgtEl>
                                          <p:spTgt spid="1032"/>
                                        </p:tgtEl>
                                      </p:cBhvr>
                                      <p:from x="10000" y="10000"/>
                                      <p:to x="200000" y="450000"/>
                                    </p:animScale>
                                    <p:animScale>
                                      <p:cBhvr>
                                        <p:cTn id="13" dur="1230" accel="100000" fill="hold">
                                          <p:stCondLst>
                                            <p:cond delay="770"/>
                                          </p:stCondLst>
                                        </p:cTn>
                                        <p:tgtEl>
                                          <p:spTgt spid="1032"/>
                                        </p:tgtEl>
                                      </p:cBhvr>
                                      <p:from x="200000" y="450000"/>
                                      <p:to x="100000" y="100000"/>
                                    </p:animScale>
                                    <p:set>
                                      <p:cBhvr>
                                        <p:cTn id="14" dur="770" fill="hold"/>
                                        <p:tgtEl>
                                          <p:spTgt spid="1032"/>
                                        </p:tgtEl>
                                        <p:attrNameLst>
                                          <p:attrName>ppt_x</p:attrName>
                                        </p:attrNameLst>
                                      </p:cBhvr>
                                      <p:to>
                                        <p:strVal val="(0.5)"/>
                                      </p:to>
                                    </p:set>
                                    <p:anim from="(0.5)" to="(#ppt_x)" calcmode="lin" valueType="num">
                                      <p:cBhvr>
                                        <p:cTn id="15" dur="1230" accel="100000" fill="hold">
                                          <p:stCondLst>
                                            <p:cond delay="770"/>
                                          </p:stCondLst>
                                        </p:cTn>
                                        <p:tgtEl>
                                          <p:spTgt spid="1032"/>
                                        </p:tgtEl>
                                        <p:attrNameLst>
                                          <p:attrName>ppt_x</p:attrName>
                                        </p:attrNameLst>
                                      </p:cBhvr>
                                    </p:anim>
                                    <p:set>
                                      <p:cBhvr>
                                        <p:cTn id="16" dur="770" fill="hold"/>
                                        <p:tgtEl>
                                          <p:spTgt spid="1032"/>
                                        </p:tgtEl>
                                        <p:attrNameLst>
                                          <p:attrName>ppt_y</p:attrName>
                                        </p:attrNameLst>
                                      </p:cBhvr>
                                      <p:to>
                                        <p:strVal val="(#ppt_y+0.4)"/>
                                      </p:to>
                                    </p:set>
                                    <p:anim from="(#ppt_y+0.4)" to="(#ppt_y)" calcmode="lin" valueType="num">
                                      <p:cBhvr>
                                        <p:cTn id="17" dur="1230" accel="100000" fill="hold">
                                          <p:stCondLst>
                                            <p:cond delay="770"/>
                                          </p:stCondLst>
                                        </p:cTn>
                                        <p:tgtEl>
                                          <p:spTgt spid="103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ctrTitle"/>
          </p:nvPr>
        </p:nvSpPr>
        <p:spPr>
          <a:xfrm>
            <a:off x="1643042" y="214290"/>
            <a:ext cx="6477000" cy="1022337"/>
          </a:xfrm>
          <a:solidFill>
            <a:schemeClr val="accent5">
              <a:lumMod val="20000"/>
              <a:lumOff val="80000"/>
            </a:schemeClr>
          </a:solidFill>
        </p:spPr>
        <p:txBody>
          <a:bodyPr/>
          <a:lstStyle/>
          <a:p>
            <a:pPr eaLnBrk="1" hangingPunct="1">
              <a:defRPr/>
            </a:pPr>
            <a:r>
              <a:rPr lang="tr-TR" sz="3800" b="1" dirty="0">
                <a:solidFill>
                  <a:schemeClr val="tx2"/>
                </a:solidFill>
              </a:rPr>
              <a:t>ERASMUS PERIOD</a:t>
            </a:r>
          </a:p>
        </p:txBody>
      </p:sp>
      <p:sp>
        <p:nvSpPr>
          <p:cNvPr id="9" name="Rectangle 3"/>
          <p:cNvSpPr>
            <a:spLocks noGrp="1" noChangeArrowheads="1"/>
          </p:cNvSpPr>
          <p:nvPr>
            <p:ph type="subTitle" idx="4294967295"/>
          </p:nvPr>
        </p:nvSpPr>
        <p:spPr>
          <a:xfrm>
            <a:off x="1643042" y="4429132"/>
            <a:ext cx="5476868" cy="2071702"/>
          </a:xfrm>
          <a:solidFill>
            <a:schemeClr val="accent5">
              <a:lumMod val="20000"/>
              <a:lumOff val="80000"/>
            </a:schemeClr>
          </a:solidFill>
        </p:spPr>
        <p:txBody>
          <a:bodyPr/>
          <a:lstStyle/>
          <a:p>
            <a:pPr marL="0" indent="0" algn="ctr" eaLnBrk="1" hangingPunct="1">
              <a:lnSpc>
                <a:spcPct val="80000"/>
              </a:lnSpc>
              <a:buClr>
                <a:schemeClr val="tx2"/>
              </a:buClr>
              <a:buSzPct val="90000"/>
              <a:buNone/>
            </a:pPr>
            <a:endParaRPr lang="tr-TR" altLang="tr-TR" b="1" dirty="0"/>
          </a:p>
          <a:p>
            <a:pPr marL="400050" lvl="1" indent="0" algn="ctr" eaLnBrk="1" hangingPunct="1">
              <a:lnSpc>
                <a:spcPct val="80000"/>
              </a:lnSpc>
              <a:buClr>
                <a:schemeClr val="tx2"/>
              </a:buClr>
              <a:buSzPct val="90000"/>
              <a:buFontTx/>
              <a:buBlip>
                <a:blip r:embed="rId2"/>
              </a:buBlip>
            </a:pPr>
            <a:r>
              <a:rPr lang="en-US" altLang="tr-TR" sz="2400" b="1"/>
              <a:t>Before the Mobility</a:t>
            </a:r>
            <a:endParaRPr lang="en-US" altLang="tr-TR" sz="2400" b="1">
              <a:cs typeface="Calibri"/>
            </a:endParaRPr>
          </a:p>
          <a:p>
            <a:pPr marL="0" indent="0" algn="ctr" eaLnBrk="1" hangingPunct="1">
              <a:lnSpc>
                <a:spcPct val="80000"/>
              </a:lnSpc>
              <a:buClr>
                <a:schemeClr val="tx2"/>
              </a:buClr>
              <a:buSzPct val="90000"/>
              <a:buBlip>
                <a:blip r:embed="rId2"/>
              </a:buBlip>
            </a:pPr>
            <a:r>
              <a:rPr lang="en-US" altLang="tr-TR" sz="2400" b="1" dirty="0"/>
              <a:t> </a:t>
            </a:r>
            <a:r>
              <a:rPr lang="en-US" altLang="tr-TR" sz="2400" b="1"/>
              <a:t>During the Mobility</a:t>
            </a:r>
            <a:endParaRPr lang="en-US" altLang="tr-TR" sz="2400" b="1">
              <a:cs typeface="Calibri"/>
            </a:endParaRPr>
          </a:p>
          <a:p>
            <a:pPr marL="400050" lvl="1" indent="0" algn="ctr" eaLnBrk="1" hangingPunct="1">
              <a:lnSpc>
                <a:spcPct val="80000"/>
              </a:lnSpc>
              <a:buClr>
                <a:schemeClr val="tx2"/>
              </a:buClr>
              <a:buSzPct val="90000"/>
              <a:buFontTx/>
              <a:buBlip>
                <a:blip r:embed="rId2"/>
              </a:buBlip>
            </a:pPr>
            <a:r>
              <a:rPr lang="en-US" altLang="tr-TR" sz="2400" b="1"/>
              <a:t>After the Mobility</a:t>
            </a:r>
          </a:p>
        </p:txBody>
      </p:sp>
      <p:sp>
        <p:nvSpPr>
          <p:cNvPr id="12" name="11 Metin kutusu"/>
          <p:cNvSpPr txBox="1"/>
          <p:nvPr/>
        </p:nvSpPr>
        <p:spPr>
          <a:xfrm>
            <a:off x="357158" y="1357298"/>
            <a:ext cx="8429684" cy="2739211"/>
          </a:xfrm>
          <a:prstGeom prst="rect">
            <a:avLst/>
          </a:prstGeom>
          <a:solidFill>
            <a:schemeClr val="accent6">
              <a:lumMod val="20000"/>
              <a:lumOff val="80000"/>
            </a:schemeClr>
          </a:solidFill>
        </p:spPr>
        <p:txBody>
          <a:bodyPr wrap="square" lIns="91440" tIns="45720" rIns="91440" bIns="45720" rtlCol="0" anchor="t">
            <a:spAutoFit/>
          </a:bodyPr>
          <a:lstStyle/>
          <a:p>
            <a:pPr algn="ctr"/>
            <a:r>
              <a:rPr lang="tr-TR" sz="2800" b="1">
                <a:latin typeface="Calibri"/>
                <a:cs typeface="Arial"/>
              </a:rPr>
              <a:t>KEY INFORMATION</a:t>
            </a:r>
          </a:p>
          <a:p>
            <a:pPr algn="just"/>
            <a:r>
              <a:rPr lang="en-GB" sz="2400" b="1">
                <a:latin typeface="Calibri"/>
                <a:cs typeface="Arial"/>
              </a:rPr>
              <a:t>Sending Institution: </a:t>
            </a:r>
            <a:r>
              <a:rPr lang="en-GB" sz="2400">
                <a:latin typeface="Calibri"/>
                <a:cs typeface="Arial"/>
              </a:rPr>
              <a:t>Ankara</a:t>
            </a:r>
            <a:r>
              <a:rPr lang="en-GB" sz="2400" b="1" dirty="0">
                <a:latin typeface="Calibri"/>
                <a:cs typeface="Arial"/>
              </a:rPr>
              <a:t> </a:t>
            </a:r>
            <a:r>
              <a:rPr lang="en-GB" sz="2400">
                <a:latin typeface="Calibri"/>
                <a:cs typeface="Arial"/>
              </a:rPr>
              <a:t>Yıldırım Beyazıt University (AYBU)</a:t>
            </a:r>
          </a:p>
          <a:p>
            <a:pPr algn="just"/>
            <a:r>
              <a:rPr lang="en-GB" sz="2400" b="1">
                <a:latin typeface="Calibri"/>
                <a:cs typeface="Arial"/>
              </a:rPr>
              <a:t>Erasmus Code/ID: </a:t>
            </a:r>
            <a:r>
              <a:rPr lang="en-GB" sz="2400">
                <a:latin typeface="Calibri"/>
                <a:cs typeface="Arial"/>
              </a:rPr>
              <a:t>TR ANKARA 15</a:t>
            </a:r>
          </a:p>
          <a:p>
            <a:pPr algn="just"/>
            <a:r>
              <a:rPr lang="en-GB" sz="2400" b="1">
                <a:latin typeface="Calibri"/>
                <a:cs typeface="Arial"/>
              </a:rPr>
              <a:t>Erasmus Institutional Coordinator: </a:t>
            </a:r>
            <a:r>
              <a:rPr lang="en-GB" sz="2400">
                <a:latin typeface="Calibri"/>
                <a:cs typeface="Arial"/>
              </a:rPr>
              <a:t>Asst.</a:t>
            </a:r>
            <a:r>
              <a:rPr lang="en-GB" sz="2400" b="1" dirty="0">
                <a:latin typeface="Calibri"/>
                <a:cs typeface="Arial"/>
              </a:rPr>
              <a:t> </a:t>
            </a:r>
            <a:r>
              <a:rPr lang="en-GB" sz="2400">
                <a:latin typeface="Calibri"/>
                <a:cs typeface="Arial"/>
              </a:rPr>
              <a:t>Prof. Dr. Şemsettin TABUR</a:t>
            </a:r>
          </a:p>
          <a:p>
            <a:pPr algn="just"/>
            <a:r>
              <a:rPr lang="en-GB" sz="2400" b="1">
                <a:latin typeface="Calibri"/>
                <a:cs typeface="Arial"/>
              </a:rPr>
              <a:t>Subject Field Codes and Erasmus ID Codes of Universities</a:t>
            </a:r>
            <a:r>
              <a:rPr lang="tr-TR" sz="2400" b="1" dirty="0">
                <a:latin typeface="Calibri"/>
                <a:cs typeface="Arial"/>
              </a:rPr>
              <a:t> </a:t>
            </a:r>
            <a:endParaRPr lang="tr-TR" sz="2400" dirty="0"/>
          </a:p>
          <a:p>
            <a:pPr algn="just"/>
            <a:endParaRPr lang="tr-TR" sz="2400" dirty="0">
              <a:latin typeface="Calibri"/>
              <a:cs typeface="Arial"/>
            </a:endParaRPr>
          </a:p>
          <a:p>
            <a:pPr algn="just"/>
            <a:r>
              <a:rPr lang="tr-TR" sz="2400" dirty="0">
                <a:latin typeface="Calibri"/>
                <a:cs typeface="Arial"/>
                <a:hlinkClick r:id="rId3"/>
              </a:rPr>
              <a:t>http://ec.europa.eu/education/tools/isced-f_en.htm</a:t>
            </a:r>
            <a:r>
              <a:rPr lang="tr-TR" sz="2400" dirty="0">
                <a:latin typeface="Calibri"/>
                <a:cs typeface="Arial"/>
              </a:rPr>
              <a:t> </a:t>
            </a:r>
            <a:endParaRPr lang="tr-TR" sz="2400" dirty="0"/>
          </a:p>
        </p:txBody>
      </p:sp>
      <p:pic>
        <p:nvPicPr>
          <p:cNvPr id="6" name="5 Resim" descr="C:\Users\acer\Desktop\logo.png"/>
          <p:cNvPicPr/>
          <p:nvPr/>
        </p:nvPicPr>
        <p:blipFill>
          <a:blip r:embed="rId4" cstate="print"/>
          <a:srcRect/>
          <a:stretch>
            <a:fillRect/>
          </a:stretch>
        </p:blipFill>
        <p:spPr bwMode="auto">
          <a:xfrm>
            <a:off x="323528" y="260648"/>
            <a:ext cx="847725" cy="876300"/>
          </a:xfrm>
          <a:prstGeom prst="rect">
            <a:avLst/>
          </a:prstGeom>
          <a:noFill/>
          <a:ln w="9525">
            <a:noFill/>
            <a:miter lim="800000"/>
            <a:headEnd/>
            <a:tailEnd/>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857232"/>
            <a:ext cx="8229600" cy="6000768"/>
          </a:xfrm>
        </p:spPr>
        <p:txBody>
          <a:bodyPr/>
          <a:lstStyle/>
          <a:p>
            <a:pPr>
              <a:buNone/>
            </a:pPr>
            <a:r>
              <a:rPr lang="tr-TR" sz="2200" b="1" dirty="0"/>
              <a:t>1. </a:t>
            </a:r>
            <a:r>
              <a:rPr lang="en-GB" sz="2200" b="1"/>
              <a:t>Student Nomination</a:t>
            </a:r>
            <a:endParaRPr lang="en-GB" sz="2200" b="1">
              <a:cs typeface="Calibri"/>
            </a:endParaRPr>
          </a:p>
          <a:p>
            <a:pPr>
              <a:buNone/>
            </a:pPr>
            <a:r>
              <a:rPr lang="en-GB" sz="2200" b="1"/>
              <a:t>2. Required Documents</a:t>
            </a:r>
            <a:endParaRPr lang="en-GB" sz="2200" b="1">
              <a:cs typeface="Calibri"/>
            </a:endParaRPr>
          </a:p>
          <a:p>
            <a:pPr marL="0">
              <a:spcBef>
                <a:spcPts val="0"/>
              </a:spcBef>
            </a:pPr>
            <a:r>
              <a:rPr lang="en-GB" sz="2200" i="1"/>
              <a:t>Application Form (if required by the host university)</a:t>
            </a:r>
            <a:endParaRPr lang="en-GB" sz="2200" i="1">
              <a:cs typeface="Calibri"/>
            </a:endParaRPr>
          </a:p>
          <a:p>
            <a:pPr marL="0">
              <a:spcBef>
                <a:spcPts val="0"/>
              </a:spcBef>
            </a:pPr>
            <a:r>
              <a:rPr lang="en-GB" sz="2200" i="1"/>
              <a:t>Learning Agreement (LA, compulsory)</a:t>
            </a:r>
            <a:endParaRPr lang="en-GB" sz="2200" i="1">
              <a:cs typeface="Calibri"/>
            </a:endParaRPr>
          </a:p>
          <a:p>
            <a:pPr marL="0">
              <a:spcBef>
                <a:spcPts val="0"/>
              </a:spcBef>
            </a:pPr>
            <a:r>
              <a:rPr lang="en-GB" sz="2200" i="1"/>
              <a:t>Accommodation Form (if required by the host university)</a:t>
            </a:r>
            <a:endParaRPr lang="en-GB" sz="2200" i="1">
              <a:cs typeface="Calibri"/>
            </a:endParaRPr>
          </a:p>
          <a:p>
            <a:pPr marL="0">
              <a:spcBef>
                <a:spcPts val="0"/>
              </a:spcBef>
            </a:pPr>
            <a:r>
              <a:rPr lang="en-GB" sz="2200" i="1"/>
              <a:t>Photograph (if required by the host university)</a:t>
            </a:r>
            <a:endParaRPr lang="en-GB" sz="2200" i="1">
              <a:cs typeface="Calibri"/>
            </a:endParaRPr>
          </a:p>
          <a:p>
            <a:pPr marL="0">
              <a:spcBef>
                <a:spcPts val="0"/>
              </a:spcBef>
            </a:pPr>
            <a:r>
              <a:rPr lang="en-GB" sz="2200" i="1"/>
              <a:t>Passport</a:t>
            </a:r>
            <a:endParaRPr lang="en-GB" sz="2200" i="1">
              <a:cs typeface="Calibri"/>
            </a:endParaRPr>
          </a:p>
          <a:p>
            <a:pPr marL="0">
              <a:spcBef>
                <a:spcPts val="0"/>
              </a:spcBef>
            </a:pPr>
            <a:r>
              <a:rPr lang="en-GB" sz="2200" i="1"/>
              <a:t>CV (if required by the host university)</a:t>
            </a:r>
            <a:endParaRPr lang="en-GB" sz="2200" i="1">
              <a:cs typeface="Calibri"/>
            </a:endParaRPr>
          </a:p>
          <a:p>
            <a:pPr marL="0">
              <a:spcBef>
                <a:spcPts val="0"/>
              </a:spcBef>
            </a:pPr>
            <a:r>
              <a:rPr lang="en-GB" sz="2200" i="1"/>
              <a:t>Letter of Intent (if required by the host university)</a:t>
            </a:r>
            <a:endParaRPr lang="en-GB" sz="2200" i="1">
              <a:cs typeface="Calibri"/>
            </a:endParaRPr>
          </a:p>
          <a:p>
            <a:pPr marL="0">
              <a:spcBef>
                <a:spcPts val="0"/>
              </a:spcBef>
            </a:pPr>
            <a:r>
              <a:rPr lang="en-GB" sz="2200" i="1"/>
              <a:t>Language Proficiency (if required by the host university)</a:t>
            </a:r>
            <a:endParaRPr lang="en-GB" sz="2200" b="1" i="1">
              <a:cs typeface="Calibri"/>
            </a:endParaRPr>
          </a:p>
          <a:p>
            <a:pPr marL="0">
              <a:spcBef>
                <a:spcPts val="0"/>
              </a:spcBef>
              <a:buNone/>
            </a:pPr>
            <a:r>
              <a:rPr lang="en-GB" sz="2200" b="1"/>
              <a:t>3. Letter of Acceptance </a:t>
            </a:r>
            <a:endParaRPr lang="en-GB" sz="2200" b="1">
              <a:cs typeface="Calibri"/>
            </a:endParaRPr>
          </a:p>
          <a:p>
            <a:pPr marL="0">
              <a:spcBef>
                <a:spcPts val="0"/>
              </a:spcBef>
              <a:buNone/>
            </a:pPr>
            <a:r>
              <a:rPr lang="en-GB" sz="2200" b="1"/>
              <a:t>4. Travel and Health Insurance</a:t>
            </a:r>
            <a:endParaRPr lang="en-GB" sz="2200" b="1">
              <a:cs typeface="Calibri"/>
            </a:endParaRPr>
          </a:p>
          <a:p>
            <a:pPr marL="0">
              <a:spcBef>
                <a:spcPts val="0"/>
              </a:spcBef>
              <a:buNone/>
            </a:pPr>
            <a:r>
              <a:rPr lang="en-GB" sz="2200" b="1"/>
              <a:t>5. Visa</a:t>
            </a:r>
            <a:endParaRPr lang="en-GB" sz="2200" b="1">
              <a:cs typeface="Calibri"/>
            </a:endParaRPr>
          </a:p>
          <a:p>
            <a:pPr marL="0">
              <a:spcBef>
                <a:spcPts val="0"/>
              </a:spcBef>
              <a:buNone/>
            </a:pPr>
            <a:r>
              <a:rPr lang="en-GB" sz="2200" b="1"/>
              <a:t>6. Bank Account</a:t>
            </a:r>
            <a:endParaRPr lang="en-GB" sz="2200" b="1">
              <a:cs typeface="Calibri"/>
            </a:endParaRPr>
          </a:p>
          <a:p>
            <a:pPr marL="0">
              <a:spcBef>
                <a:spcPts val="0"/>
              </a:spcBef>
              <a:buNone/>
            </a:pPr>
            <a:r>
              <a:rPr lang="en-GB" sz="2200" b="1"/>
              <a:t>7. Leave of Absence</a:t>
            </a:r>
            <a:endParaRPr lang="en-GB" sz="2200" b="1">
              <a:cs typeface="Calibri"/>
            </a:endParaRPr>
          </a:p>
          <a:p>
            <a:pPr marL="0">
              <a:spcBef>
                <a:spcPts val="0"/>
              </a:spcBef>
              <a:buNone/>
            </a:pPr>
            <a:r>
              <a:rPr lang="en-GB" sz="2200" b="1"/>
              <a:t>8. Contract……………then time for Erasmus+ </a:t>
            </a:r>
            <a:r>
              <a:rPr lang="tr-TR" sz="2200" b="1">
                <a:sym typeface="Wingdings" pitchFamily="2" charset="2"/>
              </a:rPr>
              <a:t></a:t>
            </a:r>
            <a:endParaRPr lang="tr-TR" sz="2200" b="1"/>
          </a:p>
          <a:p>
            <a:pPr marL="0">
              <a:spcBef>
                <a:spcPts val="0"/>
              </a:spcBef>
              <a:buNone/>
            </a:pPr>
            <a:endParaRPr lang="tr-TR" sz="2400" b="1" dirty="0"/>
          </a:p>
          <a:p>
            <a:endParaRPr lang="tr-TR" dirty="0"/>
          </a:p>
          <a:p>
            <a:endParaRPr lang="tr-TR" dirty="0"/>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pic>
        <p:nvPicPr>
          <p:cNvPr id="5" name="Picture 1"/>
          <p:cNvPicPr>
            <a:picLocks noChangeAspect="1"/>
          </p:cNvPicPr>
          <p:nvPr/>
        </p:nvPicPr>
        <p:blipFill>
          <a:blip r:embed="rId2" cstate="print"/>
          <a:srcRect/>
          <a:stretch>
            <a:fillRect/>
          </a:stretch>
        </p:blipFill>
        <p:spPr bwMode="auto">
          <a:xfrm>
            <a:off x="5868144" y="4420516"/>
            <a:ext cx="3087856" cy="2232668"/>
          </a:xfrm>
          <a:prstGeom prst="rect">
            <a:avLst/>
          </a:prstGeom>
          <a:noFill/>
          <a:ln w="9525">
            <a:noFill/>
            <a:miter lim="800000"/>
            <a:headEnd/>
            <a:tailEnd/>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85852" y="142853"/>
            <a:ext cx="6477000" cy="621851"/>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sp>
        <p:nvSpPr>
          <p:cNvPr id="2" name="Metin kutusu 1">
            <a:extLst>
              <a:ext uri="{FF2B5EF4-FFF2-40B4-BE49-F238E27FC236}">
                <a16:creationId xmlns:a16="http://schemas.microsoft.com/office/drawing/2014/main" id="{EC3B4B98-EB93-4998-B8DF-B3DA6C6CD502}"/>
              </a:ext>
            </a:extLst>
          </p:cNvPr>
          <p:cNvSpPr txBox="1"/>
          <p:nvPr/>
        </p:nvSpPr>
        <p:spPr>
          <a:xfrm>
            <a:off x="425570" y="1043796"/>
            <a:ext cx="820659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GB">
                <a:latin typeface="Calibri"/>
                <a:cs typeface="Calibri"/>
              </a:rPr>
              <a:t>AYBU IRO sends your nomination information form to the partner university. </a:t>
            </a:r>
            <a:r>
              <a:rPr lang="tr" dirty="0">
                <a:latin typeface="Calibri"/>
                <a:cs typeface="Calibri"/>
              </a:rPr>
              <a:t> </a:t>
            </a:r>
            <a:endParaRPr lang="tr-TR" dirty="0"/>
          </a:p>
          <a:p>
            <a:pPr marL="285750" indent="-285750">
              <a:buFont typeface="Wingdings"/>
              <a:buChar char="Ø"/>
            </a:pPr>
            <a:r>
              <a:rPr lang="tr">
                <a:latin typeface="Calibri"/>
                <a:cs typeface="Calibri"/>
              </a:rPr>
              <a:t> You need to obtain your passport and then submit AYBU IRO the photocopy of the personal information page of your passport. Get your student certificate from Student Affairs Office and check </a:t>
            </a:r>
            <a:r>
              <a:rPr lang="tr-TR">
                <a:latin typeface="Calibri"/>
                <a:cs typeface="Calibri"/>
                <a:hlinkClick r:id="rId2"/>
              </a:rPr>
              <a:t>https://www.nvi.gov.tr/hakkimizda/projeler/pasaport-bilgi</a:t>
            </a:r>
            <a:r>
              <a:rPr lang="tr" dirty="0">
                <a:latin typeface="Calibri"/>
                <a:cs typeface="Calibri"/>
              </a:rPr>
              <a:t>. </a:t>
            </a:r>
            <a:endParaRPr lang="tr-TR" dirty="0"/>
          </a:p>
          <a:p>
            <a:pPr marL="285750" indent="-285750">
              <a:buFont typeface="Wingdings"/>
              <a:buChar char="Ø"/>
            </a:pPr>
            <a:r>
              <a:rPr lang="tr" dirty="0">
                <a:latin typeface="Calibri"/>
                <a:cs typeface="Calibri"/>
              </a:rPr>
              <a:t> </a:t>
            </a:r>
            <a:r>
              <a:rPr lang="en-GB">
                <a:latin typeface="Calibri"/>
                <a:cs typeface="Calibri"/>
              </a:rPr>
              <a:t>After the nomination, the host university might send you or AYBU IRO an e-mail for the application details.</a:t>
            </a:r>
            <a:r>
              <a:rPr lang="tr" dirty="0">
                <a:latin typeface="Calibri"/>
                <a:cs typeface="Calibri"/>
              </a:rPr>
              <a:t> </a:t>
            </a:r>
            <a:r>
              <a:rPr lang="en-US" dirty="0">
                <a:latin typeface="Calibri"/>
                <a:cs typeface="Calibri"/>
              </a:rPr>
              <a:t> </a:t>
            </a:r>
            <a:endParaRPr lang="tr-TR" dirty="0"/>
          </a:p>
          <a:p>
            <a:pPr marL="285750" indent="-285750">
              <a:buFont typeface="Wingdings"/>
              <a:buChar char="Ø"/>
            </a:pPr>
            <a:r>
              <a:rPr lang="en-US">
                <a:latin typeface="Calibri"/>
                <a:cs typeface="Calibri"/>
              </a:rPr>
              <a:t>Application to host institution by the student: Online - deadlines are important! </a:t>
            </a:r>
            <a:r>
              <a:rPr lang="en-GB">
                <a:latin typeface="Calibri"/>
                <a:cs typeface="Calibri"/>
              </a:rPr>
              <a:t>Each university has different application procedures and requires different documents; however, the Learning Agreement is required by all.</a:t>
            </a:r>
            <a:r>
              <a:rPr lang="en-US" dirty="0">
                <a:latin typeface="Calibri"/>
                <a:cs typeface="Calibri"/>
              </a:rPr>
              <a:t> </a:t>
            </a:r>
            <a:endParaRPr lang="tr-TR" dirty="0"/>
          </a:p>
          <a:p>
            <a:pPr marL="285750" indent="-285750">
              <a:buFont typeface="Wingdings"/>
              <a:buChar char="Ø"/>
            </a:pPr>
            <a:r>
              <a:rPr lang="en-US">
                <a:latin typeface="Calibri"/>
                <a:cs typeface="Calibri"/>
              </a:rPr>
              <a:t>Acceptance letter by host institution: after the complition of the applications, if your applications are successful, the partner universities will send you/us your letters of acceptance.  </a:t>
            </a:r>
            <a:endParaRPr lang="tr-TR"/>
          </a:p>
          <a:p>
            <a:pPr marL="285750" indent="-285750">
              <a:buFont typeface="Wingdings"/>
              <a:buChar char="Ø"/>
            </a:pPr>
            <a:r>
              <a:rPr lang="tr" dirty="0">
                <a:latin typeface="Calibri"/>
                <a:cs typeface="Calibri"/>
              </a:rPr>
              <a:t> </a:t>
            </a:r>
            <a:r>
              <a:rPr lang="en-GB">
                <a:latin typeface="Calibri"/>
                <a:cs typeface="Calibri"/>
              </a:rPr>
              <a:t>When your letter of acceptance comes, inform AYBU IRO. AYBU IRO will give you an official visa/grant letter to be used for visa application.</a:t>
            </a:r>
            <a:r>
              <a:rPr lang="en-US" dirty="0">
                <a:latin typeface="Calibri"/>
                <a:cs typeface="Calibri"/>
              </a:rPr>
              <a:t> </a:t>
            </a:r>
            <a:endParaRPr lang="tr-TR" dirty="0"/>
          </a:p>
          <a:p>
            <a:pPr marL="285750" indent="-285750">
              <a:buFont typeface="Wingdings"/>
              <a:buChar char="Ø"/>
            </a:pPr>
            <a:r>
              <a:rPr lang="en-US">
                <a:latin typeface="Calibri"/>
                <a:cs typeface="Calibri"/>
              </a:rPr>
              <a:t>Apply for a student visa once you have your acceptance letter. Get information about the required visa documents from the embassies and conculates of the countries you are to have your Erasmus+.  </a:t>
            </a:r>
            <a:endParaRPr lang="tr-TR"/>
          </a:p>
          <a:p>
            <a:pPr marL="285750" indent="-285750">
              <a:buFont typeface="Wingdings"/>
              <a:buChar char="Ø"/>
            </a:pPr>
            <a:r>
              <a:rPr lang="en-US">
                <a:latin typeface="Calibri"/>
                <a:cs typeface="Calibri"/>
              </a:rPr>
              <a:t>Inform AYBU IRO when you get your visa.  </a:t>
            </a:r>
            <a:endParaRPr lang="tr-TR"/>
          </a:p>
          <a:p>
            <a:pPr marL="285750" indent="-285750">
              <a:buFont typeface="Wingdings"/>
              <a:buChar char="Ø"/>
            </a:pPr>
            <a:r>
              <a:rPr lang="en-US">
                <a:latin typeface="Calibri"/>
                <a:cs typeface="Calibri"/>
              </a:rPr>
              <a:t>Pre-departure arrangements: health insurance policy, </a:t>
            </a:r>
            <a:r>
              <a:rPr lang="tr">
                <a:latin typeface="Calibri"/>
                <a:cs typeface="Calibri"/>
              </a:rPr>
              <a:t>bank </a:t>
            </a:r>
            <a:r>
              <a:rPr lang="en-GB">
                <a:latin typeface="Calibri"/>
                <a:cs typeface="Calibri"/>
              </a:rPr>
              <a:t>account</a:t>
            </a:r>
            <a:r>
              <a:rPr lang="tr">
                <a:latin typeface="Calibri"/>
                <a:cs typeface="Calibri"/>
              </a:rPr>
              <a:t>, </a:t>
            </a:r>
            <a:r>
              <a:rPr lang="en-US">
                <a:latin typeface="Calibri"/>
                <a:cs typeface="Calibri"/>
              </a:rPr>
              <a:t>flight, accommodation, etc.</a:t>
            </a:r>
            <a:endParaRPr lang="tr-T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1142984"/>
            <a:ext cx="8715436" cy="5429288"/>
          </a:xfrm>
        </p:spPr>
        <p:txBody>
          <a:bodyPr/>
          <a:lstStyle/>
          <a:p>
            <a:pPr marL="457200" indent="-457200" algn="just">
              <a:buNone/>
            </a:pPr>
            <a:r>
              <a:rPr lang="tr-TR" sz="1600" b="1" dirty="0"/>
              <a:t>Student Nomination: </a:t>
            </a:r>
            <a:r>
              <a:rPr lang="tr-TR" sz="1600" dirty="0"/>
              <a:t>AYBU IRO </a:t>
            </a:r>
            <a:r>
              <a:rPr lang="en-GB" sz="1600"/>
              <a:t>will nominate you to the first university you have chosen in the university preference list. </a:t>
            </a:r>
            <a:endParaRPr lang="en-GB" sz="1600" b="1"/>
          </a:p>
          <a:p>
            <a:pPr marL="457200" indent="-457200" algn="just">
              <a:buNone/>
            </a:pPr>
            <a:r>
              <a:rPr lang="en-GB" sz="1600" b="1" dirty="0"/>
              <a:t>Application Form: </a:t>
            </a:r>
            <a:r>
              <a:rPr lang="en-GB" sz="1600" dirty="0"/>
              <a:t>The host university either will send it to </a:t>
            </a:r>
            <a:r>
              <a:rPr lang="en-GB" sz="1600"/>
              <a:t>you, or you will be expected to find it on their website.</a:t>
            </a:r>
            <a:r>
              <a:rPr lang="tr-TR" sz="1600" dirty="0"/>
              <a:t> </a:t>
            </a:r>
            <a:endParaRPr lang="tr-TR" sz="1600" dirty="0">
              <a:cs typeface="Calibri"/>
            </a:endParaRPr>
          </a:p>
          <a:p>
            <a:pPr marL="457200" indent="-457200" algn="just">
              <a:buNone/>
            </a:pPr>
            <a:endParaRPr lang="tr-TR" sz="1600" dirty="0"/>
          </a:p>
          <a:p>
            <a:pPr>
              <a:buNone/>
            </a:pPr>
            <a:r>
              <a:rPr lang="en-GB" sz="1600" b="1">
                <a:solidFill>
                  <a:srgbClr val="C00000"/>
                </a:solidFill>
              </a:rPr>
              <a:t>Learning Agreement (LA)</a:t>
            </a:r>
            <a:r>
              <a:rPr lang="en-GB" sz="1600">
                <a:solidFill>
                  <a:srgbClr val="C00000"/>
                </a:solidFill>
              </a:rPr>
              <a:t>: </a:t>
            </a:r>
          </a:p>
          <a:p>
            <a:pPr>
              <a:buNone/>
            </a:pPr>
            <a:r>
              <a:rPr lang="en-GB" sz="1600" dirty="0"/>
              <a:t>LA is a negotiated agreement between the student, the sending and receiving institutions. It shows the courses you will take at the host university and their equivalents at AYBU. It has </a:t>
            </a:r>
            <a:r>
              <a:rPr lang="en-GB" sz="1600" b="1" dirty="0"/>
              <a:t>3 parts: before the mobility, during the mobility, after the mobility.</a:t>
            </a:r>
            <a:r>
              <a:rPr lang="en-GB" sz="1600" dirty="0"/>
              <a:t> </a:t>
            </a:r>
            <a:r>
              <a:rPr lang="en-GB" sz="1600" b="1" u="sng"/>
              <a:t>You will fill in only 'before the mobility part' before your mobility. It must be signed prior to your mobility period. </a:t>
            </a:r>
            <a:endParaRPr lang="en-GB" sz="1600" b="1" u="sng">
              <a:cs typeface="Calibri"/>
            </a:endParaRPr>
          </a:p>
          <a:p>
            <a:endParaRPr lang="en-GB" sz="1600" dirty="0">
              <a:cs typeface="Calibri"/>
            </a:endParaRPr>
          </a:p>
          <a:p>
            <a:pPr marL="457200" indent="-457200" algn="just"/>
            <a:r>
              <a:rPr lang="en-GB" sz="1600"/>
              <a:t>Check the courses you can take at the host university.</a:t>
            </a:r>
            <a:endParaRPr lang="en-GB" sz="1600">
              <a:cs typeface="Calibri"/>
            </a:endParaRPr>
          </a:p>
          <a:p>
            <a:pPr marL="457200" indent="-457200" algn="just"/>
            <a:r>
              <a:rPr lang="en-GB" sz="1600"/>
              <a:t>Consult your </a:t>
            </a:r>
            <a:r>
              <a:rPr lang="en-GB" sz="1600" b="1"/>
              <a:t>departmental coordinators </a:t>
            </a:r>
            <a:r>
              <a:rPr lang="en-GB" sz="1600"/>
              <a:t>so that you can choose the suitable courses. </a:t>
            </a:r>
            <a:endParaRPr lang="en-GB" sz="1600" dirty="0">
              <a:cs typeface="Calibri"/>
            </a:endParaRPr>
          </a:p>
          <a:p>
            <a:pPr marL="457200" indent="-457200" algn="just"/>
            <a:r>
              <a:rPr lang="en-GB" sz="1600"/>
              <a:t>Define the equivalents of the courses at AYBU.</a:t>
            </a:r>
            <a:endParaRPr lang="en-GB" sz="1600">
              <a:cs typeface="Calibri"/>
            </a:endParaRPr>
          </a:p>
          <a:p>
            <a:pPr marL="457200" indent="-457200" algn="just"/>
            <a:r>
              <a:rPr lang="en-GB" sz="1600"/>
              <a:t>You should take </a:t>
            </a:r>
            <a:r>
              <a:rPr lang="en-GB" sz="1600" b="1"/>
              <a:t>30 ECTS in total</a:t>
            </a:r>
            <a:r>
              <a:rPr lang="en-GB" sz="1600"/>
              <a:t>. It can be minimum 25 ECTS  and maximum 35 ECTS. The number of the courses is not important. What matters are the credits. </a:t>
            </a:r>
            <a:endParaRPr lang="en-GB" sz="1600" dirty="0">
              <a:cs typeface="Calibri"/>
            </a:endParaRPr>
          </a:p>
          <a:p>
            <a:pPr marL="457200" indent="-457200" algn="just"/>
            <a:r>
              <a:rPr lang="en-GB" sz="1600"/>
              <a:t>Fill in the form on the computer and get </a:t>
            </a:r>
            <a:r>
              <a:rPr lang="en-GB" sz="1600" b="1"/>
              <a:t>3 copies printed.</a:t>
            </a:r>
            <a:endParaRPr lang="en-GB" sz="1600" b="1">
              <a:cs typeface="Calibri"/>
            </a:endParaRPr>
          </a:p>
          <a:p>
            <a:pPr marL="457200" indent="-457200" algn="just"/>
            <a:r>
              <a:rPr lang="en-GB" sz="1600" b="1"/>
              <a:t>Sign the LA </a:t>
            </a:r>
            <a:r>
              <a:rPr lang="en-GB" sz="1600" b="1">
                <a:solidFill>
                  <a:srgbClr val="C00000"/>
                </a:solidFill>
              </a:rPr>
              <a:t>by yourself </a:t>
            </a:r>
            <a:r>
              <a:rPr lang="en-GB" sz="1600" b="1"/>
              <a:t>and then make it signed </a:t>
            </a:r>
            <a:r>
              <a:rPr lang="en-GB" sz="1600" b="1">
                <a:solidFill>
                  <a:srgbClr val="C00000"/>
                </a:solidFill>
              </a:rPr>
              <a:t>by your departmental coordinator</a:t>
            </a:r>
            <a:r>
              <a:rPr lang="en-GB" sz="1600" b="1"/>
              <a:t>. Then bring it to AYBU IRO (scans are also acceptable during the pandemic).</a:t>
            </a:r>
            <a:endParaRPr lang="en-GB" sz="1600" b="1" u="sng">
              <a:solidFill>
                <a:srgbClr val="FF0000"/>
              </a:solidFill>
              <a:cs typeface="Calibri"/>
            </a:endParaRPr>
          </a:p>
          <a:p>
            <a:pPr marL="457200" indent="-457200" algn="just">
              <a:buAutoNum type="arabicPeriod"/>
            </a:pPr>
            <a:endParaRPr lang="en-GB" sz="1600" dirty="0">
              <a:cs typeface="Calibri"/>
            </a:endParaRPr>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sp>
        <p:nvSpPr>
          <p:cNvPr id="5" name="4 Dikdörtgen"/>
          <p:cNvSpPr/>
          <p:nvPr/>
        </p:nvSpPr>
        <p:spPr>
          <a:xfrm>
            <a:off x="107504" y="836712"/>
            <a:ext cx="9036496" cy="6278642"/>
          </a:xfrm>
          <a:prstGeom prst="rect">
            <a:avLst/>
          </a:prstGeom>
        </p:spPr>
        <p:txBody>
          <a:bodyPr wrap="square" lIns="91440" tIns="45720" rIns="91440" bIns="45720" anchor="t">
            <a:spAutoFit/>
          </a:bodyPr>
          <a:lstStyle/>
          <a:p>
            <a:pPr algn="just"/>
            <a:endParaRPr lang="tr-TR" b="1" dirty="0"/>
          </a:p>
          <a:p>
            <a:pPr algn="just"/>
            <a:r>
              <a:rPr lang="en-GB" b="1" dirty="0">
                <a:latin typeface="Calibri"/>
                <a:cs typeface="Arial"/>
              </a:rPr>
              <a:t>Accommodation Form: </a:t>
            </a:r>
            <a:r>
              <a:rPr lang="en-GB" dirty="0">
                <a:latin typeface="Calibri"/>
                <a:cs typeface="Arial"/>
              </a:rPr>
              <a:t>If the host university offers accommodation, they might ask you to fill in an application form.</a:t>
            </a:r>
            <a:r>
              <a:rPr lang="en-GB" b="1" dirty="0">
                <a:latin typeface="Calibri"/>
                <a:cs typeface="Arial"/>
              </a:rPr>
              <a:t> </a:t>
            </a:r>
            <a:r>
              <a:rPr lang="en-GB" dirty="0">
                <a:latin typeface="Calibri"/>
                <a:cs typeface="Arial"/>
              </a:rPr>
              <a:t>They might send it to you or you can find it on their website. If the university does not have its own dormitories, they might guide you to find accommodation. You can also contact the Erasmus Student Network (ESN) of the university and/or the country.</a:t>
            </a:r>
          </a:p>
          <a:p>
            <a:pPr algn="just"/>
            <a:endParaRPr lang="en-GB" dirty="0"/>
          </a:p>
          <a:p>
            <a:r>
              <a:rPr lang="en-GB" b="1" dirty="0">
                <a:latin typeface="Calibri"/>
                <a:cs typeface="Arial"/>
              </a:rPr>
              <a:t>Photograph: </a:t>
            </a:r>
            <a:r>
              <a:rPr lang="en-GB" dirty="0">
                <a:latin typeface="Calibri"/>
                <a:cs typeface="Arial"/>
              </a:rPr>
              <a:t>The host university might ask for an original or digital passport size photo.</a:t>
            </a:r>
          </a:p>
          <a:p>
            <a:endParaRPr lang="en-GB" dirty="0"/>
          </a:p>
          <a:p>
            <a:pPr algn="just"/>
            <a:r>
              <a:rPr lang="en-GB" b="1" dirty="0">
                <a:latin typeface="Calibri"/>
                <a:cs typeface="Arial"/>
              </a:rPr>
              <a:t>Passport: </a:t>
            </a:r>
            <a:r>
              <a:rPr lang="en-GB" dirty="0">
                <a:latin typeface="Calibri"/>
                <a:cs typeface="Arial"/>
              </a:rPr>
              <a:t>Exchange students can get one-year valid passport without fee. Thus, obtain your student certificate from Student Affairs Office before you apply for passport. Give AYBU IRO the photocopy of the personal information page of your passport. </a:t>
            </a:r>
          </a:p>
          <a:p>
            <a:pPr algn="just"/>
            <a:endParaRPr lang="en-GB" dirty="0"/>
          </a:p>
          <a:p>
            <a:pPr algn="just"/>
            <a:r>
              <a:rPr lang="en-GB" b="1" dirty="0">
                <a:latin typeface="Calibri"/>
                <a:cs typeface="Arial"/>
              </a:rPr>
              <a:t>Curriculum Vitae (CV): </a:t>
            </a:r>
            <a:r>
              <a:rPr lang="en-GB" dirty="0">
                <a:latin typeface="Calibri"/>
                <a:cs typeface="Arial"/>
              </a:rPr>
              <a:t>The host university might require it too. </a:t>
            </a:r>
            <a:endParaRPr lang="en-GB" dirty="0"/>
          </a:p>
          <a:p>
            <a:pPr algn="just"/>
            <a:endParaRPr lang="en-GB" b="1" dirty="0">
              <a:latin typeface="Calibri"/>
              <a:cs typeface="Arial"/>
            </a:endParaRPr>
          </a:p>
          <a:p>
            <a:pPr algn="just"/>
            <a:r>
              <a:rPr lang="en-GB" b="1" dirty="0">
                <a:latin typeface="Calibri"/>
                <a:cs typeface="Arial"/>
              </a:rPr>
              <a:t>Letter of Intention: </a:t>
            </a:r>
            <a:r>
              <a:rPr lang="en-GB" dirty="0">
                <a:latin typeface="Calibri"/>
                <a:cs typeface="Arial"/>
              </a:rPr>
              <a:t> The host university might require it. </a:t>
            </a:r>
            <a:endParaRPr lang="en-GB" dirty="0"/>
          </a:p>
          <a:p>
            <a:endParaRPr lang="en-GB" b="1" dirty="0">
              <a:latin typeface="Calibri"/>
              <a:cs typeface="Arial"/>
            </a:endParaRPr>
          </a:p>
          <a:p>
            <a:r>
              <a:rPr lang="en-GB" b="1" dirty="0">
                <a:latin typeface="Calibri"/>
                <a:cs typeface="Arial"/>
              </a:rPr>
              <a:t>Language Proficiency: </a:t>
            </a:r>
            <a:r>
              <a:rPr lang="en-GB" dirty="0">
                <a:latin typeface="Calibri"/>
                <a:cs typeface="Arial"/>
              </a:rPr>
              <a:t>The host university might require a language certificate. You may use your AYBU Proficiency exam result if you do not have any other document.</a:t>
            </a:r>
          </a:p>
          <a:p>
            <a:endParaRPr lang="tr-TR" dirty="0"/>
          </a:p>
          <a:p>
            <a:endParaRPr lang="tr-TR" sz="2000" dirty="0"/>
          </a:p>
          <a:p>
            <a:br>
              <a:rPr lang="tr-TR" sz="2000" dirty="0"/>
            </a:br>
            <a:endParaRPr lang="tr-TR" sz="2000" dirty="0"/>
          </a:p>
        </p:txBody>
      </p:sp>
      <p:pic>
        <p:nvPicPr>
          <p:cNvPr id="6" name="Picture 2" descr="http://www.bby.hacettepe.edu.tr/bilgibelge/image/opt-Erasmus-Programi-2014-Basladi-PGBHFVLLC1.jpg"/>
          <p:cNvPicPr>
            <a:picLocks noChangeAspect="1" noChangeArrowheads="1"/>
          </p:cNvPicPr>
          <p:nvPr/>
        </p:nvPicPr>
        <p:blipFill>
          <a:blip r:embed="rId2" cstate="print"/>
          <a:srcRect/>
          <a:stretch>
            <a:fillRect/>
          </a:stretch>
        </p:blipFill>
        <p:spPr bwMode="auto">
          <a:xfrm>
            <a:off x="1178695" y="6141640"/>
            <a:ext cx="6786610" cy="692696"/>
          </a:xfrm>
          <a:prstGeom prst="rect">
            <a:avLst/>
          </a:prstGeom>
          <a:noFill/>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s://avrupanaliz.files.wordpress.com/2010/05/ab-eu-tr-uk2.png"/>
          <p:cNvPicPr>
            <a:picLocks noChangeAspect="1" noChangeArrowheads="1"/>
          </p:cNvPicPr>
          <p:nvPr/>
        </p:nvPicPr>
        <p:blipFill>
          <a:blip r:embed="rId2" cstate="print">
            <a:lum bright="83000" contrast="-93000"/>
          </a:blip>
          <a:srcRect/>
          <a:stretch>
            <a:fillRect/>
          </a:stretch>
        </p:blipFill>
        <p:spPr bwMode="auto">
          <a:xfrm>
            <a:off x="0" y="0"/>
            <a:ext cx="9144000" cy="6858000"/>
          </a:xfrm>
          <a:prstGeom prst="rect">
            <a:avLst/>
          </a:prstGeom>
          <a:noFill/>
        </p:spPr>
      </p:pic>
      <p:sp>
        <p:nvSpPr>
          <p:cNvPr id="3" name="2 İçerik Yer Tutucusu"/>
          <p:cNvSpPr>
            <a:spLocks noGrp="1"/>
          </p:cNvSpPr>
          <p:nvPr>
            <p:ph idx="1"/>
          </p:nvPr>
        </p:nvSpPr>
        <p:spPr>
          <a:xfrm>
            <a:off x="498120" y="1008991"/>
            <a:ext cx="8572560" cy="5238344"/>
          </a:xfrm>
        </p:spPr>
        <p:txBody>
          <a:bodyPr/>
          <a:lstStyle/>
          <a:p>
            <a:pPr marL="0" algn="just">
              <a:spcBef>
                <a:spcPts val="0"/>
              </a:spcBef>
              <a:buNone/>
            </a:pPr>
            <a:r>
              <a:rPr lang="en-GB" sz="2000" b="1"/>
              <a:t>Letter of Acceptance:</a:t>
            </a:r>
            <a:endParaRPr lang="en-GB" sz="2000" b="1">
              <a:cs typeface="Calibri"/>
            </a:endParaRPr>
          </a:p>
          <a:p>
            <a:pPr marL="0" algn="just">
              <a:spcBef>
                <a:spcPts val="0"/>
              </a:spcBef>
            </a:pPr>
            <a:r>
              <a:rPr lang="en-GB" sz="2000"/>
              <a:t>The host universities check  your application documents. </a:t>
            </a:r>
            <a:endParaRPr lang="en-GB" sz="2000" dirty="0">
              <a:cs typeface="Calibri"/>
            </a:endParaRPr>
          </a:p>
          <a:p>
            <a:pPr marL="0" algn="just">
              <a:spcBef>
                <a:spcPts val="0"/>
              </a:spcBef>
            </a:pPr>
            <a:r>
              <a:rPr lang="en-GB" sz="2000"/>
              <a:t>If they approve your application, they send us and/or you a letter of acceptance/invitation by post or e-mail. You should inform us when you get the acceptance and give us one copy. </a:t>
            </a:r>
            <a:endParaRPr lang="en-GB" sz="2000" dirty="0">
              <a:cs typeface="Calibri"/>
            </a:endParaRPr>
          </a:p>
          <a:p>
            <a:pPr marL="0" algn="just">
              <a:spcBef>
                <a:spcPts val="0"/>
              </a:spcBef>
            </a:pPr>
            <a:endParaRPr lang="en-GB" sz="2000" dirty="0">
              <a:cs typeface="Calibri"/>
            </a:endParaRPr>
          </a:p>
          <a:p>
            <a:pPr marL="0" algn="just">
              <a:spcBef>
                <a:spcPts val="0"/>
              </a:spcBef>
              <a:buNone/>
            </a:pPr>
            <a:r>
              <a:rPr lang="en-GB" sz="2000" b="1"/>
              <a:t>Official Visa/Grant Letter:</a:t>
            </a:r>
            <a:endParaRPr lang="en-GB" sz="2000" b="1">
              <a:cs typeface="Calibri"/>
            </a:endParaRPr>
          </a:p>
          <a:p>
            <a:pPr marL="0" algn="just">
              <a:spcBef>
                <a:spcPts val="0"/>
              </a:spcBef>
            </a:pPr>
            <a:r>
              <a:rPr lang="en-GB" sz="2000"/>
              <a:t>It is prepared by AYBU IRO upon the arrival of your acceptance letter. It may take a week to prepare it. Thus, arrange your visa application accordingly. </a:t>
            </a:r>
            <a:endParaRPr lang="en-GB" sz="2000" dirty="0">
              <a:cs typeface="Calibri"/>
            </a:endParaRPr>
          </a:p>
          <a:p>
            <a:pPr marL="0" algn="just">
              <a:spcBef>
                <a:spcPts val="0"/>
              </a:spcBef>
            </a:pPr>
            <a:endParaRPr lang="en-GB" sz="2000" dirty="0">
              <a:cs typeface="Calibri"/>
            </a:endParaRPr>
          </a:p>
          <a:p>
            <a:pPr>
              <a:buNone/>
            </a:pPr>
            <a:r>
              <a:rPr lang="en-GB" sz="2000" b="1"/>
              <a:t>Travel &amp; Health Insurance:</a:t>
            </a:r>
            <a:endParaRPr lang="en-GB" sz="2000" b="1">
              <a:cs typeface="Calibri"/>
            </a:endParaRPr>
          </a:p>
          <a:p>
            <a:pPr algn="just"/>
            <a:r>
              <a:rPr lang="en-GB" sz="2000"/>
              <a:t>Might be required for visa application. If not, obtain it after you learn the result of your visa application. It must cover the whole period of your stay abroad. It must be valid in the country you will go. Therefore, you can consult the host university and/or the consulate and or the ESN of that university or country.</a:t>
            </a:r>
            <a:endParaRPr lang="en-GB" sz="2000">
              <a:cs typeface="Calibri"/>
            </a:endParaRPr>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Image result for Travel &amp; Health Insurance"/>
          <p:cNvPicPr>
            <a:picLocks noChangeAspect="1" noChangeArrowheads="1"/>
          </p:cNvPicPr>
          <p:nvPr/>
        </p:nvPicPr>
        <p:blipFill>
          <a:blip r:embed="rId2" cstate="print"/>
          <a:srcRect/>
          <a:stretch>
            <a:fillRect/>
          </a:stretch>
        </p:blipFill>
        <p:spPr bwMode="auto">
          <a:xfrm>
            <a:off x="6372200" y="5373216"/>
            <a:ext cx="2771800" cy="1484784"/>
          </a:xfrm>
          <a:prstGeom prst="rect">
            <a:avLst/>
          </a:prstGeom>
          <a:ln>
            <a:noFill/>
          </a:ln>
          <a:effectLst>
            <a:softEdge rad="112500"/>
          </a:effectLst>
        </p:spPr>
      </p:pic>
      <p:sp>
        <p:nvSpPr>
          <p:cNvPr id="3" name="2 İçerik Yer Tutucusu"/>
          <p:cNvSpPr>
            <a:spLocks noGrp="1"/>
          </p:cNvSpPr>
          <p:nvPr>
            <p:ph idx="1"/>
          </p:nvPr>
        </p:nvSpPr>
        <p:spPr>
          <a:xfrm>
            <a:off x="179512" y="908720"/>
            <a:ext cx="8715436" cy="5662982"/>
          </a:xfrm>
        </p:spPr>
        <p:txBody>
          <a:bodyPr/>
          <a:lstStyle/>
          <a:p>
            <a:pPr marL="0" algn="just">
              <a:spcBef>
                <a:spcPts val="0"/>
              </a:spcBef>
              <a:buNone/>
            </a:pPr>
            <a:r>
              <a:rPr lang="en-GB" sz="2000" b="1"/>
              <a:t>Travel &amp; Health Insurance:</a:t>
            </a:r>
            <a:endParaRPr lang="en-GB" sz="2000" b="1">
              <a:cs typeface="Calibri"/>
            </a:endParaRPr>
          </a:p>
          <a:p>
            <a:pPr marL="0" algn="just">
              <a:spcBef>
                <a:spcPts val="0"/>
              </a:spcBef>
            </a:pPr>
            <a:r>
              <a:rPr lang="en-GB" sz="2000"/>
              <a:t>Travel&amp;Health insurance is a must for the Erasmus+ grant agreement. </a:t>
            </a:r>
            <a:endParaRPr lang="en-GB" sz="2000" b="1">
              <a:cs typeface="Calibri"/>
            </a:endParaRPr>
          </a:p>
          <a:p>
            <a:pPr algn="just"/>
            <a:r>
              <a:rPr lang="en-GB" sz="2000"/>
              <a:t>Health insurance policy requirements are different in each country. In order to avoid surprises, please follow the instructions &amp; suggestions by host institutions/immigration offices. You must follow the instructions and get in touch with the suggested companies.  </a:t>
            </a:r>
            <a:endParaRPr lang="en-GB" sz="2000">
              <a:cs typeface="Calibri"/>
            </a:endParaRPr>
          </a:p>
          <a:p>
            <a:pPr algn="just">
              <a:buNone/>
            </a:pPr>
            <a:endParaRPr lang="en-GB" sz="2000" dirty="0">
              <a:cs typeface="Calibri"/>
            </a:endParaRPr>
          </a:p>
          <a:p>
            <a:pPr algn="just"/>
            <a:r>
              <a:rPr lang="en-GB" sz="2000"/>
              <a:t>Travel Health insurance may suffice to get a visa but it may not cover your needs throughout your stay if an emergency situation occurs. So you must purchase a valid insurance policy that covers your </a:t>
            </a:r>
            <a:r>
              <a:rPr lang="en-GB" sz="2000" b="1">
                <a:solidFill>
                  <a:srgbClr val="FF0000"/>
                </a:solidFill>
              </a:rPr>
              <a:t>whole study period </a:t>
            </a:r>
            <a:r>
              <a:rPr lang="en-GB" sz="2000"/>
              <a:t>and specifically states that your purpose of stay is studying abroad as an exchange student. </a:t>
            </a:r>
            <a:endParaRPr lang="en-GB" sz="2000">
              <a:cs typeface="Calibri"/>
            </a:endParaRPr>
          </a:p>
          <a:p>
            <a:pPr algn="just"/>
            <a:endParaRPr lang="en-GB" sz="2000" dirty="0">
              <a:cs typeface="Calibri"/>
            </a:endParaRPr>
          </a:p>
          <a:p>
            <a:pPr marL="0" algn="just">
              <a:spcBef>
                <a:spcPts val="0"/>
              </a:spcBef>
            </a:pPr>
            <a:r>
              <a:rPr lang="en-GB" sz="2000"/>
              <a:t>It should involve inpatient and outpatient treatment. And any kind of transfer. </a:t>
            </a:r>
            <a:endParaRPr lang="en-GB" sz="2000">
              <a:cs typeface="Calibri"/>
            </a:endParaRPr>
          </a:p>
          <a:p>
            <a:pPr marL="0" algn="just">
              <a:spcBef>
                <a:spcPts val="0"/>
              </a:spcBef>
              <a:buNone/>
            </a:pPr>
            <a:endParaRPr lang="en-GB" sz="2000" dirty="0">
              <a:cs typeface="Calibri"/>
            </a:endParaRPr>
          </a:p>
          <a:p>
            <a:pPr marL="0" algn="just">
              <a:spcBef>
                <a:spcPts val="0"/>
              </a:spcBef>
            </a:pPr>
            <a:r>
              <a:rPr lang="en-GB" sz="2000" b="1">
                <a:solidFill>
                  <a:srgbClr val="9E0000"/>
                </a:solidFill>
              </a:rPr>
              <a:t>You should submit your insurance policy to AYBU IRO.</a:t>
            </a:r>
            <a:endParaRPr lang="en-GB" sz="2000" b="1">
              <a:solidFill>
                <a:srgbClr val="9E0000"/>
              </a:solidFill>
              <a:cs typeface="Calibri"/>
            </a:endParaRPr>
          </a:p>
          <a:p>
            <a:pPr>
              <a:buNone/>
            </a:pPr>
            <a:endParaRPr lang="tr-TR" dirty="0"/>
          </a:p>
        </p:txBody>
      </p:sp>
      <p:sp>
        <p:nvSpPr>
          <p:cNvPr id="4" name="Rectangle 2"/>
          <p:cNvSpPr txBox="1">
            <a:spLocks noChangeArrowheads="1"/>
          </p:cNvSpPr>
          <p:nvPr/>
        </p:nvSpPr>
        <p:spPr>
          <a:xfrm>
            <a:off x="1285852" y="142853"/>
            <a:ext cx="6477000" cy="621851"/>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980728"/>
            <a:ext cx="9144000" cy="5662982"/>
          </a:xfrm>
        </p:spPr>
        <p:txBody>
          <a:bodyPr/>
          <a:lstStyle/>
          <a:p>
            <a:pPr marL="571500" indent="-571500" algn="ctr" eaLnBrk="1" hangingPunct="1">
              <a:lnSpc>
                <a:spcPct val="60000"/>
              </a:lnSpc>
              <a:buClr>
                <a:schemeClr val="tx2"/>
              </a:buClr>
              <a:buSzPct val="90000"/>
              <a:buFont typeface="Wingdings" pitchFamily="2" charset="2"/>
              <a:buNone/>
              <a:defRPr/>
            </a:pPr>
            <a:endParaRPr lang="en-GB" altLang="tr-TR" sz="1600" b="1" dirty="0">
              <a:solidFill>
                <a:srgbClr val="10253F"/>
              </a:solidFill>
              <a:cs typeface="Calibri"/>
            </a:endParaRPr>
          </a:p>
          <a:p>
            <a:pPr marL="571500" indent="-571500" algn="just" eaLnBrk="1" hangingPunct="1">
              <a:lnSpc>
                <a:spcPct val="60000"/>
              </a:lnSpc>
              <a:buClr>
                <a:schemeClr val="tx2"/>
              </a:buClr>
              <a:buSzPct val="90000"/>
              <a:buFont typeface="Wingdings" pitchFamily="2" charset="2"/>
              <a:buNone/>
              <a:defRPr/>
            </a:pPr>
            <a:r>
              <a:rPr lang="en-GB" altLang="tr-TR" sz="1600" b="1">
                <a:solidFill>
                  <a:srgbClr val="10253F"/>
                </a:solidFill>
              </a:rPr>
              <a:t>VISA PROCEDURES</a:t>
            </a:r>
            <a:endParaRPr lang="en-GB" altLang="tr-TR" sz="1600" b="1">
              <a:solidFill>
                <a:srgbClr val="10253F"/>
              </a:solidFill>
              <a:cs typeface="Calibri"/>
            </a:endParaRPr>
          </a:p>
          <a:p>
            <a:pPr marL="571500" indent="-571500" algn="just" eaLnBrk="1" hangingPunct="1">
              <a:lnSpc>
                <a:spcPct val="60000"/>
              </a:lnSpc>
              <a:buClr>
                <a:schemeClr val="tx2"/>
              </a:buClr>
              <a:buSzPct val="90000"/>
              <a:buNone/>
              <a:defRPr/>
            </a:pPr>
            <a:r>
              <a:rPr lang="en-GB" altLang="tr-TR" sz="1600" b="1" dirty="0">
                <a:solidFill>
                  <a:srgbClr val="10253F"/>
                </a:solidFill>
              </a:rPr>
              <a:t>    </a:t>
            </a:r>
            <a:endParaRPr lang="en-GB" altLang="tr-TR" sz="1600" b="1" dirty="0">
              <a:solidFill>
                <a:srgbClr val="10253F"/>
              </a:solidFill>
              <a:cs typeface="Calibri"/>
            </a:endParaRPr>
          </a:p>
          <a:p>
            <a:pPr algn="just">
              <a:defRPr/>
            </a:pPr>
            <a:r>
              <a:rPr lang="en-GB" sz="1600"/>
              <a:t>Visa requirements and procedures differ from country to country. In order to save time, please follow the instructions &amp; suggestions by host institutions/immigration offices and consulates. </a:t>
            </a:r>
            <a:endParaRPr lang="en-GB" sz="1600" dirty="0">
              <a:cs typeface="Calibri"/>
            </a:endParaRPr>
          </a:p>
          <a:p>
            <a:pPr algn="just">
              <a:defRPr/>
            </a:pPr>
            <a:r>
              <a:rPr lang="en-GB" sz="1600"/>
              <a:t>AYBU IRO and the National Agency are not responsible for your visa application. </a:t>
            </a:r>
            <a:endParaRPr lang="en-GB" sz="1600" dirty="0">
              <a:cs typeface="Calibri"/>
            </a:endParaRPr>
          </a:p>
          <a:p>
            <a:endParaRPr lang="en-GB" sz="1600" dirty="0">
              <a:cs typeface="Calibri"/>
            </a:endParaRPr>
          </a:p>
          <a:p>
            <a:pPr>
              <a:buNone/>
            </a:pPr>
            <a:r>
              <a:rPr lang="en-GB" sz="1600"/>
              <a:t>1. Check your host university’s international office website;</a:t>
            </a:r>
            <a:endParaRPr lang="en-GB" sz="1600" dirty="0">
              <a:cs typeface="Calibri"/>
            </a:endParaRPr>
          </a:p>
          <a:p>
            <a:pPr>
              <a:buNone/>
            </a:pPr>
            <a:r>
              <a:rPr lang="en-GB" sz="1600"/>
              <a:t>2. Check consulate/embassy webpages for documents;</a:t>
            </a:r>
            <a:endParaRPr lang="en-GB" sz="1600" dirty="0">
              <a:cs typeface="Calibri"/>
            </a:endParaRPr>
          </a:p>
          <a:p>
            <a:pPr>
              <a:buNone/>
            </a:pPr>
            <a:r>
              <a:rPr lang="en-GB" sz="1600"/>
              <a:t>3. Acceptance Letter from host institution; </a:t>
            </a:r>
            <a:endParaRPr lang="en-GB" sz="1600" dirty="0">
              <a:cs typeface="Calibri"/>
            </a:endParaRPr>
          </a:p>
          <a:p>
            <a:pPr>
              <a:buNone/>
            </a:pPr>
            <a:r>
              <a:rPr lang="en-GB" sz="1600"/>
              <a:t>4. Official visa/grant letter by AYBU IRO (visa support letter); </a:t>
            </a:r>
            <a:endParaRPr lang="en-GB" sz="1600" dirty="0">
              <a:cs typeface="Calibri"/>
            </a:endParaRPr>
          </a:p>
          <a:p>
            <a:pPr>
              <a:buNone/>
            </a:pPr>
            <a:r>
              <a:rPr lang="en-GB" sz="1600"/>
              <a:t>5. Health insurance policy, financial support letter, etc.; </a:t>
            </a:r>
            <a:endParaRPr lang="en-GB" sz="1600" dirty="0">
              <a:cs typeface="Calibri"/>
            </a:endParaRPr>
          </a:p>
          <a:p>
            <a:pPr>
              <a:buNone/>
            </a:pPr>
            <a:r>
              <a:rPr lang="en-GB" sz="1600"/>
              <a:t>6. Make an appointment for visa application; </a:t>
            </a:r>
            <a:endParaRPr lang="en-GB" sz="1600" dirty="0">
              <a:cs typeface="Calibri"/>
            </a:endParaRPr>
          </a:p>
          <a:p>
            <a:pPr>
              <a:buNone/>
            </a:pPr>
            <a:r>
              <a:rPr lang="en-GB" sz="1600" dirty="0"/>
              <a:t>7. </a:t>
            </a:r>
            <a:r>
              <a:rPr lang="en-GB" sz="1600" b="1" dirty="0">
                <a:solidFill>
                  <a:srgbClr val="FF0000"/>
                </a:solidFill>
              </a:rPr>
              <a:t>Residence permit </a:t>
            </a:r>
            <a:r>
              <a:rPr lang="en-GB" sz="1600" dirty="0"/>
              <a:t>is usually taken once you arrive at the host country</a:t>
            </a:r>
            <a:r>
              <a:rPr lang="en-GB" sz="1600"/>
              <a:t> but it is better to check it before yout departure.</a:t>
            </a:r>
            <a:endParaRPr lang="en-GB" sz="1600">
              <a:cs typeface="Calibri"/>
            </a:endParaRPr>
          </a:p>
          <a:p>
            <a:pPr>
              <a:buNone/>
            </a:pPr>
            <a:endParaRPr lang="en-GB" sz="1600" dirty="0">
              <a:cs typeface="Calibri"/>
            </a:endParaRPr>
          </a:p>
          <a:p>
            <a:pPr>
              <a:buNone/>
            </a:pPr>
            <a:r>
              <a:rPr lang="en-GB" altLang="tr-TR" sz="1600" b="1"/>
              <a:t>NOTE: </a:t>
            </a:r>
            <a:r>
              <a:rPr lang="en-GB" altLang="tr-TR" sz="1600"/>
              <a:t>Obtaining visa for some countries such as Czech Republic, Slovenia and etc takes longer than others.  Thus plan accordingly. </a:t>
            </a:r>
            <a:endParaRPr lang="en-GB" altLang="tr-TR" sz="1600">
              <a:cs typeface="Calibri"/>
            </a:endParaRPr>
          </a:p>
          <a:p>
            <a:pPr algn="just">
              <a:defRPr/>
            </a:pPr>
            <a:endParaRPr lang="tr-TR" altLang="tr-TR" sz="2000" dirty="0"/>
          </a:p>
          <a:p>
            <a:pPr algn="just">
              <a:buNone/>
              <a:defRPr/>
            </a:pPr>
            <a:endParaRPr lang="tr-TR" sz="2000" dirty="0"/>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sp>
        <p:nvSpPr>
          <p:cNvPr id="58370" name="AutoShape 2" descr="Image result for travel vi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8372" name="AutoShape 4" descr="Image result for travel vis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58374" name="Picture 6" descr="Related image"/>
          <p:cNvPicPr>
            <a:picLocks noChangeAspect="1" noChangeArrowheads="1"/>
          </p:cNvPicPr>
          <p:nvPr/>
        </p:nvPicPr>
        <p:blipFill>
          <a:blip r:embed="rId2" cstate="print"/>
          <a:srcRect/>
          <a:stretch>
            <a:fillRect/>
          </a:stretch>
        </p:blipFill>
        <p:spPr bwMode="auto">
          <a:xfrm>
            <a:off x="2699792" y="5517232"/>
            <a:ext cx="3672408" cy="1224136"/>
          </a:xfrm>
          <a:prstGeom prst="rect">
            <a:avLst/>
          </a:prstGeom>
          <a:noFill/>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anpcdefp.ro/userfiles/erasmusplus.jpg"/>
          <p:cNvPicPr>
            <a:picLocks noChangeAspect="1" noChangeArrowheads="1"/>
          </p:cNvPicPr>
          <p:nvPr/>
        </p:nvPicPr>
        <p:blipFill>
          <a:blip r:embed="rId2" cstate="print">
            <a:lum bright="69000" contrast="-73000"/>
          </a:blip>
          <a:srcRect/>
          <a:stretch>
            <a:fillRect/>
          </a:stretch>
        </p:blipFill>
        <p:spPr bwMode="auto">
          <a:xfrm>
            <a:off x="0" y="0"/>
            <a:ext cx="9144000" cy="6858000"/>
          </a:xfrm>
          <a:prstGeom prst="rect">
            <a:avLst/>
          </a:prstGeom>
          <a:noFill/>
        </p:spPr>
      </p:pic>
      <p:sp>
        <p:nvSpPr>
          <p:cNvPr id="2" name="1 Başlık"/>
          <p:cNvSpPr>
            <a:spLocks noGrp="1"/>
          </p:cNvSpPr>
          <p:nvPr>
            <p:ph type="title"/>
          </p:nvPr>
        </p:nvSpPr>
        <p:spPr>
          <a:xfrm>
            <a:off x="2357422" y="214290"/>
            <a:ext cx="4329114" cy="928694"/>
          </a:xfrm>
          <a:solidFill>
            <a:schemeClr val="accent5">
              <a:lumMod val="20000"/>
              <a:lumOff val="80000"/>
            </a:schemeClr>
          </a:solidFill>
        </p:spPr>
        <p:txBody>
          <a:bodyPr/>
          <a:lstStyle/>
          <a:p>
            <a:r>
              <a:rPr lang="tr-TR" b="1" dirty="0"/>
              <a:t>CONTENT</a:t>
            </a:r>
          </a:p>
        </p:txBody>
      </p:sp>
      <p:sp>
        <p:nvSpPr>
          <p:cNvPr id="3" name="2 İçerik Yer Tutucusu"/>
          <p:cNvSpPr>
            <a:spLocks noGrp="1"/>
          </p:cNvSpPr>
          <p:nvPr>
            <p:ph idx="1"/>
          </p:nvPr>
        </p:nvSpPr>
        <p:spPr>
          <a:xfrm>
            <a:off x="899592" y="1340768"/>
            <a:ext cx="6912768" cy="5256584"/>
          </a:xfrm>
        </p:spPr>
        <p:txBody>
          <a:bodyPr/>
          <a:lstStyle/>
          <a:p>
            <a:r>
              <a:rPr lang="en-GB" sz="2200" b="1" dirty="0"/>
              <a:t>Introduction to Erasmus+ Student Mobility for Studies Programme</a:t>
            </a:r>
            <a:endParaRPr lang="en-GB" sz="2200" b="1" dirty="0">
              <a:cs typeface="Calibri"/>
            </a:endParaRPr>
          </a:p>
          <a:p>
            <a:r>
              <a:rPr lang="en-GB" sz="2200" b="1" dirty="0"/>
              <a:t>Related Authorities</a:t>
            </a:r>
            <a:endParaRPr lang="en-GB" sz="2200" b="1" dirty="0">
              <a:cs typeface="Calibri"/>
            </a:endParaRPr>
          </a:p>
          <a:p>
            <a:r>
              <a:rPr lang="en-GB" sz="2200" b="1" dirty="0"/>
              <a:t>International Relations Office</a:t>
            </a:r>
            <a:endParaRPr lang="en-GB" sz="2200" b="1" dirty="0">
              <a:cs typeface="Calibri"/>
            </a:endParaRPr>
          </a:p>
          <a:p>
            <a:r>
              <a:rPr lang="en-GB" sz="2200" b="1" dirty="0"/>
              <a:t>Erasmus+ Documents and Steps</a:t>
            </a:r>
            <a:endParaRPr lang="en-GB" sz="2200" b="1" dirty="0">
              <a:cs typeface="Calibri"/>
            </a:endParaRPr>
          </a:p>
          <a:p>
            <a:pPr>
              <a:buNone/>
            </a:pPr>
            <a:r>
              <a:rPr lang="en-GB" sz="2200" b="1" dirty="0"/>
              <a:t>	* Before Mobility</a:t>
            </a:r>
            <a:endParaRPr lang="en-GB" sz="2200" b="1" dirty="0">
              <a:cs typeface="Calibri"/>
            </a:endParaRPr>
          </a:p>
          <a:p>
            <a:pPr>
              <a:buNone/>
            </a:pPr>
            <a:r>
              <a:rPr lang="en-GB" sz="2200" b="1" dirty="0"/>
              <a:t>	* During Mobility</a:t>
            </a:r>
            <a:endParaRPr lang="en-GB" sz="2200" b="1" dirty="0">
              <a:cs typeface="Calibri"/>
            </a:endParaRPr>
          </a:p>
          <a:p>
            <a:pPr>
              <a:buNone/>
            </a:pPr>
            <a:r>
              <a:rPr lang="en-GB" sz="2200" b="1" dirty="0"/>
              <a:t>	* After Mobility</a:t>
            </a:r>
            <a:endParaRPr lang="en-GB" sz="2200" b="1" dirty="0">
              <a:cs typeface="Calibri"/>
            </a:endParaRPr>
          </a:p>
          <a:p>
            <a:r>
              <a:rPr lang="en-GB" sz="2200" b="1" dirty="0"/>
              <a:t>Sample Documents</a:t>
            </a:r>
            <a:endParaRPr lang="en-GB" sz="2200" b="1" dirty="0">
              <a:cs typeface="Calibri"/>
            </a:endParaRPr>
          </a:p>
          <a:p>
            <a:r>
              <a:rPr lang="en-GB" sz="2200" b="1" dirty="0"/>
              <a:t>Frequently Asked Questions &amp; Suggestions</a:t>
            </a:r>
            <a:endParaRPr lang="en-GB" sz="2200" b="1" dirty="0">
              <a:cs typeface="Calibri"/>
            </a:endParaRPr>
          </a:p>
        </p:txBody>
      </p:sp>
      <p:pic>
        <p:nvPicPr>
          <p:cNvPr id="66564" name="Picture 4" descr="http://skepticism-images.s3-website-us-east-1.amazonaws.com/images/jreviews/Erasmus.jpg"/>
          <p:cNvPicPr>
            <a:picLocks noChangeAspect="1" noChangeArrowheads="1"/>
          </p:cNvPicPr>
          <p:nvPr/>
        </p:nvPicPr>
        <p:blipFill>
          <a:blip r:embed="rId3" cstate="print"/>
          <a:srcRect/>
          <a:stretch>
            <a:fillRect/>
          </a:stretch>
        </p:blipFill>
        <p:spPr bwMode="auto">
          <a:xfrm>
            <a:off x="7290198" y="0"/>
            <a:ext cx="1853802" cy="1571612"/>
          </a:xfrm>
          <a:prstGeom prst="rect">
            <a:avLst/>
          </a:prstGeom>
          <a:ln>
            <a:noFill/>
          </a:ln>
          <a:effectLst>
            <a:softEdge rad="112500"/>
          </a:effectLst>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4" y="86010"/>
            <a:ext cx="1187624" cy="1185253"/>
          </a:xfrm>
          <a:prstGeom prst="rect">
            <a:avLst/>
          </a:prstGeom>
        </p:spPr>
      </p:pic>
    </p:spTree>
  </p:cSld>
  <p:clrMapOvr>
    <a:masterClrMapping/>
  </p:clrMapOvr>
  <p:transition spd="med"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7504" y="980728"/>
            <a:ext cx="9036496" cy="5877272"/>
          </a:xfrm>
        </p:spPr>
        <p:txBody>
          <a:bodyPr/>
          <a:lstStyle/>
          <a:p>
            <a:pPr algn="just">
              <a:buNone/>
            </a:pPr>
            <a:r>
              <a:rPr lang="en-GB" sz="2000" b="1"/>
              <a:t>V</a:t>
            </a:r>
            <a:r>
              <a:rPr lang="en-GB" sz="1600" b="1"/>
              <a:t>isa Photocopy: </a:t>
            </a:r>
            <a:r>
              <a:rPr lang="en-GB" sz="1600"/>
              <a:t>When you obtain your visa, bring it to AYBU IRO.</a:t>
            </a:r>
            <a:endParaRPr lang="en-GB" sz="1600" dirty="0">
              <a:cs typeface="Calibri"/>
            </a:endParaRPr>
          </a:p>
          <a:p>
            <a:pPr algn="just">
              <a:buNone/>
            </a:pPr>
            <a:endParaRPr lang="en-GB" sz="1600" dirty="0">
              <a:cs typeface="Calibri"/>
            </a:endParaRPr>
          </a:p>
          <a:p>
            <a:pPr algn="just">
              <a:buNone/>
            </a:pPr>
            <a:r>
              <a:rPr lang="en-GB" sz="1600" b="1"/>
              <a:t>Bank Account: </a:t>
            </a:r>
            <a:r>
              <a:rPr lang="en-GB" sz="1600"/>
              <a:t>Obtain a Euro account at </a:t>
            </a:r>
            <a:r>
              <a:rPr lang="en-GB" sz="1600" b="1"/>
              <a:t>T.C. Halkbank Merkez Şubesi</a:t>
            </a:r>
            <a:r>
              <a:rPr lang="en-GB" sz="1600"/>
              <a:t> (Ulus Anafartalar Caddesi) and submit its copy to AYBU IRO.</a:t>
            </a:r>
            <a:endParaRPr lang="en-GB" sz="1600" dirty="0">
              <a:cs typeface="Calibri"/>
            </a:endParaRPr>
          </a:p>
          <a:p>
            <a:pPr algn="just">
              <a:buNone/>
            </a:pPr>
            <a:endParaRPr lang="en-GB" sz="1600" dirty="0">
              <a:cs typeface="Calibri"/>
            </a:endParaRPr>
          </a:p>
          <a:p>
            <a:pPr algn="just">
              <a:buNone/>
            </a:pPr>
            <a:r>
              <a:rPr lang="en-GB" sz="1600" b="1">
                <a:solidFill>
                  <a:srgbClr val="9E0000"/>
                </a:solidFill>
              </a:rPr>
              <a:t>ATTENTION: </a:t>
            </a:r>
            <a:r>
              <a:rPr lang="en-GB" sz="1600" b="1"/>
              <a:t>It is suggested that you open a shared bank account with someone you trust among family members and/or friends. Thus, that person can get your grant if necessary. </a:t>
            </a:r>
            <a:endParaRPr lang="en-GB" sz="1600" b="1" dirty="0">
              <a:cs typeface="Calibri"/>
            </a:endParaRPr>
          </a:p>
          <a:p>
            <a:pPr algn="just">
              <a:buNone/>
            </a:pPr>
            <a:endParaRPr lang="en-GB" sz="1600" b="1" dirty="0">
              <a:cs typeface="Calibri"/>
            </a:endParaRPr>
          </a:p>
          <a:p>
            <a:pPr algn="just">
              <a:buNone/>
            </a:pPr>
            <a:r>
              <a:rPr lang="en-GB" sz="1600" b="1"/>
              <a:t>Faculty Term Permission: </a:t>
            </a:r>
            <a:r>
              <a:rPr lang="en-GB" sz="1600"/>
              <a:t>After you get your visa, you must apply your faculty/institute with a petition letter in order to be allowed to study abroad during that term. AYBU IRO will send you a sample letter. Submit a copy of LA, acceptance letter and visa together with your letter. Ask them to send one copy of the result to AYBU IRO. </a:t>
            </a:r>
            <a:endParaRPr lang="en-GB" sz="1600" dirty="0">
              <a:cs typeface="Calibri"/>
            </a:endParaRPr>
          </a:p>
          <a:p>
            <a:pPr algn="just">
              <a:buNone/>
            </a:pPr>
            <a:r>
              <a:rPr lang="en-GB" sz="1600" b="1"/>
              <a:t>Contract: </a:t>
            </a:r>
            <a:r>
              <a:rPr lang="en-GB" sz="1600"/>
              <a:t>It will be prepared at AYBU IRO in 2 copies.  It shows your rights and responsibilities.</a:t>
            </a:r>
            <a:endParaRPr lang="en-GB" sz="1600" dirty="0">
              <a:cs typeface="Calibri"/>
            </a:endParaRPr>
          </a:p>
          <a:p>
            <a:pPr algn="just">
              <a:buNone/>
            </a:pPr>
            <a:endParaRPr lang="en-GB" sz="1600" dirty="0">
              <a:cs typeface="Calibri"/>
            </a:endParaRPr>
          </a:p>
          <a:p>
            <a:pPr>
              <a:buNone/>
            </a:pPr>
            <a:br>
              <a:rPr lang="tr-TR" sz="1600" dirty="0"/>
            </a:br>
            <a:endParaRPr lang="en-GB" sz="1600" dirty="0">
              <a:cs typeface="Calibri"/>
            </a:endParaRPr>
          </a:p>
          <a:p>
            <a:pPr>
              <a:buNone/>
            </a:pPr>
            <a:endParaRPr lang="tr-TR" dirty="0"/>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MOBILITY</a:t>
            </a:r>
          </a:p>
        </p:txBody>
      </p:sp>
      <p:pic>
        <p:nvPicPr>
          <p:cNvPr id="5" name="Picture 8" descr="Related image"/>
          <p:cNvPicPr>
            <a:picLocks noChangeAspect="1" noChangeArrowheads="1"/>
          </p:cNvPicPr>
          <p:nvPr/>
        </p:nvPicPr>
        <p:blipFill>
          <a:blip r:embed="rId2" cstate="print"/>
          <a:srcRect/>
          <a:stretch>
            <a:fillRect/>
          </a:stretch>
        </p:blipFill>
        <p:spPr bwMode="auto">
          <a:xfrm>
            <a:off x="323528" y="5229200"/>
            <a:ext cx="8496944" cy="1628800"/>
          </a:xfrm>
          <a:prstGeom prst="rect">
            <a:avLst/>
          </a:prstGeom>
          <a:ln>
            <a:noFill/>
          </a:ln>
          <a:effectLst>
            <a:softEdge rad="112500"/>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268760"/>
            <a:ext cx="8363272" cy="4857403"/>
          </a:xfrm>
        </p:spPr>
        <p:txBody>
          <a:bodyPr/>
          <a:lstStyle/>
          <a:p>
            <a:pPr algn="just"/>
            <a:r>
              <a:rPr lang="tr-TR" sz="2000" dirty="0" err="1"/>
              <a:t>You</a:t>
            </a:r>
            <a:r>
              <a:rPr lang="tr-TR" sz="2000" dirty="0"/>
              <a:t> </a:t>
            </a:r>
            <a:r>
              <a:rPr lang="tr-TR" sz="2000" dirty="0" err="1"/>
              <a:t>must</a:t>
            </a:r>
            <a:r>
              <a:rPr lang="tr-TR" sz="2000" dirty="0"/>
              <a:t> </a:t>
            </a:r>
            <a:r>
              <a:rPr lang="tr-TR" sz="2000" dirty="0" err="1"/>
              <a:t>come</a:t>
            </a:r>
            <a:r>
              <a:rPr lang="tr-TR" sz="2000" dirty="0"/>
              <a:t> </a:t>
            </a:r>
            <a:r>
              <a:rPr lang="tr-TR" sz="2000" dirty="0" err="1"/>
              <a:t>and</a:t>
            </a:r>
            <a:r>
              <a:rPr lang="tr-TR" sz="2000" dirty="0"/>
              <a:t> </a:t>
            </a:r>
            <a:r>
              <a:rPr lang="tr-TR" sz="2000" dirty="0" err="1"/>
              <a:t>submit</a:t>
            </a:r>
            <a:r>
              <a:rPr lang="tr-TR" sz="2000" dirty="0"/>
              <a:t> </a:t>
            </a:r>
            <a:r>
              <a:rPr lang="tr-TR" sz="2000" dirty="0" err="1"/>
              <a:t>the</a:t>
            </a:r>
            <a:r>
              <a:rPr lang="tr-TR" sz="2000" dirty="0"/>
              <a:t> </a:t>
            </a:r>
            <a:r>
              <a:rPr lang="tr-TR" sz="2000" dirty="0" err="1"/>
              <a:t>following</a:t>
            </a:r>
            <a:r>
              <a:rPr lang="tr-TR" sz="2000" dirty="0"/>
              <a:t> </a:t>
            </a:r>
            <a:r>
              <a:rPr lang="tr-TR" sz="2000" dirty="0" err="1"/>
              <a:t>documents</a:t>
            </a:r>
            <a:r>
              <a:rPr lang="tr-TR" sz="2000" dirty="0"/>
              <a:t> </a:t>
            </a:r>
            <a:r>
              <a:rPr lang="tr-TR" sz="2000" dirty="0" err="1"/>
              <a:t>to</a:t>
            </a:r>
            <a:r>
              <a:rPr lang="tr-TR" sz="2000" dirty="0"/>
              <a:t> AYBU IRO </a:t>
            </a:r>
            <a:r>
              <a:rPr lang="tr-TR" sz="2000" dirty="0" err="1"/>
              <a:t>to</a:t>
            </a:r>
            <a:r>
              <a:rPr lang="tr-TR" sz="2000" dirty="0"/>
              <a:t> </a:t>
            </a:r>
            <a:r>
              <a:rPr lang="tr-TR" sz="2000" dirty="0" err="1"/>
              <a:t>sign</a:t>
            </a:r>
            <a:r>
              <a:rPr lang="tr-TR" sz="2000" dirty="0"/>
              <a:t> </a:t>
            </a:r>
            <a:r>
              <a:rPr lang="tr-TR" sz="2000" dirty="0" err="1"/>
              <a:t>the</a:t>
            </a:r>
            <a:r>
              <a:rPr lang="tr-TR" sz="2000" dirty="0"/>
              <a:t> </a:t>
            </a:r>
            <a:r>
              <a:rPr lang="tr-TR" sz="2000" dirty="0" err="1"/>
              <a:t>grant</a:t>
            </a:r>
            <a:r>
              <a:rPr lang="tr-TR" sz="2000" dirty="0"/>
              <a:t> </a:t>
            </a:r>
            <a:r>
              <a:rPr lang="tr-TR" sz="2000" dirty="0" err="1"/>
              <a:t>contract</a:t>
            </a:r>
            <a:r>
              <a:rPr lang="tr-TR" sz="2000" dirty="0"/>
              <a:t>.</a:t>
            </a:r>
          </a:p>
          <a:p>
            <a:pPr algn="just"/>
            <a:endParaRPr lang="tr-TR" sz="2000" dirty="0"/>
          </a:p>
          <a:p>
            <a:pPr algn="just"/>
            <a:r>
              <a:rPr lang="tr-TR" sz="2000" dirty="0" err="1"/>
              <a:t>You</a:t>
            </a:r>
            <a:r>
              <a:rPr lang="tr-TR" sz="2000" dirty="0"/>
              <a:t> </a:t>
            </a:r>
            <a:r>
              <a:rPr lang="tr-TR" sz="2000" dirty="0" err="1"/>
              <a:t>will</a:t>
            </a:r>
            <a:r>
              <a:rPr lang="tr-TR" sz="2000" dirty="0"/>
              <a:t> </a:t>
            </a:r>
            <a:r>
              <a:rPr lang="tr-TR" sz="2000" dirty="0" err="1"/>
              <a:t>contact</a:t>
            </a:r>
            <a:r>
              <a:rPr lang="tr-TR" sz="2000" dirty="0"/>
              <a:t> </a:t>
            </a:r>
            <a:r>
              <a:rPr lang="tr-TR" sz="2000" dirty="0" err="1"/>
              <a:t>for</a:t>
            </a:r>
            <a:r>
              <a:rPr lang="tr-TR" sz="2000" dirty="0"/>
              <a:t> </a:t>
            </a:r>
            <a:r>
              <a:rPr lang="tr-TR" sz="2000" dirty="0" err="1"/>
              <a:t>the</a:t>
            </a:r>
            <a:r>
              <a:rPr lang="tr-TR" sz="2000" dirty="0"/>
              <a:t> </a:t>
            </a:r>
            <a:r>
              <a:rPr lang="tr-TR" sz="2000" dirty="0" err="1"/>
              <a:t>contract</a:t>
            </a:r>
            <a:r>
              <a:rPr lang="tr-TR" sz="2000" dirty="0"/>
              <a:t> </a:t>
            </a:r>
            <a:r>
              <a:rPr lang="tr-TR" sz="2000" dirty="0" err="1"/>
              <a:t>and</a:t>
            </a:r>
            <a:r>
              <a:rPr lang="tr-TR" sz="2000" dirty="0"/>
              <a:t> </a:t>
            </a:r>
            <a:r>
              <a:rPr lang="tr-TR" sz="2000" dirty="0" err="1"/>
              <a:t>grant</a:t>
            </a:r>
            <a:r>
              <a:rPr lang="tr-TR" sz="2000" dirty="0"/>
              <a:t> </a:t>
            </a:r>
            <a:r>
              <a:rPr lang="tr-TR" sz="2000" dirty="0" err="1"/>
              <a:t>issues</a:t>
            </a:r>
            <a:r>
              <a:rPr lang="tr-TR" sz="2000" dirty="0"/>
              <a:t> at </a:t>
            </a:r>
            <a:r>
              <a:rPr lang="tr-TR" sz="2000" dirty="0">
                <a:hlinkClick r:id="rId2"/>
              </a:rPr>
              <a:t>gakbas@ybu.edu.tr</a:t>
            </a:r>
            <a:r>
              <a:rPr lang="tr-TR" sz="2000" dirty="0"/>
              <a:t> </a:t>
            </a:r>
            <a:r>
              <a:rPr lang="tr-TR" sz="2000" dirty="0" err="1"/>
              <a:t>and</a:t>
            </a:r>
            <a:r>
              <a:rPr lang="tr-TR" sz="2000" dirty="0"/>
              <a:t>/</a:t>
            </a:r>
            <a:r>
              <a:rPr lang="tr-TR" sz="2000" dirty="0" err="1"/>
              <a:t>or</a:t>
            </a:r>
            <a:r>
              <a:rPr lang="tr-TR" sz="2000" dirty="0"/>
              <a:t> +90 312 906 1331 </a:t>
            </a:r>
          </a:p>
          <a:p>
            <a:pPr>
              <a:buNone/>
            </a:pPr>
            <a:r>
              <a:rPr lang="tr-TR" sz="2000" dirty="0"/>
              <a:t>    </a:t>
            </a:r>
          </a:p>
          <a:p>
            <a:r>
              <a:rPr lang="tr-TR" sz="2000" dirty="0" err="1"/>
              <a:t>Visa</a:t>
            </a:r>
            <a:endParaRPr lang="tr-TR" sz="2000" dirty="0"/>
          </a:p>
          <a:p>
            <a:r>
              <a:rPr lang="tr-TR" sz="2000" dirty="0" err="1"/>
              <a:t>Travel</a:t>
            </a:r>
            <a:r>
              <a:rPr lang="tr-TR" sz="2000" dirty="0"/>
              <a:t> &amp; </a:t>
            </a:r>
            <a:r>
              <a:rPr lang="tr-TR" sz="2000" dirty="0" err="1"/>
              <a:t>Health</a:t>
            </a:r>
            <a:r>
              <a:rPr lang="tr-TR" sz="2000" dirty="0"/>
              <a:t> </a:t>
            </a:r>
            <a:r>
              <a:rPr lang="tr-TR" sz="2000" dirty="0" err="1"/>
              <a:t>Information</a:t>
            </a:r>
            <a:endParaRPr lang="tr-TR" sz="2000" dirty="0"/>
          </a:p>
          <a:p>
            <a:r>
              <a:rPr lang="tr-TR" sz="2000" dirty="0"/>
              <a:t>Bank </a:t>
            </a:r>
            <a:r>
              <a:rPr lang="tr-TR" sz="2000" dirty="0" err="1"/>
              <a:t>Account</a:t>
            </a:r>
            <a:endParaRPr lang="tr-TR" sz="2000" dirty="0"/>
          </a:p>
          <a:p>
            <a:r>
              <a:rPr lang="tr-TR" sz="2000" dirty="0" err="1"/>
              <a:t>Faculty</a:t>
            </a:r>
            <a:r>
              <a:rPr lang="tr-TR" sz="2000" dirty="0"/>
              <a:t> </a:t>
            </a:r>
            <a:r>
              <a:rPr lang="tr-TR" sz="2000" dirty="0" err="1"/>
              <a:t>Term</a:t>
            </a:r>
            <a:r>
              <a:rPr lang="tr-TR" sz="2000" dirty="0"/>
              <a:t> </a:t>
            </a:r>
            <a:r>
              <a:rPr lang="tr-TR" sz="2000" dirty="0" err="1"/>
              <a:t>Permission</a:t>
            </a:r>
            <a:endParaRPr lang="tr-TR" sz="2000" dirty="0"/>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BEFORE THE MOBILITY</a:t>
            </a:r>
          </a:p>
        </p:txBody>
      </p:sp>
      <p:pic>
        <p:nvPicPr>
          <p:cNvPr id="86018" name="Picture 2" descr="Image result for contract clipart"/>
          <p:cNvPicPr>
            <a:picLocks noChangeAspect="1" noChangeArrowheads="1"/>
          </p:cNvPicPr>
          <p:nvPr/>
        </p:nvPicPr>
        <p:blipFill>
          <a:blip r:embed="rId3" cstate="print"/>
          <a:srcRect/>
          <a:stretch>
            <a:fillRect/>
          </a:stretch>
        </p:blipFill>
        <p:spPr bwMode="auto">
          <a:xfrm>
            <a:off x="6588224" y="3140968"/>
            <a:ext cx="2402499" cy="3240360"/>
          </a:xfrm>
          <a:prstGeom prst="rect">
            <a:avLst/>
          </a:prstGeom>
          <a:noFill/>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07504" y="1052736"/>
            <a:ext cx="8928992" cy="5805264"/>
          </a:xfrm>
        </p:spPr>
        <p:txBody>
          <a:bodyPr/>
          <a:lstStyle/>
          <a:p>
            <a:pPr algn="just"/>
            <a:r>
              <a:rPr lang="en-GB" sz="1800"/>
              <a:t>Please arrive at the host university on time, try to attend the orientation programme and do not leave before the term ends.</a:t>
            </a:r>
            <a:endParaRPr lang="en-GB" sz="1800">
              <a:cs typeface="Calibri"/>
            </a:endParaRPr>
          </a:p>
          <a:p>
            <a:pPr algn="just">
              <a:buNone/>
            </a:pPr>
            <a:endParaRPr lang="en-GB" sz="1800" dirty="0">
              <a:cs typeface="Calibri"/>
            </a:endParaRPr>
          </a:p>
          <a:p>
            <a:pPr algn="just"/>
            <a:r>
              <a:rPr lang="en-GB" sz="1800" b="1">
                <a:solidFill>
                  <a:srgbClr val="9E0000"/>
                </a:solidFill>
              </a:rPr>
              <a:t>If you have to make any changes in your LA (add and/or drop any course/s), </a:t>
            </a:r>
            <a:endParaRPr lang="en-GB" sz="1800" b="1" dirty="0">
              <a:solidFill>
                <a:srgbClr val="9E0000"/>
              </a:solidFill>
            </a:endParaRPr>
          </a:p>
          <a:p>
            <a:pPr algn="just">
              <a:buNone/>
            </a:pPr>
            <a:endParaRPr lang="en-GB" sz="1800" b="1" dirty="0">
              <a:solidFill>
                <a:srgbClr val="9E0000"/>
              </a:solidFill>
              <a:cs typeface="Calibri"/>
            </a:endParaRPr>
          </a:p>
          <a:p>
            <a:pPr marL="0" indent="0" algn="just">
              <a:buNone/>
            </a:pPr>
            <a:r>
              <a:rPr lang="en-GB" sz="1800"/>
              <a:t>1. Contact your </a:t>
            </a:r>
            <a:r>
              <a:rPr lang="en-GB" sz="1800" b="1"/>
              <a:t>AYBU Departmental Coordinator</a:t>
            </a:r>
            <a:r>
              <a:rPr lang="en-GB" sz="1800"/>
              <a:t>, choose new courses and their equivalents. </a:t>
            </a:r>
            <a:endParaRPr lang="en-GB" sz="1800" dirty="0">
              <a:cs typeface="Calibri"/>
            </a:endParaRPr>
          </a:p>
          <a:p>
            <a:pPr algn="just">
              <a:buNone/>
            </a:pPr>
            <a:r>
              <a:rPr lang="en-GB" sz="1800"/>
              <a:t>2. Fill in the </a:t>
            </a:r>
            <a:r>
              <a:rPr lang="en-GB" sz="1800" b="1"/>
              <a:t>DURING THE MOBILITY part of the LA</a:t>
            </a:r>
            <a:r>
              <a:rPr lang="en-GB" sz="1800"/>
              <a:t>. </a:t>
            </a:r>
            <a:endParaRPr lang="en-GB" sz="1800" dirty="0">
              <a:cs typeface="Calibri"/>
            </a:endParaRPr>
          </a:p>
          <a:p>
            <a:pPr algn="just">
              <a:buNone/>
            </a:pPr>
            <a:r>
              <a:rPr lang="en-GB" sz="1800"/>
              <a:t>3. First sign the part below the </a:t>
            </a:r>
            <a:r>
              <a:rPr lang="en-GB" sz="1800" b="1"/>
              <a:t>LA DURING THE MOBILITY PART by yourself</a:t>
            </a:r>
            <a:r>
              <a:rPr lang="en-GB" sz="1800"/>
              <a:t>. Then get it</a:t>
            </a:r>
            <a:endParaRPr lang="en-GB" sz="1800">
              <a:cs typeface="Calibri"/>
            </a:endParaRPr>
          </a:p>
          <a:p>
            <a:pPr algn="just">
              <a:buNone/>
            </a:pPr>
            <a:r>
              <a:rPr lang="en-GB" sz="1800"/>
              <a:t>signed by the coordinator at the host university and the departmental coordinator at AYBU. </a:t>
            </a:r>
            <a:endParaRPr lang="en-GB" sz="1800" dirty="0"/>
          </a:p>
          <a:p>
            <a:pPr algn="just">
              <a:buNone/>
            </a:pPr>
            <a:r>
              <a:rPr lang="en-GB" sz="1800"/>
              <a:t>You can send it to AYBU the coordinator and/or ask a friend for help. When all the signatures are complete, send the</a:t>
            </a:r>
            <a:r>
              <a:rPr lang="en-GB" sz="1800" dirty="0">
                <a:solidFill>
                  <a:srgbClr val="C00000"/>
                </a:solidFill>
              </a:rPr>
              <a:t> </a:t>
            </a:r>
            <a:r>
              <a:rPr lang="en-GB" sz="1800" b="1" dirty="0">
                <a:solidFill>
                  <a:srgbClr val="C00000"/>
                </a:solidFill>
              </a:rPr>
              <a:t>pdf</a:t>
            </a:r>
            <a:r>
              <a:rPr lang="en-GB" sz="1800" dirty="0">
                <a:solidFill>
                  <a:srgbClr val="C00000"/>
                </a:solidFill>
              </a:rPr>
              <a:t> </a:t>
            </a:r>
            <a:r>
              <a:rPr lang="en-GB" sz="1800" dirty="0"/>
              <a:t>version to </a:t>
            </a:r>
            <a:r>
              <a:rPr lang="en-GB" sz="1800" dirty="0">
                <a:solidFill>
                  <a:srgbClr val="0000FF"/>
                </a:solidFill>
              </a:rPr>
              <a:t>erasmus</a:t>
            </a:r>
            <a:r>
              <a:rPr lang="en-GB" sz="1800" dirty="0">
                <a:solidFill>
                  <a:srgbClr val="0000FF"/>
                </a:solidFill>
                <a:hlinkClick r:id="rId3"/>
              </a:rPr>
              <a:t>@ybu.edu.tr </a:t>
            </a:r>
            <a:r>
              <a:rPr lang="en-GB" sz="1800" dirty="0"/>
              <a:t> </a:t>
            </a:r>
            <a:endParaRPr lang="en-GB" sz="1800" dirty="0">
              <a:cs typeface="Calibri"/>
            </a:endParaRPr>
          </a:p>
          <a:p>
            <a:pPr>
              <a:buNone/>
            </a:pPr>
            <a:endParaRPr lang="en-GB" sz="1800" dirty="0">
              <a:cs typeface="Calibri"/>
            </a:endParaRPr>
          </a:p>
          <a:p>
            <a:pPr>
              <a:buFont typeface="Wingdings" pitchFamily="2" charset="2"/>
              <a:buChar char="Ø"/>
            </a:pPr>
            <a:r>
              <a:rPr lang="en-GB" sz="1800" b="1">
                <a:solidFill>
                  <a:srgbClr val="C00000"/>
                </a:solidFill>
              </a:rPr>
              <a:t>You should complete these procedures within 6-7 weeks after your arrival. </a:t>
            </a:r>
            <a:endParaRPr lang="en-GB" sz="1800" b="1">
              <a:solidFill>
                <a:srgbClr val="C00000"/>
              </a:solidFill>
              <a:cs typeface="Calibri"/>
            </a:endParaRPr>
          </a:p>
          <a:p>
            <a:pPr>
              <a:buNone/>
            </a:pPr>
            <a:endParaRPr lang="tr-TR" sz="2400" dirty="0"/>
          </a:p>
        </p:txBody>
      </p:sp>
      <p:sp>
        <p:nvSpPr>
          <p:cNvPr id="4" name="Rectangle 2"/>
          <p:cNvSpPr txBox="1">
            <a:spLocks noChangeArrowheads="1"/>
          </p:cNvSpPr>
          <p:nvPr/>
        </p:nvSpPr>
        <p:spPr>
          <a:xfrm>
            <a:off x="1285852" y="142853"/>
            <a:ext cx="6477000" cy="785818"/>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sz="3800" b="1" dirty="0">
                <a:solidFill>
                  <a:schemeClr val="tx2"/>
                </a:solidFill>
                <a:latin typeface="+mj-lt"/>
                <a:ea typeface="+mj-ea"/>
                <a:cs typeface="+mj-cs"/>
              </a:rPr>
              <a:t>DURING</a:t>
            </a:r>
            <a:r>
              <a:rPr kumimoji="0" lang="tr-TR" sz="3800" b="1" i="0" u="none" strike="noStrike" kern="1200" cap="none" spc="0" normalizeH="0" baseline="0" noProof="0" dirty="0">
                <a:ln>
                  <a:noFill/>
                </a:ln>
                <a:solidFill>
                  <a:schemeClr val="tx2"/>
                </a:solidFill>
                <a:effectLst/>
                <a:uLnTx/>
                <a:uFillTx/>
                <a:latin typeface="+mj-lt"/>
                <a:ea typeface="+mj-ea"/>
                <a:cs typeface="+mj-cs"/>
              </a:rPr>
              <a:t> THE MOBILITY</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14282" y="1052736"/>
            <a:ext cx="8472518" cy="5519536"/>
          </a:xfrm>
        </p:spPr>
        <p:txBody>
          <a:bodyPr/>
          <a:lstStyle/>
          <a:p>
            <a:pPr marL="179705" eaLnBrk="1" hangingPunct="1">
              <a:lnSpc>
                <a:spcPct val="70000"/>
              </a:lnSpc>
              <a:buClr>
                <a:schemeClr val="tx2"/>
              </a:buClr>
              <a:buSzPct val="90000"/>
              <a:buNone/>
              <a:defRPr/>
            </a:pPr>
            <a:r>
              <a:rPr lang="tr-TR" altLang="tr-TR" sz="2000" b="1"/>
              <a:t>Onli</a:t>
            </a:r>
            <a:r>
              <a:rPr lang="en-GB" altLang="tr-TR" sz="2000" b="1"/>
              <a:t>ne Linguistic Support</a:t>
            </a:r>
            <a:endParaRPr lang="en-GB" altLang="tr-TR" sz="2000" b="1">
              <a:cs typeface="Calibri"/>
            </a:endParaRPr>
          </a:p>
          <a:p>
            <a:pPr algn="just"/>
            <a:r>
              <a:rPr lang="en-GB" sz="1600"/>
              <a:t>The Online Linguistic Support (</a:t>
            </a:r>
            <a:r>
              <a:rPr lang="en-GB" sz="1600" b="1"/>
              <a:t>OLS</a:t>
            </a:r>
            <a:r>
              <a:rPr lang="en-GB" sz="1600"/>
              <a:t> system) provides participants in Erasmus+ the opportunity to </a:t>
            </a:r>
            <a:r>
              <a:rPr lang="en-GB" sz="1600" b="1"/>
              <a:t>assess</a:t>
            </a:r>
            <a:r>
              <a:rPr lang="en-GB" sz="1600"/>
              <a:t> their knowledge of the language they will use to study, work or volunteer abroad. </a:t>
            </a:r>
            <a:endParaRPr lang="en-GB" sz="1600" dirty="0">
              <a:cs typeface="Calibri"/>
            </a:endParaRPr>
          </a:p>
          <a:p>
            <a:pPr algn="just"/>
            <a:r>
              <a:rPr lang="en-GB" sz="1600"/>
              <a:t>OLS gives participants the possibility to follow an </a:t>
            </a:r>
            <a:r>
              <a:rPr lang="en-GB" sz="1600" b="1"/>
              <a:t>online language course </a:t>
            </a:r>
            <a:r>
              <a:rPr lang="en-GB" sz="1600"/>
              <a:t>to improve their competences. </a:t>
            </a:r>
            <a:endParaRPr lang="en-GB" sz="1600" dirty="0">
              <a:cs typeface="Calibri"/>
            </a:endParaRPr>
          </a:p>
          <a:p>
            <a:pPr algn="just"/>
            <a:r>
              <a:rPr lang="en-GB" sz="1600" b="1"/>
              <a:t>After you arrive </a:t>
            </a:r>
            <a:r>
              <a:rPr lang="en-GB" sz="1600"/>
              <a:t>the host university and/or AYBU IRO will subscribe you to the OLS system. You’ll receive your account and log in details by email so that you can take </a:t>
            </a:r>
            <a:r>
              <a:rPr lang="en-GB" sz="1600" b="1" u="sng">
                <a:solidFill>
                  <a:srgbClr val="C00000"/>
                </a:solidFill>
              </a:rPr>
              <a:t>an online proficiency test.</a:t>
            </a:r>
            <a:endParaRPr lang="en-GB" sz="1600" b="1" u="sng">
              <a:solidFill>
                <a:srgbClr val="C00000"/>
              </a:solidFill>
              <a:cs typeface="Calibri"/>
            </a:endParaRPr>
          </a:p>
          <a:p>
            <a:pPr algn="just"/>
            <a:endParaRPr lang="en-GB" sz="1600" dirty="0">
              <a:cs typeface="Calibri"/>
            </a:endParaRPr>
          </a:p>
          <a:p>
            <a:pPr algn="just"/>
            <a:r>
              <a:rPr lang="en-GB" sz="1600" b="1"/>
              <a:t>You must take the exam within a 15-20 days.</a:t>
            </a:r>
            <a:endParaRPr lang="en-GB" sz="1600" b="1">
              <a:cs typeface="Calibri"/>
            </a:endParaRPr>
          </a:p>
          <a:p>
            <a:pPr algn="just"/>
            <a:endParaRPr lang="en-GB" sz="1600" b="1" dirty="0">
              <a:cs typeface="Calibri"/>
            </a:endParaRPr>
          </a:p>
          <a:p>
            <a:pPr algn="just"/>
            <a:r>
              <a:rPr lang="en-GB" sz="1600"/>
              <a:t>Taking the assessment exams on time and following the online language course is an obligation. </a:t>
            </a:r>
            <a:endParaRPr lang="en-GB" sz="1600" dirty="0">
              <a:cs typeface="Calibri"/>
            </a:endParaRPr>
          </a:p>
          <a:p>
            <a:pPr algn="just"/>
            <a:endParaRPr lang="en-GB" sz="1600" dirty="0">
              <a:cs typeface="Calibri"/>
            </a:endParaRPr>
          </a:p>
          <a:p>
            <a:pPr algn="just"/>
            <a:r>
              <a:rPr lang="en-GB" sz="1600"/>
              <a:t>Two assessments: before and after the mobility to check your progress. </a:t>
            </a:r>
            <a:endParaRPr lang="en-GB" sz="1600" dirty="0">
              <a:cs typeface="Calibri"/>
            </a:endParaRPr>
          </a:p>
          <a:p>
            <a:pPr algn="just"/>
            <a:endParaRPr lang="en-GB" sz="1600" dirty="0">
              <a:cs typeface="Calibri"/>
            </a:endParaRPr>
          </a:p>
          <a:p>
            <a:pPr algn="just"/>
            <a:r>
              <a:rPr lang="en-GB" sz="1600"/>
              <a:t>It is suggested that you take the exam seriously. If you get B1 or below, the system registers you to the course automatically.</a:t>
            </a:r>
            <a:endParaRPr lang="en-GB" sz="1600">
              <a:cs typeface="Calibri"/>
            </a:endParaRPr>
          </a:p>
          <a:p>
            <a:endParaRPr lang="tr-TR" sz="1600" dirty="0"/>
          </a:p>
        </p:txBody>
      </p:sp>
      <p:sp>
        <p:nvSpPr>
          <p:cNvPr id="4" name="Rectangle 2"/>
          <p:cNvSpPr txBox="1">
            <a:spLocks noChangeArrowheads="1"/>
          </p:cNvSpPr>
          <p:nvPr/>
        </p:nvSpPr>
        <p:spPr>
          <a:xfrm>
            <a:off x="107504" y="116632"/>
            <a:ext cx="5112568" cy="621851"/>
          </a:xfrm>
          <a:prstGeom prst="rect">
            <a:avLst/>
          </a:prstGeom>
          <a:solidFill>
            <a:schemeClr val="accent5">
              <a:lumMod val="20000"/>
              <a:lumOff val="80000"/>
            </a:schemeClr>
          </a:solidFill>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r>
              <a:rPr lang="tr-TR" sz="3800" b="1" dirty="0">
                <a:solidFill>
                  <a:schemeClr val="tx2"/>
                </a:solidFill>
                <a:latin typeface="+mj-lt"/>
                <a:ea typeface="+mj-ea"/>
                <a:cs typeface="+mj-cs"/>
              </a:rPr>
              <a:t>DURING</a:t>
            </a:r>
            <a:r>
              <a:rPr kumimoji="0" lang="tr-TR" sz="3800" b="1" i="0" u="none" strike="noStrike" kern="1200" cap="none" spc="0" normalizeH="0" baseline="0" noProof="0" dirty="0">
                <a:ln>
                  <a:noFill/>
                </a:ln>
                <a:solidFill>
                  <a:schemeClr val="tx2"/>
                </a:solidFill>
                <a:effectLst/>
                <a:uLnTx/>
                <a:uFillTx/>
                <a:latin typeface="+mj-lt"/>
                <a:ea typeface="+mj-ea"/>
                <a:cs typeface="+mj-cs"/>
              </a:rPr>
              <a:t> THE MOBILITY</a:t>
            </a:r>
          </a:p>
        </p:txBody>
      </p:sp>
      <p:pic>
        <p:nvPicPr>
          <p:cNvPr id="55298" name="Picture 2" descr="Image result for erasmus+ ols"/>
          <p:cNvPicPr>
            <a:picLocks noChangeAspect="1" noChangeArrowheads="1"/>
          </p:cNvPicPr>
          <p:nvPr/>
        </p:nvPicPr>
        <p:blipFill>
          <a:blip r:embed="rId2" cstate="print"/>
          <a:srcRect/>
          <a:stretch>
            <a:fillRect/>
          </a:stretch>
        </p:blipFill>
        <p:spPr bwMode="auto">
          <a:xfrm>
            <a:off x="5004048" y="0"/>
            <a:ext cx="4139952" cy="980728"/>
          </a:xfrm>
          <a:prstGeom prst="rect">
            <a:avLst/>
          </a:prstGeom>
          <a:noFill/>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a:blip r:embed="rId2" cstate="print">
            <a:lum bright="67000" contrast="-75000"/>
          </a:blip>
          <a:srcRect/>
          <a:stretch>
            <a:fillRect/>
          </a:stretch>
        </p:blipFill>
        <p:spPr bwMode="auto">
          <a:xfrm>
            <a:off x="6343" y="188640"/>
            <a:ext cx="9137657" cy="6669360"/>
          </a:xfrm>
          <a:prstGeom prst="rect">
            <a:avLst/>
          </a:prstGeom>
          <a:noFill/>
          <a:ln w="9525">
            <a:noFill/>
            <a:miter lim="800000"/>
            <a:headEnd/>
            <a:tailEnd/>
          </a:ln>
        </p:spPr>
      </p:pic>
      <p:sp>
        <p:nvSpPr>
          <p:cNvPr id="3" name="2 İçerik Yer Tutucusu"/>
          <p:cNvSpPr>
            <a:spLocks noGrp="1"/>
          </p:cNvSpPr>
          <p:nvPr>
            <p:ph idx="1"/>
          </p:nvPr>
        </p:nvSpPr>
        <p:spPr>
          <a:xfrm>
            <a:off x="251520" y="980728"/>
            <a:ext cx="8640960" cy="5688632"/>
          </a:xfrm>
        </p:spPr>
        <p:txBody>
          <a:bodyPr/>
          <a:lstStyle/>
          <a:p>
            <a:pPr>
              <a:buNone/>
            </a:pPr>
            <a:endParaRPr lang="tr-TR" sz="2200" b="1" dirty="0"/>
          </a:p>
          <a:p>
            <a:pPr>
              <a:buNone/>
            </a:pPr>
            <a:r>
              <a:rPr lang="en-GB" sz="2200" b="1"/>
              <a:t>Submit the following Documents to AYBU IRO</a:t>
            </a:r>
            <a:endParaRPr lang="en-GB" sz="2200" b="1">
              <a:cs typeface="Calibri"/>
            </a:endParaRPr>
          </a:p>
          <a:p>
            <a:r>
              <a:rPr lang="en-GB" sz="2000"/>
              <a:t>Certificate of Attendance/Confirmation of Stay-Study</a:t>
            </a:r>
            <a:endParaRPr lang="en-GB" sz="2000">
              <a:cs typeface="Calibri"/>
            </a:endParaRPr>
          </a:p>
          <a:p>
            <a:r>
              <a:rPr lang="en-GB" sz="2000"/>
              <a:t>Transcript</a:t>
            </a:r>
            <a:endParaRPr lang="en-GB" sz="2000">
              <a:cs typeface="Calibri"/>
            </a:endParaRPr>
          </a:p>
          <a:p>
            <a:r>
              <a:rPr lang="en-GB" sz="2000"/>
              <a:t>Photocopy of your passport</a:t>
            </a:r>
            <a:endParaRPr lang="en-GB" sz="2000">
              <a:cs typeface="Calibri"/>
            </a:endParaRPr>
          </a:p>
          <a:p>
            <a:r>
              <a:rPr lang="en-GB" sz="2000"/>
              <a:t>Final Report</a:t>
            </a:r>
            <a:endParaRPr lang="en-GB" sz="2000">
              <a:cs typeface="Calibri"/>
            </a:endParaRPr>
          </a:p>
          <a:p>
            <a:r>
              <a:rPr lang="en-GB" altLang="tr-TR" sz="2000"/>
              <a:t>OLS Result</a:t>
            </a:r>
            <a:endParaRPr lang="en-GB" altLang="tr-TR" sz="2000">
              <a:cs typeface="Calibri"/>
            </a:endParaRPr>
          </a:p>
          <a:p>
            <a:r>
              <a:rPr lang="en-GB" altLang="tr-TR" sz="2000"/>
              <a:t>LA After the Mobility Form</a:t>
            </a:r>
            <a:endParaRPr lang="en-GB" altLang="tr-TR" sz="2000">
              <a:cs typeface="Calibri"/>
            </a:endParaRPr>
          </a:p>
          <a:p>
            <a:pPr>
              <a:buNone/>
            </a:pPr>
            <a:endParaRPr lang="en-GB" sz="2000" dirty="0">
              <a:cs typeface="Calibri"/>
            </a:endParaRPr>
          </a:p>
          <a:p>
            <a:pPr>
              <a:buNone/>
            </a:pPr>
            <a:r>
              <a:rPr lang="en-GB" sz="2000" b="1"/>
              <a:t>Submit the following documents to your faculty/institute for course recognition</a:t>
            </a:r>
            <a:endParaRPr lang="en-GB" sz="2000" b="1">
              <a:cs typeface="Calibri"/>
            </a:endParaRPr>
          </a:p>
          <a:p>
            <a:r>
              <a:rPr lang="en-GB" sz="2000"/>
              <a:t>Petition Letter</a:t>
            </a:r>
            <a:endParaRPr lang="en-GB" sz="2000">
              <a:cs typeface="Calibri"/>
            </a:endParaRPr>
          </a:p>
          <a:p>
            <a:pPr algn="just"/>
            <a:r>
              <a:rPr lang="en-GB" sz="2000"/>
              <a:t>Learning Agreement (all of before, during and after mobility parts)</a:t>
            </a:r>
            <a:endParaRPr lang="en-GB" sz="2000">
              <a:cs typeface="Calibri"/>
            </a:endParaRPr>
          </a:p>
          <a:p>
            <a:pPr algn="just"/>
            <a:r>
              <a:rPr lang="en-GB" sz="2000"/>
              <a:t>Certificate of Attendance/Confirmation of Stay-Study</a:t>
            </a:r>
            <a:endParaRPr lang="en-GB" sz="2000">
              <a:cs typeface="Calibri"/>
            </a:endParaRPr>
          </a:p>
          <a:p>
            <a:pPr algn="just"/>
            <a:r>
              <a:rPr lang="en-GB" sz="2000"/>
              <a:t>Transcript</a:t>
            </a:r>
          </a:p>
          <a:p>
            <a:endParaRPr lang="tr-TR" sz="2000" dirty="0"/>
          </a:p>
        </p:txBody>
      </p:sp>
      <p:sp>
        <p:nvSpPr>
          <p:cNvPr id="4" name="Rectangle 2"/>
          <p:cNvSpPr txBox="1">
            <a:spLocks noChangeArrowheads="1"/>
          </p:cNvSpPr>
          <p:nvPr/>
        </p:nvSpPr>
        <p:spPr>
          <a:xfrm>
            <a:off x="1187624" y="0"/>
            <a:ext cx="6477000" cy="621851"/>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AFTER THE MOBILITY</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16632"/>
            <a:ext cx="6477000" cy="621851"/>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AFTER THE MOBILITY</a:t>
            </a:r>
          </a:p>
        </p:txBody>
      </p:sp>
      <p:sp>
        <p:nvSpPr>
          <p:cNvPr id="7" name="6 Dikdörtgen"/>
          <p:cNvSpPr/>
          <p:nvPr/>
        </p:nvSpPr>
        <p:spPr>
          <a:xfrm>
            <a:off x="107504" y="836712"/>
            <a:ext cx="8856984" cy="5509200"/>
          </a:xfrm>
          <a:prstGeom prst="rect">
            <a:avLst/>
          </a:prstGeom>
        </p:spPr>
        <p:txBody>
          <a:bodyPr wrap="square" lIns="91440" tIns="45720" rIns="91440" bIns="45720" anchor="t">
            <a:spAutoFit/>
          </a:bodyPr>
          <a:lstStyle/>
          <a:p>
            <a:pPr algn="just">
              <a:buFont typeface="Wingdings" pitchFamily="2" charset="2"/>
              <a:buChar char="Ø"/>
            </a:pPr>
            <a:r>
              <a:rPr lang="tr-TR" sz="1600" dirty="0">
                <a:latin typeface="Calibri"/>
                <a:cs typeface="Arial"/>
              </a:rPr>
              <a:t> </a:t>
            </a:r>
            <a:r>
              <a:rPr lang="en-GB" sz="1600">
                <a:latin typeface="Calibri"/>
                <a:cs typeface="Arial"/>
              </a:rPr>
              <a:t>Submit the following documents within a month upon your return. </a:t>
            </a:r>
            <a:r>
              <a:rPr lang="en-GB" sz="1600" b="1">
                <a:solidFill>
                  <a:srgbClr val="C00000"/>
                </a:solidFill>
                <a:latin typeface="Calibri"/>
                <a:cs typeface="Arial"/>
              </a:rPr>
              <a:t>Prepare them before you leave the host university.</a:t>
            </a:r>
          </a:p>
          <a:p>
            <a:pPr marL="457200" indent="-457200"/>
            <a:endParaRPr lang="en-GB" sz="1600" b="1" dirty="0"/>
          </a:p>
          <a:p>
            <a:pPr marL="457200" indent="-457200" algn="just"/>
            <a:r>
              <a:rPr lang="en-GB" sz="1600" b="1" dirty="0">
                <a:latin typeface="Calibri"/>
                <a:cs typeface="Arial"/>
              </a:rPr>
              <a:t>1. Certificate of Attendance/Confirmation of Stay-Study: </a:t>
            </a:r>
            <a:r>
              <a:rPr lang="en-GB" sz="1600" dirty="0">
                <a:latin typeface="Calibri"/>
                <a:cs typeface="Arial"/>
              </a:rPr>
              <a:t>Ask the host university to sign this certificate. It must include the dates of your stay at the host university. It must be </a:t>
            </a:r>
            <a:r>
              <a:rPr lang="en-GB" sz="1600" dirty="0">
                <a:solidFill>
                  <a:srgbClr val="000000"/>
                </a:solidFill>
                <a:latin typeface="Calibri"/>
                <a:cs typeface="Arial"/>
              </a:rPr>
              <a:t>an </a:t>
            </a:r>
            <a:r>
              <a:rPr lang="en-GB" sz="1600" b="1" dirty="0">
                <a:solidFill>
                  <a:srgbClr val="C00000"/>
                </a:solidFill>
                <a:latin typeface="Calibri"/>
                <a:cs typeface="Arial"/>
              </a:rPr>
              <a:t>original copy with signature and stamp </a:t>
            </a:r>
            <a:r>
              <a:rPr lang="en-GB" sz="1600">
                <a:latin typeface="Calibri"/>
                <a:cs typeface="Arial"/>
              </a:rPr>
              <a:t>of the host university. You can ask the host university to prepare more than one so that you can keep one original for yourself. If they do not have a format to be used, give them the sample AYBU IRO have sent you by e-mail. </a:t>
            </a:r>
            <a:endParaRPr lang="en-GB" sz="1600"/>
          </a:p>
          <a:p>
            <a:pPr marL="457200" indent="-457200" algn="just"/>
            <a:endParaRPr lang="en-GB" sz="1600" dirty="0"/>
          </a:p>
          <a:p>
            <a:pPr algn="just"/>
            <a:r>
              <a:rPr lang="en-GB" sz="1600" b="1">
                <a:latin typeface="Calibri"/>
                <a:cs typeface="Arial"/>
              </a:rPr>
              <a:t>2. Transcript: </a:t>
            </a:r>
            <a:r>
              <a:rPr lang="en-GB" sz="1600">
                <a:latin typeface="Calibri"/>
                <a:cs typeface="Arial"/>
              </a:rPr>
              <a:t>It should be an original copy with signature and stamp of the host university. You can ask the host university to prepare more than one so that you can keep one original for yourself. </a:t>
            </a:r>
            <a:endParaRPr lang="en-GB" sz="1600"/>
          </a:p>
          <a:p>
            <a:pPr algn="just"/>
            <a:endParaRPr lang="en-GB" sz="1600" b="1" dirty="0"/>
          </a:p>
          <a:p>
            <a:pPr algn="just"/>
            <a:r>
              <a:rPr lang="en-GB" sz="1600" b="1">
                <a:latin typeface="Calibri"/>
                <a:cs typeface="Arial"/>
              </a:rPr>
              <a:t>3. Photocopy of your Passport: </a:t>
            </a:r>
            <a:r>
              <a:rPr lang="en-GB" sz="1600">
                <a:latin typeface="Calibri"/>
                <a:cs typeface="Arial"/>
              </a:rPr>
              <a:t>Personal info page and entry dates page.</a:t>
            </a:r>
          </a:p>
          <a:p>
            <a:pPr algn="just"/>
            <a:endParaRPr lang="en-GB" sz="1600" dirty="0"/>
          </a:p>
          <a:p>
            <a:pPr algn="just"/>
            <a:r>
              <a:rPr lang="en-GB" sz="1600" b="1">
                <a:latin typeface="Calibri"/>
                <a:cs typeface="Arial"/>
              </a:rPr>
              <a:t>4. Final Report : </a:t>
            </a:r>
            <a:r>
              <a:rPr lang="en-GB" altLang="tr-TR" sz="1600">
                <a:latin typeface="Calibri"/>
                <a:cs typeface="Arial"/>
              </a:rPr>
              <a:t>It will be sent to your e-mail. Do not print it. </a:t>
            </a:r>
            <a:endParaRPr lang="en-GB" altLang="tr-TR" sz="1600" dirty="0"/>
          </a:p>
          <a:p>
            <a:pPr algn="just"/>
            <a:endParaRPr lang="en-GB" altLang="tr-TR" sz="1600" dirty="0"/>
          </a:p>
          <a:p>
            <a:pPr algn="just"/>
            <a:r>
              <a:rPr lang="en-GB" altLang="tr-TR" sz="1600" b="1">
                <a:latin typeface="Calibri"/>
                <a:cs typeface="Arial"/>
              </a:rPr>
              <a:t>5. OLS Result: </a:t>
            </a:r>
            <a:r>
              <a:rPr lang="en-GB" altLang="tr-TR" sz="1600">
                <a:latin typeface="Calibri"/>
                <a:cs typeface="Arial"/>
              </a:rPr>
              <a:t>Print </a:t>
            </a:r>
            <a:r>
              <a:rPr lang="en-GB" altLang="tr-TR" sz="1600" b="1">
                <a:latin typeface="Calibri"/>
                <a:cs typeface="Arial"/>
              </a:rPr>
              <a:t>only </a:t>
            </a:r>
            <a:r>
              <a:rPr lang="en-GB" altLang="tr-TR" sz="1600">
                <a:latin typeface="Calibri"/>
                <a:cs typeface="Arial"/>
              </a:rPr>
              <a:t>the result page.</a:t>
            </a:r>
          </a:p>
          <a:p>
            <a:pPr algn="just"/>
            <a:endParaRPr lang="en-GB" altLang="tr-TR" sz="1600" dirty="0"/>
          </a:p>
          <a:p>
            <a:pPr algn="just"/>
            <a:r>
              <a:rPr lang="en-GB" altLang="tr-TR" sz="1600" b="1" dirty="0">
                <a:latin typeface="Calibri"/>
                <a:cs typeface="Arial"/>
              </a:rPr>
              <a:t>6. LA After the Mobility Form: </a:t>
            </a:r>
            <a:r>
              <a:rPr lang="en-GB" sz="1600">
                <a:latin typeface="Calibri"/>
                <a:cs typeface="Arial"/>
              </a:rPr>
              <a:t>It should be filled in by the host university according to your transcript.</a:t>
            </a:r>
          </a:p>
          <a:p>
            <a:pPr algn="just"/>
            <a:endParaRPr lang="en-GB" sz="1600" dirty="0"/>
          </a:p>
          <a:p>
            <a:pPr algn="just">
              <a:buFont typeface="Wingdings" pitchFamily="2" charset="2"/>
              <a:buChar char="Ø"/>
            </a:pPr>
            <a:r>
              <a:rPr lang="en-GB" sz="1600" b="1" dirty="0">
                <a:latin typeface="Calibri"/>
                <a:cs typeface="Arial"/>
              </a:rPr>
              <a:t> </a:t>
            </a:r>
            <a:r>
              <a:rPr lang="en-GB" sz="1600" b="1">
                <a:latin typeface="Calibri"/>
                <a:cs typeface="Arial"/>
              </a:rPr>
              <a:t>The %20 of your total grant will be paid considering the dates in your certificate of attendance and passport. The shortest duration will be considered. </a:t>
            </a:r>
            <a:endParaRPr lang="en-GB" sz="1600" u="sng"/>
          </a:p>
        </p:txBody>
      </p:sp>
      <p:pic>
        <p:nvPicPr>
          <p:cNvPr id="52226" name="Picture 2" descr="Image result for back home"/>
          <p:cNvPicPr>
            <a:picLocks noChangeAspect="1" noChangeArrowheads="1"/>
          </p:cNvPicPr>
          <p:nvPr/>
        </p:nvPicPr>
        <p:blipFill>
          <a:blip r:embed="rId3" cstate="print">
            <a:lum bright="1000" contrast="46000"/>
          </a:blip>
          <a:srcRect/>
          <a:stretch>
            <a:fillRect/>
          </a:stretch>
        </p:blipFill>
        <p:spPr bwMode="auto">
          <a:xfrm>
            <a:off x="6156176" y="0"/>
            <a:ext cx="2987824" cy="792088"/>
          </a:xfrm>
          <a:prstGeom prst="rect">
            <a:avLst/>
          </a:prstGeom>
          <a:noFill/>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052736"/>
            <a:ext cx="8147248" cy="5805264"/>
          </a:xfrm>
        </p:spPr>
        <p:txBody>
          <a:bodyPr/>
          <a:lstStyle/>
          <a:p>
            <a:pPr>
              <a:buNone/>
            </a:pPr>
            <a:r>
              <a:rPr lang="en-US" b="1" dirty="0">
                <a:latin typeface="Calibri" pitchFamily="34" charset="0"/>
              </a:rPr>
              <a:t>Transfer of Credits and Grade Conversion </a:t>
            </a:r>
          </a:p>
          <a:p>
            <a:pPr algn="just"/>
            <a:r>
              <a:rPr lang="en-GB" sz="2000"/>
              <a:t>It is the student's responsibility to carry out course recognition procedures.</a:t>
            </a:r>
            <a:endParaRPr lang="en-GB" sz="2000">
              <a:cs typeface="Calibri"/>
            </a:endParaRPr>
          </a:p>
          <a:p>
            <a:pPr algn="just"/>
            <a:r>
              <a:rPr lang="en-GB" sz="2000"/>
              <a:t>The credits/courses you take abroad will be recognized either as compulsory and/or elective courses at AYBU.  </a:t>
            </a:r>
            <a:endParaRPr lang="en-GB" sz="2000">
              <a:cs typeface="Calibri"/>
            </a:endParaRPr>
          </a:p>
          <a:p>
            <a:pPr algn="just"/>
            <a:r>
              <a:rPr lang="en-GB" sz="2000"/>
              <a:t>Consult your departmental coordinator with the following documents.</a:t>
            </a:r>
            <a:endParaRPr lang="en-GB" sz="2000">
              <a:cs typeface="Calibri"/>
            </a:endParaRPr>
          </a:p>
          <a:p>
            <a:pPr algn="just"/>
            <a:r>
              <a:rPr lang="en-GB" sz="2000"/>
              <a:t>Petition Letter (AYBU IRO will send you a sample)</a:t>
            </a:r>
            <a:endParaRPr lang="en-GB" sz="2000">
              <a:cs typeface="Calibri"/>
            </a:endParaRPr>
          </a:p>
          <a:p>
            <a:pPr algn="just"/>
            <a:r>
              <a:rPr lang="en-GB" sz="2000"/>
              <a:t>Learning Agreement (all of before, during and after mobility parts)</a:t>
            </a:r>
            <a:endParaRPr lang="en-GB" sz="2000">
              <a:cs typeface="Calibri"/>
            </a:endParaRPr>
          </a:p>
          <a:p>
            <a:pPr algn="just"/>
            <a:r>
              <a:rPr lang="en-GB" sz="2000"/>
              <a:t>Certificate of Attendance/Confirmation of Stay-Study</a:t>
            </a:r>
            <a:endParaRPr lang="en-GB" sz="2000">
              <a:cs typeface="Calibri"/>
            </a:endParaRPr>
          </a:p>
          <a:p>
            <a:pPr algn="just"/>
            <a:r>
              <a:rPr lang="en-GB" sz="2000"/>
              <a:t>Transcript</a:t>
            </a:r>
          </a:p>
        </p:txBody>
      </p:sp>
      <p:sp>
        <p:nvSpPr>
          <p:cNvPr id="4" name="Rectangle 2"/>
          <p:cNvSpPr txBox="1">
            <a:spLocks noChangeArrowheads="1"/>
          </p:cNvSpPr>
          <p:nvPr/>
        </p:nvSpPr>
        <p:spPr>
          <a:xfrm>
            <a:off x="1403648" y="116632"/>
            <a:ext cx="6477000" cy="857256"/>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AFTER THE MOBILITY</a:t>
            </a:r>
          </a:p>
        </p:txBody>
      </p:sp>
      <p:sp>
        <p:nvSpPr>
          <p:cNvPr id="48130" name="AutoShape 2" descr="Image result for erasmus course transf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48132" name="Picture 4" descr="Image result for erasmus course transfer"/>
          <p:cNvPicPr>
            <a:picLocks noChangeAspect="1" noChangeArrowheads="1"/>
          </p:cNvPicPr>
          <p:nvPr/>
        </p:nvPicPr>
        <p:blipFill>
          <a:blip r:embed="rId3" cstate="print"/>
          <a:srcRect/>
          <a:stretch>
            <a:fillRect/>
          </a:stretch>
        </p:blipFill>
        <p:spPr bwMode="auto">
          <a:xfrm>
            <a:off x="2627784" y="5085184"/>
            <a:ext cx="3816424" cy="1545400"/>
          </a:xfrm>
          <a:prstGeom prst="rect">
            <a:avLst/>
          </a:prstGeom>
          <a:noFill/>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5"/>
          <p:cNvPicPr>
            <a:picLocks noChangeAspect="1" noChangeArrowheads="1"/>
          </p:cNvPicPr>
          <p:nvPr/>
        </p:nvPicPr>
        <p:blipFill>
          <a:blip r:embed="rId3" cstate="print">
            <a:lum contrast="7000"/>
          </a:blip>
          <a:srcRect/>
          <a:stretch>
            <a:fillRect/>
          </a:stretch>
        </p:blipFill>
        <p:spPr bwMode="auto">
          <a:xfrm>
            <a:off x="0" y="7938"/>
            <a:ext cx="9144000" cy="6864350"/>
          </a:xfrm>
          <a:prstGeom prst="rect">
            <a:avLst/>
          </a:prstGeom>
          <a:noFill/>
          <a:ln w="9525">
            <a:noFill/>
            <a:miter lim="800000"/>
            <a:headEnd/>
            <a:tailEnd/>
          </a:ln>
        </p:spPr>
      </p:pic>
      <p:sp>
        <p:nvSpPr>
          <p:cNvPr id="24579" name="Rectangle 3"/>
          <p:cNvSpPr>
            <a:spLocks noGrp="1" noChangeArrowheads="1"/>
          </p:cNvSpPr>
          <p:nvPr>
            <p:ph type="subTitle" idx="1"/>
          </p:nvPr>
        </p:nvSpPr>
        <p:spPr>
          <a:xfrm>
            <a:off x="0" y="1142984"/>
            <a:ext cx="9144000" cy="5715016"/>
          </a:xfrm>
        </p:spPr>
        <p:txBody>
          <a:bodyPr/>
          <a:lstStyle/>
          <a:p>
            <a:pPr algn="just" eaLnBrk="1" fontAlgn="auto" hangingPunct="1">
              <a:lnSpc>
                <a:spcPct val="115000"/>
              </a:lnSpc>
              <a:spcAft>
                <a:spcPts val="0"/>
              </a:spcAft>
              <a:buClr>
                <a:schemeClr val="tx2"/>
              </a:buClr>
              <a:buSzPct val="90000"/>
              <a:buBlip>
                <a:blip r:embed="rId4"/>
              </a:buBlip>
              <a:defRPr/>
            </a:pPr>
            <a:r>
              <a:rPr lang="en-GB" sz="2000">
                <a:solidFill>
                  <a:schemeClr val="tx1"/>
                </a:solidFill>
              </a:rPr>
              <a:t> AYBU IRO notifies the Turkish National Agency with the number of exchange students and amount of grants. </a:t>
            </a:r>
            <a:endParaRPr lang="en-GB" sz="2000" dirty="0">
              <a:solidFill>
                <a:schemeClr val="tx1"/>
              </a:solidFill>
              <a:cs typeface="Calibri"/>
            </a:endParaRPr>
          </a:p>
          <a:p>
            <a:pPr algn="just" eaLnBrk="1" fontAlgn="auto" hangingPunct="1">
              <a:lnSpc>
                <a:spcPct val="115000"/>
              </a:lnSpc>
              <a:spcAft>
                <a:spcPts val="0"/>
              </a:spcAft>
              <a:buClr>
                <a:schemeClr val="tx2"/>
              </a:buClr>
              <a:buSzPct val="90000"/>
              <a:buFontTx/>
              <a:buBlip>
                <a:blip r:embed="rId4"/>
              </a:buBlip>
              <a:defRPr/>
            </a:pPr>
            <a:endParaRPr lang="en-GB" sz="2000" dirty="0">
              <a:solidFill>
                <a:schemeClr val="tx1"/>
              </a:solidFill>
              <a:cs typeface="Calibri"/>
            </a:endParaRPr>
          </a:p>
          <a:p>
            <a:pPr algn="just" eaLnBrk="1" fontAlgn="auto" hangingPunct="1">
              <a:lnSpc>
                <a:spcPct val="115000"/>
              </a:lnSpc>
              <a:spcAft>
                <a:spcPts val="0"/>
              </a:spcAft>
              <a:buClr>
                <a:schemeClr val="tx2"/>
              </a:buClr>
              <a:buSzPct val="90000"/>
              <a:buBlip>
                <a:blip r:embed="rId4"/>
              </a:buBlip>
              <a:defRPr/>
            </a:pPr>
            <a:r>
              <a:rPr lang="en-GB" sz="2000">
                <a:solidFill>
                  <a:schemeClr val="tx1"/>
                </a:solidFill>
              </a:rPr>
              <a:t> The Turkish National Agency presents the demands of all Turkish universities to European Union Commission (EU Commission). </a:t>
            </a:r>
            <a:endParaRPr lang="en-GB" sz="2000" dirty="0">
              <a:solidFill>
                <a:schemeClr val="tx1"/>
              </a:solidFill>
              <a:cs typeface="Calibri"/>
            </a:endParaRPr>
          </a:p>
          <a:p>
            <a:pPr algn="just" eaLnBrk="1" fontAlgn="auto" hangingPunct="1">
              <a:lnSpc>
                <a:spcPct val="115000"/>
              </a:lnSpc>
              <a:spcAft>
                <a:spcPts val="0"/>
              </a:spcAft>
              <a:buClr>
                <a:schemeClr val="tx2"/>
              </a:buClr>
              <a:buSzPct val="90000"/>
              <a:buFontTx/>
              <a:buBlip>
                <a:blip r:embed="rId4"/>
              </a:buBlip>
              <a:defRPr/>
            </a:pPr>
            <a:endParaRPr lang="en-GB" sz="2000" dirty="0">
              <a:solidFill>
                <a:schemeClr val="tx1"/>
              </a:solidFill>
              <a:cs typeface="Calibri"/>
            </a:endParaRPr>
          </a:p>
          <a:p>
            <a:pPr algn="just" eaLnBrk="1" fontAlgn="auto" hangingPunct="1">
              <a:lnSpc>
                <a:spcPct val="115000"/>
              </a:lnSpc>
              <a:spcAft>
                <a:spcPts val="0"/>
              </a:spcAft>
              <a:buClr>
                <a:schemeClr val="tx2"/>
              </a:buClr>
              <a:buSzPct val="90000"/>
              <a:buBlip>
                <a:blip r:embed="rId4"/>
              </a:buBlip>
              <a:defRPr/>
            </a:pPr>
            <a:r>
              <a:rPr lang="en-GB" sz="2000">
                <a:solidFill>
                  <a:schemeClr val="tx1"/>
                </a:solidFill>
              </a:rPr>
              <a:t> EU Commission allocates grants to countries and universities. The results might be lower than the requested ones. </a:t>
            </a:r>
            <a:endParaRPr lang="en-GB" sz="2000" dirty="0">
              <a:solidFill>
                <a:schemeClr val="tx1"/>
              </a:solidFill>
              <a:cs typeface="Calibri"/>
            </a:endParaRPr>
          </a:p>
          <a:p>
            <a:pPr algn="just" eaLnBrk="1" fontAlgn="auto" hangingPunct="1">
              <a:lnSpc>
                <a:spcPct val="115000"/>
              </a:lnSpc>
              <a:spcAft>
                <a:spcPts val="0"/>
              </a:spcAft>
              <a:buClr>
                <a:schemeClr val="tx2"/>
              </a:buClr>
              <a:buSzPct val="90000"/>
              <a:buFontTx/>
              <a:buBlip>
                <a:blip r:embed="rId4"/>
              </a:buBlip>
              <a:defRPr/>
            </a:pPr>
            <a:endParaRPr lang="en-GB" sz="2000" dirty="0">
              <a:solidFill>
                <a:schemeClr val="tx1"/>
              </a:solidFill>
              <a:cs typeface="Calibri"/>
            </a:endParaRPr>
          </a:p>
          <a:p>
            <a:pPr algn="just" eaLnBrk="1" hangingPunct="1">
              <a:lnSpc>
                <a:spcPct val="115000"/>
              </a:lnSpc>
              <a:buClr>
                <a:schemeClr val="tx2"/>
              </a:buClr>
              <a:buSzPct val="90000"/>
              <a:buBlip>
                <a:blip r:embed="rId4"/>
              </a:buBlip>
            </a:pPr>
            <a:r>
              <a:rPr lang="en-GB" sz="2000">
                <a:solidFill>
                  <a:schemeClr val="tx1"/>
                </a:solidFill>
              </a:rPr>
              <a:t>AYBU IRO designates the number of outgoing students in accordance with the amount of the total grant. Each academic unit is given equal quotas. </a:t>
            </a:r>
            <a:endParaRPr lang="en-GB" sz="2000" dirty="0">
              <a:solidFill>
                <a:schemeClr val="tx1"/>
              </a:solidFill>
              <a:cs typeface="Calibri"/>
            </a:endParaRPr>
          </a:p>
          <a:p>
            <a:pPr algn="just" eaLnBrk="1" hangingPunct="1">
              <a:lnSpc>
                <a:spcPct val="115000"/>
              </a:lnSpc>
              <a:buClr>
                <a:schemeClr val="tx2"/>
              </a:buClr>
              <a:buSzPct val="90000"/>
              <a:buFontTx/>
              <a:buBlip>
                <a:blip r:embed="rId4"/>
              </a:buBlip>
            </a:pPr>
            <a:endParaRPr lang="en-GB" sz="2000" dirty="0">
              <a:solidFill>
                <a:schemeClr val="tx1"/>
              </a:solidFill>
              <a:cs typeface="Calibri"/>
            </a:endParaRPr>
          </a:p>
          <a:p>
            <a:pPr algn="just" eaLnBrk="1" hangingPunct="1">
              <a:lnSpc>
                <a:spcPct val="115000"/>
              </a:lnSpc>
              <a:buClr>
                <a:schemeClr val="tx2"/>
              </a:buClr>
              <a:buSzPct val="90000"/>
              <a:buBlip>
                <a:blip r:embed="rId4"/>
              </a:buBlip>
            </a:pPr>
            <a:r>
              <a:rPr lang="en-GB" sz="2000" dirty="0">
                <a:solidFill>
                  <a:schemeClr val="tx1"/>
                </a:solidFill>
              </a:rPr>
              <a:t> </a:t>
            </a:r>
            <a:r>
              <a:rPr lang="en-GB" sz="2000">
                <a:solidFill>
                  <a:schemeClr val="tx1"/>
                </a:solidFill>
              </a:rPr>
              <a:t>The granted outgoing students are selected according to a ranking system based on the selection criteria stated in the application announcement.</a:t>
            </a:r>
            <a:endParaRPr lang="en-GB" sz="2000">
              <a:solidFill>
                <a:schemeClr val="tx1"/>
              </a:solidFill>
              <a:cs typeface="Calibri"/>
            </a:endParaRPr>
          </a:p>
          <a:p>
            <a:pPr algn="just" eaLnBrk="1" hangingPunct="1">
              <a:lnSpc>
                <a:spcPct val="115000"/>
              </a:lnSpc>
              <a:buClr>
                <a:schemeClr val="tx2"/>
              </a:buClr>
              <a:buSzPct val="90000"/>
              <a:buFontTx/>
              <a:buBlip>
                <a:blip r:embed="rId4"/>
              </a:buBlip>
            </a:pPr>
            <a:endParaRPr lang="tr-TR" sz="2000" dirty="0">
              <a:solidFill>
                <a:schemeClr val="tx1"/>
              </a:solidFill>
            </a:endParaRPr>
          </a:p>
          <a:p>
            <a:pPr algn="just" eaLnBrk="1" hangingPunct="1">
              <a:lnSpc>
                <a:spcPct val="115000"/>
              </a:lnSpc>
              <a:buClr>
                <a:schemeClr val="tx2"/>
              </a:buClr>
              <a:buSzPct val="90000"/>
              <a:buFontTx/>
              <a:buBlip>
                <a:blip r:embed="rId4"/>
              </a:buBlip>
            </a:pPr>
            <a:endParaRPr lang="tr-TR" sz="2400" dirty="0"/>
          </a:p>
          <a:p>
            <a:pPr>
              <a:defRPr/>
            </a:pPr>
            <a:endParaRPr lang="tr-TR" altLang="tr-TR" sz="2400" dirty="0">
              <a:solidFill>
                <a:schemeClr val="tx1"/>
              </a:solidFill>
            </a:endParaRPr>
          </a:p>
          <a:p>
            <a:pPr>
              <a:defRPr/>
            </a:pPr>
            <a:endParaRPr lang="tr-TR" altLang="tr-TR" sz="2400" dirty="0">
              <a:solidFill>
                <a:schemeClr val="tx1"/>
              </a:solidFill>
            </a:endParaRPr>
          </a:p>
          <a:p>
            <a:pPr>
              <a:defRPr/>
            </a:pPr>
            <a:endParaRPr lang="tr-TR" altLang="tr-TR" sz="2400" dirty="0">
              <a:solidFill>
                <a:schemeClr val="tx1"/>
              </a:solidFill>
            </a:endParaRPr>
          </a:p>
          <a:p>
            <a:pPr>
              <a:defRPr/>
            </a:pPr>
            <a:endParaRPr lang="tr-TR" altLang="tr-TR" sz="2400" dirty="0">
              <a:solidFill>
                <a:schemeClr val="tx1"/>
              </a:solidFill>
            </a:endParaRPr>
          </a:p>
          <a:p>
            <a:pPr>
              <a:defRPr/>
            </a:pPr>
            <a:endParaRPr lang="tr-TR" altLang="tr-TR" sz="2000" b="1" dirty="0">
              <a:solidFill>
                <a:schemeClr val="tx2">
                  <a:lumMod val="60000"/>
                  <a:lumOff val="40000"/>
                </a:schemeClr>
              </a:solidFill>
            </a:endParaRPr>
          </a:p>
          <a:p>
            <a:pPr>
              <a:defRPr/>
            </a:pPr>
            <a:endParaRPr lang="tr-TR" altLang="tr-TR" sz="2400" b="1" dirty="0">
              <a:solidFill>
                <a:schemeClr val="tx1"/>
              </a:solidFill>
            </a:endParaRPr>
          </a:p>
          <a:p>
            <a:pPr>
              <a:defRPr/>
            </a:pPr>
            <a:endParaRPr lang="tr-TR" altLang="tr-TR" sz="2400" b="1" dirty="0">
              <a:solidFill>
                <a:schemeClr val="tx1"/>
              </a:solidFill>
            </a:endParaRPr>
          </a:p>
          <a:p>
            <a:pPr>
              <a:defRPr/>
            </a:pPr>
            <a:endParaRPr lang="tr-TR" altLang="tr-TR" sz="2400" b="1" dirty="0">
              <a:solidFill>
                <a:schemeClr val="tx1"/>
              </a:solidFill>
            </a:endParaRPr>
          </a:p>
          <a:p>
            <a:pPr>
              <a:defRPr/>
            </a:pPr>
            <a:endParaRPr lang="tr-TR" altLang="tr-TR" sz="2400" b="1" dirty="0">
              <a:solidFill>
                <a:schemeClr val="tx1"/>
              </a:solidFill>
            </a:endParaRPr>
          </a:p>
          <a:p>
            <a:pPr>
              <a:defRPr/>
            </a:pPr>
            <a:endParaRPr lang="tr-TR" sz="2400" dirty="0"/>
          </a:p>
          <a:p>
            <a:pPr>
              <a:defRPr/>
            </a:pPr>
            <a:endParaRPr lang="tr-TR" sz="2400" dirty="0"/>
          </a:p>
          <a:p>
            <a:pPr marL="571500" indent="-571500" eaLnBrk="1" hangingPunct="1">
              <a:lnSpc>
                <a:spcPct val="70000"/>
              </a:lnSpc>
              <a:buFont typeface="Wingdings" pitchFamily="2" charset="2"/>
              <a:buNone/>
              <a:defRPr/>
            </a:pPr>
            <a:endParaRPr lang="en-US" altLang="tr-TR" sz="2400" b="1" dirty="0">
              <a:solidFill>
                <a:srgbClr val="10253F"/>
              </a:solidFill>
            </a:endParaRPr>
          </a:p>
        </p:txBody>
      </p:sp>
      <p:sp>
        <p:nvSpPr>
          <p:cNvPr id="6" name="Rectangle 2"/>
          <p:cNvSpPr txBox="1">
            <a:spLocks noChangeArrowheads="1"/>
          </p:cNvSpPr>
          <p:nvPr/>
        </p:nvSpPr>
        <p:spPr>
          <a:xfrm>
            <a:off x="1285852" y="142853"/>
            <a:ext cx="6477000" cy="693859"/>
          </a:xfrm>
          <a:prstGeom prst="rect">
            <a:avLst/>
          </a:prstGeom>
          <a:solidFill>
            <a:schemeClr val="accent5">
              <a:lumMod val="20000"/>
              <a:lumOff val="80000"/>
            </a:schemeClr>
          </a:solidFill>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800" b="1" i="0" u="none" strike="noStrike" kern="1200" cap="none" spc="0" normalizeH="0" baseline="0" noProof="0" dirty="0">
                <a:ln>
                  <a:noFill/>
                </a:ln>
                <a:solidFill>
                  <a:schemeClr val="tx2"/>
                </a:solidFill>
                <a:effectLst/>
                <a:uLnTx/>
                <a:uFillTx/>
                <a:latin typeface="+mj-lt"/>
                <a:ea typeface="+mj-ea"/>
                <a:cs typeface="+mj-cs"/>
              </a:rPr>
              <a:t>ERASMUS+ GRANTS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5"/>
          <p:cNvPicPr>
            <a:picLocks noChangeAspect="1" noChangeArrowheads="1"/>
          </p:cNvPicPr>
          <p:nvPr/>
        </p:nvPicPr>
        <p:blipFill>
          <a:blip r:embed="rId2" cstate="print">
            <a:lum contrast="12000"/>
          </a:blip>
          <a:srcRect/>
          <a:stretch>
            <a:fillRect/>
          </a:stretch>
        </p:blipFill>
        <p:spPr bwMode="auto">
          <a:xfrm>
            <a:off x="0" y="7938"/>
            <a:ext cx="9144000" cy="6864350"/>
          </a:xfrm>
          <a:prstGeom prst="rect">
            <a:avLst/>
          </a:prstGeom>
          <a:noFill/>
          <a:ln w="9525">
            <a:noFill/>
            <a:miter lim="800000"/>
            <a:headEnd/>
            <a:tailEnd/>
          </a:ln>
        </p:spPr>
      </p:pic>
      <p:sp>
        <p:nvSpPr>
          <p:cNvPr id="3" name="2 İçerik Yer Tutucusu"/>
          <p:cNvSpPr>
            <a:spLocks noGrp="1"/>
          </p:cNvSpPr>
          <p:nvPr>
            <p:ph idx="1"/>
          </p:nvPr>
        </p:nvSpPr>
        <p:spPr>
          <a:xfrm>
            <a:off x="0" y="692696"/>
            <a:ext cx="9144000" cy="5951014"/>
          </a:xfrm>
        </p:spPr>
        <p:txBody>
          <a:bodyPr/>
          <a:lstStyle/>
          <a:p>
            <a:pPr algn="just" eaLnBrk="1" hangingPunct="1">
              <a:lnSpc>
                <a:spcPct val="115000"/>
              </a:lnSpc>
              <a:buClr>
                <a:schemeClr val="tx2"/>
              </a:buClr>
              <a:buSzPct val="90000"/>
              <a:buBlip>
                <a:blip r:embed="rId3"/>
              </a:buBlip>
            </a:pPr>
            <a:r>
              <a:rPr lang="en-GB" altLang="tr-TR" sz="1600"/>
              <a:t>The Erasmus grant is a support for your studies. It can cover only some part of your expenses. </a:t>
            </a:r>
            <a:endParaRPr lang="en-GB" altLang="tr-TR" sz="1600" dirty="0">
              <a:cs typeface="Calibri"/>
            </a:endParaRPr>
          </a:p>
          <a:p>
            <a:pPr algn="just" eaLnBrk="1" hangingPunct="1">
              <a:lnSpc>
                <a:spcPct val="115000"/>
              </a:lnSpc>
              <a:buClr>
                <a:schemeClr val="tx2"/>
              </a:buClr>
              <a:buSzPct val="90000"/>
              <a:buBlip>
                <a:blip r:embed="rId3"/>
              </a:buBlip>
            </a:pPr>
            <a:r>
              <a:rPr lang="en-GB" altLang="tr-TR" sz="1600"/>
              <a:t>Students are advised to get informed about the visa and living expenses of the countries that they will visit. </a:t>
            </a:r>
            <a:endParaRPr lang="en-GB" altLang="tr-TR" sz="1600" b="1" dirty="0">
              <a:cs typeface="Calibri"/>
            </a:endParaRPr>
          </a:p>
          <a:p>
            <a:pPr algn="just" eaLnBrk="1" hangingPunct="1">
              <a:lnSpc>
                <a:spcPct val="115000"/>
              </a:lnSpc>
              <a:buClr>
                <a:schemeClr val="tx2"/>
              </a:buClr>
              <a:buSzPct val="90000"/>
              <a:buBlip>
                <a:blip r:embed="rId3"/>
              </a:buBlip>
            </a:pPr>
            <a:r>
              <a:rPr lang="en-GB" altLang="tr-TR" sz="1600" b="1">
                <a:solidFill>
                  <a:srgbClr val="C00000"/>
                </a:solidFill>
              </a:rPr>
              <a:t>Erasmus grants will be paid in two instalments. % 80 of the total grant will be paid before the mobility and %20 after the mobility. </a:t>
            </a:r>
            <a:endParaRPr lang="en-GB" altLang="tr-TR" sz="1600" b="1">
              <a:solidFill>
                <a:srgbClr val="C00000"/>
              </a:solidFill>
              <a:cs typeface="Calibri"/>
            </a:endParaRPr>
          </a:p>
          <a:p>
            <a:pPr algn="just" eaLnBrk="1" hangingPunct="1">
              <a:lnSpc>
                <a:spcPct val="115000"/>
              </a:lnSpc>
              <a:buClr>
                <a:schemeClr val="tx2"/>
              </a:buClr>
              <a:buSzPct val="90000"/>
              <a:buBlip>
                <a:blip r:embed="rId3"/>
              </a:buBlip>
            </a:pPr>
            <a:r>
              <a:rPr lang="en-GB" altLang="tr-TR" sz="1600"/>
              <a:t>Before the mobility, the total grant is calculated over 4 months and % 80 of this 4 months’ grant is paid before students leave (as if students will stay abroad for 4 months in total). </a:t>
            </a:r>
            <a:endParaRPr lang="en-GB" altLang="tr-TR" sz="1600" dirty="0">
              <a:cs typeface="Calibri"/>
            </a:endParaRPr>
          </a:p>
          <a:p>
            <a:pPr algn="just" eaLnBrk="1" hangingPunct="1">
              <a:lnSpc>
                <a:spcPct val="115000"/>
              </a:lnSpc>
              <a:buClr>
                <a:schemeClr val="tx2"/>
              </a:buClr>
              <a:buSzPct val="90000"/>
              <a:buBlip>
                <a:blip r:embed="rId3"/>
              </a:buBlip>
            </a:pPr>
            <a:r>
              <a:rPr lang="en-GB" sz="1600"/>
              <a:t>After the mobility, you are expected to have carried out all the principles of Erasmus+, have stayed at least 3 months at the host university and have passed at least 20 credits in order to be paid the rest of the grant (%20). </a:t>
            </a:r>
            <a:endParaRPr lang="en-GB" sz="1600" dirty="0">
              <a:cs typeface="Calibri"/>
            </a:endParaRPr>
          </a:p>
          <a:p>
            <a:pPr algn="just" eaLnBrk="1" hangingPunct="1">
              <a:lnSpc>
                <a:spcPct val="115000"/>
              </a:lnSpc>
              <a:buClr>
                <a:schemeClr val="tx2"/>
              </a:buClr>
              <a:buSzPct val="90000"/>
              <a:buBlip>
                <a:blip r:embed="rId3"/>
              </a:buBlip>
            </a:pPr>
            <a:r>
              <a:rPr lang="en-GB" altLang="tr-TR" sz="1600"/>
              <a:t>After the mobility, students should submit the 'after mobility' documents. Then AYBU IRO identifies how many days they stayed abroad. AYBU IRO compares the dates on the passport and the certificate and calculates the total duration of stay of the students. The shortest period is considered. If the students stayed abroad longer than 4 months, extra payment is made for the days over 4 months during the payment of %20. If the students stayed abroad less than 4 months, deduction is made for the days less than 4 months during the payment of %20.</a:t>
            </a:r>
            <a:r>
              <a:rPr lang="en-GB" altLang="tr-TR" sz="1600" b="1" dirty="0"/>
              <a:t> </a:t>
            </a:r>
            <a:endParaRPr lang="en-GB" altLang="tr-TR" sz="1600" b="1" dirty="0">
              <a:cs typeface="Calibri"/>
            </a:endParaRPr>
          </a:p>
          <a:p>
            <a:pPr algn="just" eaLnBrk="1" hangingPunct="1">
              <a:lnSpc>
                <a:spcPct val="115000"/>
              </a:lnSpc>
              <a:buClr>
                <a:schemeClr val="tx2"/>
              </a:buClr>
              <a:buSzPct val="90000"/>
              <a:buFontTx/>
              <a:buBlip>
                <a:blip r:embed="rId3"/>
              </a:buBlip>
            </a:pPr>
            <a:endParaRPr lang="tr-TR" altLang="tr-TR" sz="1800" b="1" dirty="0"/>
          </a:p>
          <a:p>
            <a:pPr>
              <a:buFontTx/>
              <a:buChar char="-"/>
              <a:defRPr/>
            </a:pPr>
            <a:endParaRPr lang="tr-TR" sz="3600" dirty="0"/>
          </a:p>
          <a:p>
            <a:endParaRPr lang="tr-TR" dirty="0"/>
          </a:p>
        </p:txBody>
      </p:sp>
      <p:sp>
        <p:nvSpPr>
          <p:cNvPr id="4" name="Rectangle 2"/>
          <p:cNvSpPr txBox="1">
            <a:spLocks noChangeArrowheads="1"/>
          </p:cNvSpPr>
          <p:nvPr/>
        </p:nvSpPr>
        <p:spPr>
          <a:xfrm>
            <a:off x="1331640" y="0"/>
            <a:ext cx="6477000" cy="692696"/>
          </a:xfrm>
          <a:prstGeom prst="rect">
            <a:avLst/>
          </a:prstGeom>
          <a:solidFill>
            <a:schemeClr val="accent5">
              <a:lumMod val="20000"/>
              <a:lumOff val="80000"/>
            </a:schemeClr>
          </a:solidFill>
        </p:spPr>
        <p:txBody>
          <a:bodyPr/>
          <a:lstStyle/>
          <a:p>
            <a:pPr lvl="0" algn="ctr">
              <a:defRPr/>
            </a:pPr>
            <a:r>
              <a:rPr lang="tr-TR" sz="3800" b="1" dirty="0">
                <a:solidFill>
                  <a:schemeClr val="tx2"/>
                </a:solidFill>
              </a:rPr>
              <a:t>ERASMUS+ GRANTS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55"/>
          <p:cNvPicPr>
            <a:picLocks noChangeAspect="1" noChangeArrowheads="1"/>
          </p:cNvPicPr>
          <p:nvPr/>
        </p:nvPicPr>
        <p:blipFill>
          <a:blip r:embed="rId3" cstate="print">
            <a:lum contrast="14000"/>
          </a:blip>
          <a:srcRect/>
          <a:stretch>
            <a:fillRect/>
          </a:stretch>
        </p:blipFill>
        <p:spPr bwMode="auto">
          <a:xfrm>
            <a:off x="0" y="7938"/>
            <a:ext cx="9144000" cy="6864350"/>
          </a:xfrm>
          <a:prstGeom prst="rect">
            <a:avLst/>
          </a:prstGeom>
          <a:noFill/>
          <a:ln w="9525">
            <a:noFill/>
            <a:miter lim="800000"/>
            <a:headEnd/>
            <a:tailEnd/>
          </a:ln>
        </p:spPr>
      </p:pic>
      <p:graphicFrame>
        <p:nvGraphicFramePr>
          <p:cNvPr id="7" name="Tablo 4"/>
          <p:cNvGraphicFramePr>
            <a:graphicFrameLocks noGrp="1"/>
          </p:cNvGraphicFramePr>
          <p:nvPr>
            <p:extLst>
              <p:ext uri="{D42A27DB-BD31-4B8C-83A1-F6EECF244321}">
                <p14:modId xmlns:p14="http://schemas.microsoft.com/office/powerpoint/2010/main" val="328223855"/>
              </p:ext>
            </p:extLst>
          </p:nvPr>
        </p:nvGraphicFramePr>
        <p:xfrm>
          <a:off x="251520" y="908720"/>
          <a:ext cx="8640960" cy="4732582"/>
        </p:xfrm>
        <a:graphic>
          <a:graphicData uri="http://schemas.openxmlformats.org/drawingml/2006/table">
            <a:tbl>
              <a:tblPr firstRow="1" bandRow="1">
                <a:tableStyleId>{5C22544A-7EE6-4342-B048-85BDC9FD1C3A}</a:tableStyleId>
              </a:tblPr>
              <a:tblGrid>
                <a:gridCol w="2324468">
                  <a:extLst>
                    <a:ext uri="{9D8B030D-6E8A-4147-A177-3AD203B41FA5}">
                      <a16:colId xmlns:a16="http://schemas.microsoft.com/office/drawing/2014/main" val="20000"/>
                    </a:ext>
                  </a:extLst>
                </a:gridCol>
                <a:gridCol w="4413423">
                  <a:extLst>
                    <a:ext uri="{9D8B030D-6E8A-4147-A177-3AD203B41FA5}">
                      <a16:colId xmlns:a16="http://schemas.microsoft.com/office/drawing/2014/main" val="20001"/>
                    </a:ext>
                  </a:extLst>
                </a:gridCol>
                <a:gridCol w="1903069">
                  <a:extLst>
                    <a:ext uri="{9D8B030D-6E8A-4147-A177-3AD203B41FA5}">
                      <a16:colId xmlns:a16="http://schemas.microsoft.com/office/drawing/2014/main" val="20002"/>
                    </a:ext>
                  </a:extLst>
                </a:gridCol>
              </a:tblGrid>
              <a:tr h="1852741">
                <a:tc>
                  <a:txBody>
                    <a:bodyPr/>
                    <a:lstStyle/>
                    <a:p>
                      <a:pPr algn="ctr"/>
                      <a:r>
                        <a:rPr lang="en-GB" sz="2400" noProof="0"/>
                        <a:t>Country Types</a:t>
                      </a:r>
                    </a:p>
                  </a:txBody>
                  <a:tcPr/>
                </a:tc>
                <a:tc>
                  <a:txBody>
                    <a:bodyPr/>
                    <a:lstStyle/>
                    <a:p>
                      <a:pPr algn="ctr"/>
                      <a:r>
                        <a:rPr lang="en-GB" sz="2400" noProof="0"/>
                        <a:t>Host Countries</a:t>
                      </a:r>
                    </a:p>
                  </a:txBody>
                  <a:tcPr/>
                </a:tc>
                <a:tc>
                  <a:txBody>
                    <a:bodyPr/>
                    <a:lstStyle/>
                    <a:p>
                      <a:pPr algn="ctr"/>
                      <a:r>
                        <a:rPr lang="en-GB" sz="2400" noProof="0"/>
                        <a:t>Monthly Grant</a:t>
                      </a:r>
                      <a:r>
                        <a:rPr lang="en-GB" sz="2400" baseline="0" noProof="0"/>
                        <a:t> (Euro)</a:t>
                      </a:r>
                      <a:endParaRPr lang="en-GB" sz="2400" noProof="0"/>
                    </a:p>
                  </a:txBody>
                  <a:tcPr/>
                </a:tc>
                <a:extLst>
                  <a:ext uri="{0D108BD9-81ED-4DB2-BD59-A6C34878D82A}">
                    <a16:rowId xmlns:a16="http://schemas.microsoft.com/office/drawing/2014/main" val="10000"/>
                  </a:ext>
                </a:extLst>
              </a:tr>
              <a:tr h="1089848">
                <a:tc>
                  <a:txBody>
                    <a:bodyPr/>
                    <a:lstStyle/>
                    <a:p>
                      <a:r>
                        <a:rPr lang="en-GB" sz="1800" b="0" i="0" kern="1200" noProof="0">
                          <a:solidFill>
                            <a:srgbClr val="000000"/>
                          </a:solidFill>
                          <a:latin typeface="+mn-lt"/>
                          <a:ea typeface="+mn-ea"/>
                          <a:cs typeface="+mn-cs"/>
                        </a:rPr>
                        <a:t>1. and 2. Group Program Countries</a:t>
                      </a:r>
                      <a:endParaRPr lang="en-GB" sz="1800" noProof="0">
                        <a:solidFill>
                          <a:srgbClr val="000000"/>
                        </a:solidFill>
                      </a:endParaRPr>
                    </a:p>
                  </a:txBody>
                  <a:tcPr/>
                </a:tc>
                <a:tc>
                  <a:txBody>
                    <a:bodyPr/>
                    <a:lstStyle/>
                    <a:p>
                      <a:r>
                        <a:rPr lang="en-GB" sz="1800" b="0" i="0" kern="1200" noProof="0">
                          <a:solidFill>
                            <a:srgbClr val="000000"/>
                          </a:solidFill>
                          <a:latin typeface="+mn-lt"/>
                          <a:ea typeface="+mn-ea"/>
                          <a:cs typeface="+mn-cs"/>
                        </a:rPr>
                        <a:t>Austria, Belgium, Cyprus (South),Denmark, Finland, France, Germany, Greece, Iceland,  Ireland, Italy, Liechtenstein, Luxemburg, Malta, Norway, Portugal,</a:t>
                      </a:r>
                      <a:r>
                        <a:rPr lang="en-GB" sz="1800" b="0" i="0" kern="1200" baseline="0" noProof="0" dirty="0">
                          <a:solidFill>
                            <a:srgbClr val="000000"/>
                          </a:solidFill>
                          <a:latin typeface="+mn-lt"/>
                          <a:ea typeface="+mn-ea"/>
                          <a:cs typeface="+mn-cs"/>
                        </a:rPr>
                        <a:t> </a:t>
                      </a:r>
                      <a:r>
                        <a:rPr lang="en-GB" sz="1800" b="0" i="0" kern="1200" noProof="0">
                          <a:solidFill>
                            <a:srgbClr val="000000"/>
                          </a:solidFill>
                          <a:latin typeface="+mn-lt"/>
                          <a:ea typeface="+mn-ea"/>
                          <a:cs typeface="+mn-cs"/>
                        </a:rPr>
                        <a:t>Spain, Sweden, The Netherlands, United Kingdom</a:t>
                      </a:r>
                      <a:endParaRPr lang="en-GB" sz="1800" noProof="0">
                        <a:solidFill>
                          <a:srgbClr val="000000"/>
                        </a:solidFill>
                      </a:endParaRPr>
                    </a:p>
                  </a:txBody>
                  <a:tcPr/>
                </a:tc>
                <a:tc>
                  <a:txBody>
                    <a:bodyPr/>
                    <a:lstStyle/>
                    <a:p>
                      <a:pPr algn="ctr"/>
                      <a:r>
                        <a:rPr lang="en-GB" sz="1800" noProof="0"/>
                        <a:t>500</a:t>
                      </a:r>
                    </a:p>
                  </a:txBody>
                  <a:tcPr/>
                </a:tc>
                <a:extLst>
                  <a:ext uri="{0D108BD9-81ED-4DB2-BD59-A6C34878D82A}">
                    <a16:rowId xmlns:a16="http://schemas.microsoft.com/office/drawing/2014/main" val="10001"/>
                  </a:ext>
                </a:extLst>
              </a:tr>
              <a:tr h="1416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noProof="0">
                          <a:solidFill>
                            <a:srgbClr val="000000"/>
                          </a:solidFill>
                          <a:latin typeface="+mn-lt"/>
                          <a:ea typeface="+mn-ea"/>
                          <a:cs typeface="+mn-cs"/>
                        </a:rPr>
                        <a:t>3. Group Program Countries</a:t>
                      </a:r>
                      <a:endParaRPr lang="en-GB" sz="1800" noProof="0">
                        <a:solidFill>
                          <a:srgbClr val="000000"/>
                        </a:solidFill>
                      </a:endParaRPr>
                    </a:p>
                  </a:txBody>
                  <a:tcPr/>
                </a:tc>
                <a:tc>
                  <a:txBody>
                    <a:bodyPr/>
                    <a:lstStyle/>
                    <a:p>
                      <a:pPr marL="0" marR="0" indent="0" algn="l" rtl="0">
                        <a:lnSpc>
                          <a:spcPct val="100000"/>
                        </a:lnSpc>
                        <a:spcBef>
                          <a:spcPts val="0"/>
                        </a:spcBef>
                        <a:spcAft>
                          <a:spcPts val="0"/>
                        </a:spcAft>
                        <a:buFontTx/>
                        <a:buNone/>
                      </a:pPr>
                      <a:r>
                        <a:rPr lang="en-GB" sz="1800" b="0" i="0" kern="1200" noProof="0">
                          <a:solidFill>
                            <a:srgbClr val="000000"/>
                          </a:solidFill>
                          <a:latin typeface="+mn-lt"/>
                          <a:ea typeface="+mn-ea"/>
                          <a:cs typeface="+mn-cs"/>
                        </a:rPr>
                        <a:t>Bulgaria, Crotia, Czech Republic, Estonia, Hungary, Latvia, Lithuania, Macedonia, </a:t>
                      </a:r>
                      <a:endParaRPr lang="en-GB" sz="1800" noProof="0"/>
                    </a:p>
                    <a:p>
                      <a:r>
                        <a:rPr lang="en-GB" sz="1800" b="0" i="0" kern="1200" noProof="0">
                          <a:solidFill>
                            <a:srgbClr val="000000"/>
                          </a:solidFill>
                          <a:latin typeface="+mn-lt"/>
                          <a:ea typeface="+mn-ea"/>
                          <a:cs typeface="+mn-cs"/>
                        </a:rPr>
                        <a:t>Poland, Romania, Serbia, Slovakia, Slovenia</a:t>
                      </a:r>
                      <a:endParaRPr lang="en-GB" sz="1800" noProof="0">
                        <a:solidFill>
                          <a:srgbClr val="000000"/>
                        </a:solidFill>
                      </a:endParaRPr>
                    </a:p>
                  </a:txBody>
                  <a:tcPr/>
                </a:tc>
                <a:tc>
                  <a:txBody>
                    <a:bodyPr/>
                    <a:lstStyle/>
                    <a:p>
                      <a:pPr algn="ctr"/>
                      <a:r>
                        <a:rPr lang="en-GB" sz="1800" noProof="0"/>
                        <a:t>300</a:t>
                      </a:r>
                    </a:p>
                  </a:txBody>
                  <a:tcPr/>
                </a:tc>
                <a:extLst>
                  <a:ext uri="{0D108BD9-81ED-4DB2-BD59-A6C34878D82A}">
                    <a16:rowId xmlns:a16="http://schemas.microsoft.com/office/drawing/2014/main" val="10002"/>
                  </a:ext>
                </a:extLst>
              </a:tr>
            </a:tbl>
          </a:graphicData>
        </a:graphic>
      </p:graphicFrame>
      <p:sp>
        <p:nvSpPr>
          <p:cNvPr id="8" name="Rectangle 2"/>
          <p:cNvSpPr txBox="1">
            <a:spLocks noChangeArrowheads="1"/>
          </p:cNvSpPr>
          <p:nvPr/>
        </p:nvSpPr>
        <p:spPr>
          <a:xfrm>
            <a:off x="1259632" y="0"/>
            <a:ext cx="6477000" cy="621851"/>
          </a:xfrm>
          <a:prstGeom prst="rect">
            <a:avLst/>
          </a:prstGeom>
          <a:solidFill>
            <a:schemeClr val="accent5">
              <a:lumMod val="20000"/>
              <a:lumOff val="80000"/>
            </a:schemeClr>
          </a:solidFill>
        </p:spPr>
        <p:txBody>
          <a:bodyPr/>
          <a:lstStyle/>
          <a:p>
            <a:pPr lvl="0" algn="ctr">
              <a:defRPr/>
            </a:pPr>
            <a:r>
              <a:rPr lang="tr-TR" sz="3800" b="1" dirty="0">
                <a:solidFill>
                  <a:schemeClr val="tx2"/>
                </a:solidFill>
              </a:rPr>
              <a:t>ERASMUS+ GRANTS</a:t>
            </a:r>
          </a:p>
        </p:txBody>
      </p:sp>
    </p:spTree>
  </p:cSld>
  <p:clrMapOvr>
    <a:overrideClrMapping bg1="lt1" tx1="dk1" bg2="lt2" tx2="dk2" accent1="accent1" accent2="accent2" accent3="accent3" accent4="accent4" accent5="accent5" accent6="accent6" hlink="hlink" folHlink="folHlink"/>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www.ac.ac.cy/assets/image/imageoriginal/erasmus2.jpg"/>
          <p:cNvPicPr>
            <a:picLocks noChangeAspect="1" noChangeArrowheads="1"/>
          </p:cNvPicPr>
          <p:nvPr/>
        </p:nvPicPr>
        <p:blipFill>
          <a:blip r:embed="rId2" cstate="print">
            <a:lum bright="84000" contrast="-80000"/>
          </a:blip>
          <a:srcRect/>
          <a:stretch>
            <a:fillRect/>
          </a:stretch>
        </p:blipFill>
        <p:spPr bwMode="auto">
          <a:xfrm>
            <a:off x="0" y="0"/>
            <a:ext cx="9144000" cy="6858000"/>
          </a:xfrm>
          <a:prstGeom prst="rect">
            <a:avLst/>
          </a:prstGeom>
          <a:noFill/>
        </p:spPr>
      </p:pic>
      <p:sp>
        <p:nvSpPr>
          <p:cNvPr id="2" name="1 Başlık"/>
          <p:cNvSpPr>
            <a:spLocks noGrp="1"/>
          </p:cNvSpPr>
          <p:nvPr>
            <p:ph type="title"/>
          </p:nvPr>
        </p:nvSpPr>
        <p:spPr>
          <a:xfrm>
            <a:off x="544063" y="244415"/>
            <a:ext cx="8229600" cy="868346"/>
          </a:xfrm>
          <a:solidFill>
            <a:schemeClr val="accent5">
              <a:lumMod val="20000"/>
              <a:lumOff val="80000"/>
            </a:schemeClr>
          </a:solidFill>
        </p:spPr>
        <p:txBody>
          <a:bodyPr/>
          <a:lstStyle/>
          <a:p>
            <a:r>
              <a:rPr lang="en-MY" sz="3000" b="1" dirty="0">
                <a:solidFill>
                  <a:schemeClr val="accent1">
                    <a:lumMod val="75000"/>
                  </a:schemeClr>
                </a:solidFill>
              </a:rPr>
              <a:t>What is Erasmus+ Student Mobility Programme?</a:t>
            </a:r>
            <a:endParaRPr lang="en-MY" sz="3000" dirty="0">
              <a:cs typeface="Calibri"/>
            </a:endParaRPr>
          </a:p>
        </p:txBody>
      </p:sp>
      <p:sp>
        <p:nvSpPr>
          <p:cNvPr id="3" name="2 İçerik Yer Tutucusu"/>
          <p:cNvSpPr>
            <a:spLocks noGrp="1"/>
          </p:cNvSpPr>
          <p:nvPr>
            <p:ph idx="1"/>
          </p:nvPr>
        </p:nvSpPr>
        <p:spPr>
          <a:xfrm>
            <a:off x="452803" y="1584456"/>
            <a:ext cx="8400481" cy="4295884"/>
          </a:xfrm>
        </p:spPr>
        <p:txBody>
          <a:bodyPr/>
          <a:lstStyle/>
          <a:p>
            <a:pPr marL="0" indent="0" algn="just">
              <a:buNone/>
            </a:pPr>
            <a:endParaRPr lang="en-US" sz="2200" dirty="0">
              <a:cs typeface="Calibri"/>
            </a:endParaRPr>
          </a:p>
          <a:p>
            <a:pPr algn="just"/>
            <a:r>
              <a:rPr lang="en-US" sz="2200" dirty="0"/>
              <a:t>It is a European Union exchange </a:t>
            </a:r>
            <a:r>
              <a:rPr lang="en-US" sz="2200" dirty="0" err="1"/>
              <a:t>programme</a:t>
            </a:r>
            <a:r>
              <a:rPr lang="en-US" sz="2200" dirty="0"/>
              <a:t> for education, training, youth and sport </a:t>
            </a:r>
            <a:r>
              <a:rPr lang="en-US" sz="2200" dirty="0">
                <a:ea typeface="+mn-lt"/>
                <a:cs typeface="+mn-lt"/>
              </a:rPr>
              <a:t>that aims to modernize and globalize education and training, promote social equity, youth job accessibility, cooperation and innovation among young people across Europe. </a:t>
            </a:r>
            <a:endParaRPr lang="en-US" dirty="0"/>
          </a:p>
          <a:p>
            <a:pPr algn="just"/>
            <a:r>
              <a:rPr lang="en-GB" sz="2200" dirty="0"/>
              <a:t>The name of the programme comes from the significant Renaissance humanist scholar and philosopher </a:t>
            </a:r>
            <a:r>
              <a:rPr lang="en-GB" sz="2200" dirty="0">
                <a:ea typeface="+mn-lt"/>
                <a:cs typeface="+mn-lt"/>
              </a:rPr>
              <a:t>Desiderius Erasmus (1469–1536).</a:t>
            </a:r>
            <a:r>
              <a:rPr lang="en-GB" sz="2200" dirty="0"/>
              <a:t> </a:t>
            </a:r>
            <a:endParaRPr lang="en-US" sz="2200" dirty="0">
              <a:ea typeface="+mn-lt"/>
              <a:cs typeface="+mn-lt"/>
            </a:endParaRPr>
          </a:p>
          <a:p>
            <a:pPr algn="just"/>
            <a:r>
              <a:rPr lang="en-GB" sz="2200" dirty="0"/>
              <a:t>The Programme is executed by the Turkish National Agency in Turkey. </a:t>
            </a:r>
            <a:r>
              <a:rPr lang="en-US" sz="2200" dirty="0"/>
              <a:t> </a:t>
            </a:r>
            <a:endParaRPr lang="tr-TR" sz="2200" dirty="0">
              <a:cs typeface="Calibri"/>
            </a:endParaRPr>
          </a:p>
          <a:p>
            <a:pPr algn="just">
              <a:buNone/>
            </a:pPr>
            <a:endParaRPr lang="tr-TR" sz="2200" dirty="0"/>
          </a:p>
          <a:p>
            <a:pPr marL="0" indent="0" algn="just">
              <a:buNone/>
            </a:pPr>
            <a:endParaRPr lang="en-GB" sz="2200" dirty="0">
              <a:cs typeface="Calibri"/>
            </a:endParaRPr>
          </a:p>
          <a:p>
            <a:pPr algn="just"/>
            <a:endParaRPr lang="tr-TR" sz="2200" dirty="0"/>
          </a:p>
          <a:p>
            <a:pPr>
              <a:buNone/>
            </a:pPr>
            <a:endParaRPr lang="tr-TR" dirty="0"/>
          </a:p>
          <a:p>
            <a:endParaRPr lang="tr-T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5"/>
          <p:cNvPicPr>
            <a:picLocks noChangeAspect="1" noChangeArrowheads="1"/>
          </p:cNvPicPr>
          <p:nvPr/>
        </p:nvPicPr>
        <p:blipFill>
          <a:blip r:embed="rId2" cstate="print">
            <a:lum contrast="13000"/>
          </a:blip>
          <a:srcRect/>
          <a:stretch>
            <a:fillRect/>
          </a:stretch>
        </p:blipFill>
        <p:spPr bwMode="auto">
          <a:xfrm>
            <a:off x="0" y="7938"/>
            <a:ext cx="9144000" cy="6864350"/>
          </a:xfrm>
          <a:prstGeom prst="rect">
            <a:avLst/>
          </a:prstGeom>
          <a:noFill/>
          <a:ln w="9525">
            <a:noFill/>
            <a:miter lim="800000"/>
            <a:headEnd/>
            <a:tailEnd/>
          </a:ln>
        </p:spPr>
      </p:pic>
      <p:sp>
        <p:nvSpPr>
          <p:cNvPr id="3" name="2 İçerik Yer Tutucusu"/>
          <p:cNvSpPr>
            <a:spLocks noGrp="1"/>
          </p:cNvSpPr>
          <p:nvPr>
            <p:ph idx="1"/>
          </p:nvPr>
        </p:nvSpPr>
        <p:spPr>
          <a:xfrm>
            <a:off x="179512" y="836712"/>
            <a:ext cx="8964488" cy="6021288"/>
          </a:xfrm>
        </p:spPr>
        <p:txBody>
          <a:bodyPr/>
          <a:lstStyle/>
          <a:p>
            <a:pPr eaLnBrk="1" hangingPunct="1">
              <a:lnSpc>
                <a:spcPct val="90000"/>
              </a:lnSpc>
              <a:defRPr/>
            </a:pPr>
            <a:r>
              <a:rPr lang="en-GB" altLang="tr-TR" sz="1800" b="1"/>
              <a:t>A student going to Poland will be paid 300 Euro per month.  </a:t>
            </a:r>
            <a:endParaRPr lang="en-GB" altLang="tr-TR" sz="1800" b="1" dirty="0">
              <a:cs typeface="Calibri"/>
            </a:endParaRPr>
          </a:p>
          <a:p>
            <a:pPr eaLnBrk="1" hangingPunct="1">
              <a:lnSpc>
                <a:spcPct val="90000"/>
              </a:lnSpc>
              <a:defRPr/>
            </a:pPr>
            <a:endParaRPr lang="en-GB" altLang="tr-TR" sz="1800" b="1" dirty="0">
              <a:cs typeface="Calibri"/>
            </a:endParaRPr>
          </a:p>
          <a:p>
            <a:pPr eaLnBrk="1" hangingPunct="1">
              <a:lnSpc>
                <a:spcPct val="90000"/>
              </a:lnSpc>
              <a:defRPr/>
            </a:pPr>
            <a:r>
              <a:rPr lang="en-GB" altLang="tr-TR" sz="1800" b="1"/>
              <a:t>4-month grant: </a:t>
            </a:r>
            <a:r>
              <a:rPr lang="en-GB" altLang="tr-TR" sz="1800"/>
              <a:t>300x4 = 1200 Euros</a:t>
            </a:r>
            <a:endParaRPr lang="en-GB" altLang="tr-TR" sz="1800">
              <a:cs typeface="Calibri"/>
            </a:endParaRPr>
          </a:p>
          <a:p>
            <a:pPr eaLnBrk="1" hangingPunct="1">
              <a:lnSpc>
                <a:spcPct val="90000"/>
              </a:lnSpc>
              <a:defRPr/>
            </a:pPr>
            <a:endParaRPr lang="en-GB" altLang="tr-TR" sz="1800" dirty="0">
              <a:cs typeface="Calibri"/>
            </a:endParaRPr>
          </a:p>
          <a:p>
            <a:pPr eaLnBrk="1" hangingPunct="1">
              <a:lnSpc>
                <a:spcPct val="90000"/>
              </a:lnSpc>
              <a:defRPr/>
            </a:pPr>
            <a:r>
              <a:rPr lang="en-GB" altLang="tr-TR" sz="1800" b="1"/>
              <a:t>First Payment: </a:t>
            </a:r>
            <a:r>
              <a:rPr lang="en-GB" altLang="tr-TR" sz="1800"/>
              <a:t>%80 = 960 Euros</a:t>
            </a:r>
            <a:endParaRPr lang="en-GB" altLang="tr-TR" sz="1800">
              <a:cs typeface="Calibri"/>
            </a:endParaRPr>
          </a:p>
          <a:p>
            <a:pPr eaLnBrk="1" hangingPunct="1">
              <a:lnSpc>
                <a:spcPct val="90000"/>
              </a:lnSpc>
              <a:buNone/>
              <a:defRPr/>
            </a:pPr>
            <a:endParaRPr lang="en-GB" altLang="tr-TR" sz="1800" dirty="0">
              <a:cs typeface="Calibri"/>
            </a:endParaRPr>
          </a:p>
          <a:p>
            <a:pPr eaLnBrk="1" hangingPunct="1">
              <a:lnSpc>
                <a:spcPct val="90000"/>
              </a:lnSpc>
              <a:defRPr/>
            </a:pPr>
            <a:r>
              <a:rPr lang="en-GB" altLang="tr-TR" sz="1800" b="1"/>
              <a:t>Second Payment – Sample of First Case: </a:t>
            </a:r>
            <a:endParaRPr lang="en-GB" altLang="tr-TR" sz="1800" b="1" dirty="0">
              <a:cs typeface="Calibri"/>
            </a:endParaRPr>
          </a:p>
          <a:p>
            <a:pPr eaLnBrk="1" hangingPunct="1">
              <a:lnSpc>
                <a:spcPct val="90000"/>
              </a:lnSpc>
              <a:buNone/>
              <a:defRPr/>
            </a:pPr>
            <a:r>
              <a:rPr lang="en-GB" altLang="tr-TR" sz="1800" dirty="0"/>
              <a:t>     </a:t>
            </a:r>
            <a:r>
              <a:rPr lang="en-GB" altLang="tr-TR" sz="1800"/>
              <a:t>Duration of Stay: 18 February - 17 June 2019  = 120 days = 4 months</a:t>
            </a:r>
            <a:endParaRPr lang="en-GB" altLang="tr-TR" sz="1800">
              <a:cs typeface="Calibri"/>
            </a:endParaRPr>
          </a:p>
          <a:p>
            <a:pPr eaLnBrk="1" hangingPunct="1">
              <a:lnSpc>
                <a:spcPct val="90000"/>
              </a:lnSpc>
              <a:buNone/>
              <a:defRPr/>
            </a:pPr>
            <a:r>
              <a:rPr lang="en-GB" altLang="tr-TR" sz="1800" dirty="0"/>
              <a:t>     </a:t>
            </a:r>
            <a:r>
              <a:rPr lang="en-GB" altLang="tr-TR" sz="1800"/>
              <a:t>Thus, 240 Euro is paid as the %20 of 1200 euro. </a:t>
            </a:r>
            <a:endParaRPr lang="en-GB" altLang="tr-TR" sz="1800" dirty="0">
              <a:cs typeface="Calibri"/>
            </a:endParaRPr>
          </a:p>
          <a:p>
            <a:pPr eaLnBrk="1" hangingPunct="1">
              <a:lnSpc>
                <a:spcPct val="90000"/>
              </a:lnSpc>
              <a:buNone/>
              <a:defRPr/>
            </a:pPr>
            <a:endParaRPr lang="en-GB" altLang="tr-TR" sz="1800" dirty="0">
              <a:cs typeface="Calibri"/>
            </a:endParaRPr>
          </a:p>
          <a:p>
            <a:pPr eaLnBrk="1" hangingPunct="1">
              <a:lnSpc>
                <a:spcPct val="90000"/>
              </a:lnSpc>
              <a:defRPr/>
            </a:pPr>
            <a:r>
              <a:rPr lang="en-GB" altLang="tr-TR" sz="1800" b="1"/>
              <a:t>Second Payment – Sample of Second Case: </a:t>
            </a:r>
            <a:endParaRPr lang="en-GB" altLang="tr-TR" sz="1800" b="1" dirty="0">
              <a:cs typeface="Calibri"/>
            </a:endParaRPr>
          </a:p>
          <a:p>
            <a:pPr eaLnBrk="1" hangingPunct="1">
              <a:lnSpc>
                <a:spcPct val="90000"/>
              </a:lnSpc>
              <a:buNone/>
              <a:defRPr/>
            </a:pPr>
            <a:r>
              <a:rPr lang="en-GB" altLang="tr-TR" sz="1800" dirty="0"/>
              <a:t>      </a:t>
            </a:r>
            <a:r>
              <a:rPr lang="en-GB" altLang="tr-TR" sz="1800"/>
              <a:t>Duration of Stay : 18 February - 01 June 2019 = 104 days = 3 months 14 days</a:t>
            </a:r>
            <a:endParaRPr lang="en-GB" altLang="tr-TR" sz="1800">
              <a:cs typeface="Calibri"/>
            </a:endParaRPr>
          </a:p>
          <a:p>
            <a:pPr eaLnBrk="1" hangingPunct="1">
              <a:lnSpc>
                <a:spcPct val="90000"/>
              </a:lnSpc>
              <a:buNone/>
              <a:defRPr/>
            </a:pPr>
            <a:r>
              <a:rPr lang="en-GB" altLang="tr-TR" sz="1800"/>
              <a:t>       Since it is less than 4 months, the total payment is not 1200 Euro but 1040 Euros. Since the student is paid 960 Euros before the mobility, %20 will not be 240 euro, it will be 80 Euros. </a:t>
            </a:r>
            <a:endParaRPr lang="en-GB" altLang="tr-TR" sz="1800" dirty="0">
              <a:cs typeface="Calibri"/>
            </a:endParaRPr>
          </a:p>
          <a:p>
            <a:pPr eaLnBrk="1" hangingPunct="1">
              <a:lnSpc>
                <a:spcPct val="90000"/>
              </a:lnSpc>
              <a:buNone/>
              <a:defRPr/>
            </a:pPr>
            <a:endParaRPr lang="en-GB" altLang="tr-TR" sz="1800" dirty="0">
              <a:cs typeface="Calibri"/>
            </a:endParaRPr>
          </a:p>
          <a:p>
            <a:pPr eaLnBrk="1" hangingPunct="1">
              <a:lnSpc>
                <a:spcPct val="90000"/>
              </a:lnSpc>
              <a:defRPr/>
            </a:pPr>
            <a:r>
              <a:rPr lang="en-GB" altLang="tr-TR" sz="1800" b="1"/>
              <a:t>Second Payment – Sample of Third Case: </a:t>
            </a:r>
            <a:endParaRPr lang="en-GB" altLang="tr-TR" sz="1800" b="1" dirty="0">
              <a:cs typeface="Calibri"/>
            </a:endParaRPr>
          </a:p>
          <a:p>
            <a:pPr eaLnBrk="1" hangingPunct="1">
              <a:lnSpc>
                <a:spcPct val="90000"/>
              </a:lnSpc>
              <a:buNone/>
              <a:defRPr/>
            </a:pPr>
            <a:r>
              <a:rPr lang="en-GB" altLang="tr-TR" sz="1800" dirty="0"/>
              <a:t>      </a:t>
            </a:r>
            <a:r>
              <a:rPr lang="en-GB" altLang="tr-TR" sz="1800"/>
              <a:t>Duration of Stay : 18 February - 01 June 2019 = 133 days = 4 months 13 days</a:t>
            </a:r>
            <a:endParaRPr lang="en-GB" altLang="tr-TR" sz="1800">
              <a:cs typeface="Calibri"/>
            </a:endParaRPr>
          </a:p>
          <a:p>
            <a:pPr eaLnBrk="1" hangingPunct="1">
              <a:lnSpc>
                <a:spcPct val="90000"/>
              </a:lnSpc>
              <a:buNone/>
              <a:defRPr/>
            </a:pPr>
            <a:r>
              <a:rPr lang="en-GB" altLang="tr-TR" sz="1800"/>
              <a:t>       Since it is more than 4 months, the total payment is not 1200 Euros but 1330 Euros. Since the student is paid 960 Euros before the mobility, %20 will not be 240 Euros, it will be 370 Euros. </a:t>
            </a:r>
            <a:endParaRPr lang="en-GB" altLang="tr-TR" sz="1800" dirty="0">
              <a:cs typeface="Calibri"/>
            </a:endParaRPr>
          </a:p>
          <a:p>
            <a:pPr>
              <a:buNone/>
            </a:pPr>
            <a:endParaRPr lang="tr-TR" dirty="0"/>
          </a:p>
        </p:txBody>
      </p:sp>
      <p:sp>
        <p:nvSpPr>
          <p:cNvPr id="4" name="Rectangle 2"/>
          <p:cNvSpPr txBox="1">
            <a:spLocks noChangeArrowheads="1"/>
          </p:cNvSpPr>
          <p:nvPr/>
        </p:nvSpPr>
        <p:spPr>
          <a:xfrm>
            <a:off x="1331640" y="0"/>
            <a:ext cx="6477000" cy="692696"/>
          </a:xfrm>
          <a:prstGeom prst="rect">
            <a:avLst/>
          </a:prstGeom>
          <a:solidFill>
            <a:schemeClr val="accent5">
              <a:lumMod val="20000"/>
              <a:lumOff val="80000"/>
            </a:schemeClr>
          </a:solidFill>
        </p:spPr>
        <p:txBody>
          <a:bodyPr lIns="91440" tIns="45720" rIns="91440" bIns="4572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3800" b="1" i="0" u="none" strike="noStrike" kern="1200" cap="none" spc="0" normalizeH="0" baseline="0" noProof="0">
                <a:ln>
                  <a:noFill/>
                </a:ln>
                <a:solidFill>
                  <a:schemeClr val="tx2"/>
                </a:solidFill>
                <a:effectLst/>
                <a:uLnTx/>
                <a:uFillTx/>
                <a:latin typeface="+mj-lt"/>
                <a:ea typeface="+mj-ea"/>
                <a:cs typeface="+mj-cs"/>
              </a:rPr>
              <a:t>Sample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5"/>
          <p:cNvPicPr>
            <a:picLocks noChangeAspect="1" noChangeArrowheads="1"/>
          </p:cNvPicPr>
          <p:nvPr/>
        </p:nvPicPr>
        <p:blipFill>
          <a:blip r:embed="rId2" cstate="print">
            <a:lum contrast="11000"/>
          </a:blip>
          <a:srcRect/>
          <a:stretch>
            <a:fillRect/>
          </a:stretch>
        </p:blipFill>
        <p:spPr bwMode="auto">
          <a:xfrm>
            <a:off x="0" y="7938"/>
            <a:ext cx="9144000" cy="6864350"/>
          </a:xfrm>
          <a:prstGeom prst="rect">
            <a:avLst/>
          </a:prstGeom>
          <a:noFill/>
          <a:ln w="9525">
            <a:noFill/>
            <a:miter lim="800000"/>
            <a:headEnd/>
            <a:tailEnd/>
          </a:ln>
        </p:spPr>
      </p:pic>
      <p:sp>
        <p:nvSpPr>
          <p:cNvPr id="32771" name="Rectangle 2"/>
          <p:cNvSpPr>
            <a:spLocks noGrp="1" noChangeArrowheads="1"/>
          </p:cNvSpPr>
          <p:nvPr>
            <p:ph type="ctrTitle"/>
          </p:nvPr>
        </p:nvSpPr>
        <p:spPr>
          <a:xfrm>
            <a:off x="251520" y="0"/>
            <a:ext cx="8712968" cy="764704"/>
          </a:xfrm>
          <a:solidFill>
            <a:schemeClr val="accent5">
              <a:lumMod val="20000"/>
              <a:lumOff val="80000"/>
            </a:schemeClr>
          </a:solidFill>
        </p:spPr>
        <p:txBody>
          <a:bodyPr/>
          <a:lstStyle/>
          <a:p>
            <a:pPr eaLnBrk="1" hangingPunct="1"/>
            <a:r>
              <a:rPr lang="en-GB" altLang="en-US" sz="3200" b="1">
                <a:solidFill>
                  <a:srgbClr val="C00000"/>
                </a:solidFill>
              </a:rPr>
              <a:t>When are grants  withdrawn or not paid?</a:t>
            </a:r>
          </a:p>
        </p:txBody>
      </p:sp>
      <p:sp>
        <p:nvSpPr>
          <p:cNvPr id="152579" name="Rectangle 3"/>
          <p:cNvSpPr>
            <a:spLocks noGrp="1" noChangeArrowheads="1"/>
          </p:cNvSpPr>
          <p:nvPr>
            <p:ph type="subTitle" idx="1"/>
          </p:nvPr>
        </p:nvSpPr>
        <p:spPr>
          <a:xfrm>
            <a:off x="500034" y="1196974"/>
            <a:ext cx="8248679" cy="5232421"/>
          </a:xfrm>
        </p:spPr>
        <p:txBody>
          <a:bodyPr rtlCol="0">
            <a:normAutofit/>
          </a:bodyPr>
          <a:lstStyle/>
          <a:p>
            <a:pPr marL="571500" indent="-571500" algn="just" eaLnBrk="1" fontAlgn="auto" hangingPunct="1">
              <a:lnSpc>
                <a:spcPct val="115000"/>
              </a:lnSpc>
              <a:spcAft>
                <a:spcPts val="0"/>
              </a:spcAft>
              <a:buSzPct val="90000"/>
              <a:buFont typeface="Wingdings" pitchFamily="2" charset="2"/>
              <a:buChar char="Ø"/>
              <a:defRPr/>
            </a:pPr>
            <a:r>
              <a:rPr lang="en-US" sz="2200" dirty="0">
                <a:solidFill>
                  <a:schemeClr val="tx1"/>
                </a:solidFill>
              </a:rPr>
              <a:t>If you stay at the host university less than 3 months without any compelling reason, you will be asked to pay back </a:t>
            </a:r>
            <a:r>
              <a:rPr lang="en-US" sz="2200">
                <a:solidFill>
                  <a:schemeClr val="tx1"/>
                </a:solidFill>
              </a:rPr>
              <a:t>all the grant and you will not be considered an Erasmus student. </a:t>
            </a:r>
          </a:p>
          <a:p>
            <a:pPr marL="571500" indent="-571500" algn="just" eaLnBrk="1" fontAlgn="auto" hangingPunct="1">
              <a:lnSpc>
                <a:spcPct val="115000"/>
              </a:lnSpc>
              <a:spcAft>
                <a:spcPts val="0"/>
              </a:spcAft>
              <a:buSzPct val="90000"/>
              <a:buFont typeface="Wingdings" pitchFamily="2" charset="2"/>
              <a:buChar char="Ø"/>
              <a:defRPr/>
            </a:pPr>
            <a:r>
              <a:rPr lang="en-US" sz="2200">
                <a:solidFill>
                  <a:schemeClr val="tx1"/>
                </a:solidFill>
              </a:rPr>
              <a:t>If you leave the host country for more than 7 days in total, you will be asked to pay back the grants of those days. </a:t>
            </a:r>
            <a:endParaRPr lang="en-US" sz="2200">
              <a:solidFill>
                <a:schemeClr val="tx1"/>
              </a:solidFill>
              <a:cs typeface="Calibri"/>
            </a:endParaRPr>
          </a:p>
          <a:p>
            <a:pPr marL="571500" indent="-571500" algn="just" eaLnBrk="1" fontAlgn="auto" hangingPunct="1">
              <a:lnSpc>
                <a:spcPct val="115000"/>
              </a:lnSpc>
              <a:spcAft>
                <a:spcPts val="0"/>
              </a:spcAft>
              <a:buSzPct val="90000"/>
              <a:buFont typeface="Wingdings" pitchFamily="2" charset="2"/>
              <a:buChar char="Ø"/>
              <a:defRPr/>
            </a:pPr>
            <a:r>
              <a:rPr lang="en-US" sz="2200" dirty="0">
                <a:solidFill>
                  <a:schemeClr val="tx1"/>
                </a:solidFill>
              </a:rPr>
              <a:t>If you have 0 ECTS because of absence, % 20 of the grant will not be paid. </a:t>
            </a:r>
          </a:p>
          <a:p>
            <a:pPr algn="just" eaLnBrk="1" fontAlgn="auto" hangingPunct="1">
              <a:lnSpc>
                <a:spcPct val="115000"/>
              </a:lnSpc>
              <a:spcAft>
                <a:spcPts val="0"/>
              </a:spcAft>
              <a:buSzPct val="90000"/>
              <a:defRPr/>
            </a:pPr>
            <a:endParaRPr lang="en-US" sz="2200" dirty="0">
              <a:solidFill>
                <a:schemeClr val="tx1"/>
              </a:solidFill>
              <a:cs typeface="Calibri"/>
            </a:endParaRPr>
          </a:p>
          <a:p>
            <a:pPr marL="571500" indent="-571500" algn="just" eaLnBrk="1" fontAlgn="auto" hangingPunct="1">
              <a:lnSpc>
                <a:spcPct val="115000"/>
              </a:lnSpc>
              <a:spcAft>
                <a:spcPts val="0"/>
              </a:spcAft>
              <a:buSzPct val="90000"/>
              <a:buFont typeface="Wingdings" pitchFamily="2" charset="2"/>
              <a:buChar char="Ø"/>
              <a:defRPr/>
            </a:pPr>
            <a:r>
              <a:rPr lang="en-US" sz="2200" dirty="0">
                <a:solidFill>
                  <a:schemeClr val="tx1"/>
                </a:solidFill>
              </a:rPr>
              <a:t>If you cannot pass at least 2/3 of the courses you take and cannot have 20 ECTS in your transcript, % 20 of the grant will not be paid. </a:t>
            </a:r>
          </a:p>
          <a:p>
            <a:pPr marL="571500" indent="-571500" algn="l" eaLnBrk="1" fontAlgn="auto" hangingPunct="1">
              <a:spcAft>
                <a:spcPts val="0"/>
              </a:spcAft>
              <a:buClr>
                <a:schemeClr val="tx2"/>
              </a:buClr>
              <a:buSzPct val="90000"/>
              <a:buFont typeface="Arial" pitchFamily="34" charset="0"/>
              <a:buNone/>
              <a:defRPr/>
            </a:pPr>
            <a:endParaRPr lang="en-US" sz="2200" dirty="0">
              <a:solidFill>
                <a:schemeClr val="tx2">
                  <a:lumMod val="60000"/>
                  <a:lumOff val="40000"/>
                </a:schemeClr>
              </a:solidFill>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br>
              <a:rPr lang="tr-TR" dirty="0"/>
            </a:br>
            <a:endParaRPr lang="tr-TR" dirty="0"/>
          </a:p>
        </p:txBody>
      </p:sp>
      <p:sp>
        <p:nvSpPr>
          <p:cNvPr id="3" name="2 İçerik Yer Tutucusu"/>
          <p:cNvSpPr>
            <a:spLocks noGrp="1"/>
          </p:cNvSpPr>
          <p:nvPr>
            <p:ph idx="1"/>
          </p:nvPr>
        </p:nvSpPr>
        <p:spPr>
          <a:xfrm>
            <a:off x="467544" y="908720"/>
            <a:ext cx="8229600" cy="4525963"/>
          </a:xfrm>
        </p:spPr>
        <p:txBody>
          <a:bodyPr/>
          <a:lstStyle/>
          <a:p>
            <a:pPr algn="just"/>
            <a:r>
              <a:rPr lang="en-US" sz="1800"/>
              <a:t>There might be different expectations with regard to written work, class types/sizes, modes of assessment;</a:t>
            </a:r>
            <a:endParaRPr lang="tr-TR" sz="1800" dirty="0"/>
          </a:p>
          <a:p>
            <a:pPr algn="just"/>
            <a:endParaRPr lang="en-US" sz="1800" dirty="0"/>
          </a:p>
          <a:p>
            <a:pPr algn="just"/>
            <a:r>
              <a:rPr lang="en-US" sz="1800"/>
              <a:t>Be prepared for different styles of teaching; </a:t>
            </a:r>
            <a:endParaRPr lang="tr-TR" sz="1800" dirty="0"/>
          </a:p>
          <a:p>
            <a:pPr algn="just"/>
            <a:endParaRPr lang="en-US" sz="1800" dirty="0"/>
          </a:p>
          <a:p>
            <a:pPr algn="just"/>
            <a:r>
              <a:rPr lang="en-US" sz="1800"/>
              <a:t>Familiarize yourself as much as possible before you departure;</a:t>
            </a:r>
            <a:endParaRPr lang="tr-TR" sz="1800" dirty="0"/>
          </a:p>
          <a:p>
            <a:pPr algn="just">
              <a:buNone/>
            </a:pPr>
            <a:endParaRPr lang="en-US" sz="1800" dirty="0"/>
          </a:p>
          <a:p>
            <a:pPr algn="just"/>
            <a:r>
              <a:rPr lang="en-US" sz="1800"/>
              <a:t>Research academic guidance on the host institution website; </a:t>
            </a:r>
            <a:endParaRPr lang="tr-TR" sz="1800" dirty="0"/>
          </a:p>
          <a:p>
            <a:pPr algn="just"/>
            <a:endParaRPr lang="en-US" sz="1800" dirty="0"/>
          </a:p>
          <a:p>
            <a:pPr algn="just"/>
            <a:r>
              <a:rPr lang="en-US" sz="1800"/>
              <a:t>Read carefully any orientation materials from your host institution;</a:t>
            </a:r>
            <a:endParaRPr lang="tr-TR" sz="1800" dirty="0"/>
          </a:p>
          <a:p>
            <a:pPr algn="just"/>
            <a:endParaRPr lang="en-US" sz="1800" dirty="0"/>
          </a:p>
          <a:p>
            <a:pPr algn="just"/>
            <a:r>
              <a:rPr lang="en-US" sz="1800" dirty="0"/>
              <a:t>Don’t make assumptions based on your experience at </a:t>
            </a:r>
            <a:r>
              <a:rPr lang="tr-TR" sz="1800" dirty="0"/>
              <a:t>AYBU</a:t>
            </a:r>
            <a:r>
              <a:rPr lang="en-US" sz="1800"/>
              <a:t> – get help when you’re in doubt. </a:t>
            </a:r>
            <a:endParaRPr lang="en-US" sz="1800">
              <a:cs typeface="Calibri"/>
            </a:endParaRPr>
          </a:p>
          <a:p>
            <a:endParaRPr lang="tr-TR" dirty="0"/>
          </a:p>
        </p:txBody>
      </p:sp>
      <p:sp>
        <p:nvSpPr>
          <p:cNvPr id="4" name="1 Başlık"/>
          <p:cNvSpPr txBox="1">
            <a:spLocks/>
          </p:cNvSpPr>
          <p:nvPr/>
        </p:nvSpPr>
        <p:spPr bwMode="auto">
          <a:xfrm>
            <a:off x="467544" y="116632"/>
            <a:ext cx="8229600" cy="63408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GB" sz="4400" b="1">
                <a:solidFill>
                  <a:srgbClr val="002060"/>
                </a:solidFill>
                <a:latin typeface="+mj-lt"/>
                <a:ea typeface="+mj-ea"/>
                <a:cs typeface="+mj-cs"/>
              </a:rPr>
              <a:t>Academic Culture</a:t>
            </a:r>
            <a:endParaRPr lang="en-GB" sz="4400" b="1" i="0" u="none" strike="noStrike" kern="1200" cap="none" spc="0" baseline="0" noProof="0">
              <a:solidFill>
                <a:srgbClr val="002060"/>
              </a:solidFill>
              <a:latin typeface="+mj-lt"/>
              <a:ea typeface="+mj-ea"/>
              <a:cs typeface="Calibri"/>
            </a:endParaRPr>
          </a:p>
        </p:txBody>
      </p:sp>
      <p:pic>
        <p:nvPicPr>
          <p:cNvPr id="39938" name="Picture 2" descr="Related image"/>
          <p:cNvPicPr>
            <a:picLocks noChangeAspect="1" noChangeArrowheads="1"/>
          </p:cNvPicPr>
          <p:nvPr/>
        </p:nvPicPr>
        <p:blipFill>
          <a:blip r:embed="rId2" cstate="print"/>
          <a:srcRect/>
          <a:stretch>
            <a:fillRect/>
          </a:stretch>
        </p:blipFill>
        <p:spPr bwMode="auto">
          <a:xfrm>
            <a:off x="2843808" y="5085184"/>
            <a:ext cx="3528392" cy="1772816"/>
          </a:xfrm>
          <a:prstGeom prst="rect">
            <a:avLst/>
          </a:prstGeom>
          <a:noFill/>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980728"/>
            <a:ext cx="8229600" cy="4525963"/>
          </a:xfrm>
        </p:spPr>
        <p:txBody>
          <a:bodyPr/>
          <a:lstStyle/>
          <a:p>
            <a:pPr algn="just"/>
            <a:r>
              <a:rPr lang="en-US" sz="1800" dirty="0"/>
              <a:t>Many universities offer on campus accommodation, but some of them may not. Some may assist you in finding suitable private (off-campus) accommodation. </a:t>
            </a:r>
            <a:endParaRPr lang="tr-TR" sz="1800" dirty="0"/>
          </a:p>
          <a:p>
            <a:pPr algn="just"/>
            <a:endParaRPr lang="tr-TR" sz="1800" dirty="0"/>
          </a:p>
          <a:p>
            <a:pPr algn="just"/>
            <a:r>
              <a:rPr lang="en-US" sz="1800"/>
              <a:t>Making such arrangements are the responsibility of AYBU students.</a:t>
            </a:r>
            <a:endParaRPr lang="tr-TR" sz="1800"/>
          </a:p>
          <a:p>
            <a:pPr algn="just"/>
            <a:endParaRPr lang="tr-TR" sz="1800" dirty="0"/>
          </a:p>
          <a:p>
            <a:pPr algn="just"/>
            <a:r>
              <a:rPr lang="en-US" sz="1800" dirty="0"/>
              <a:t>Read student reports to get student recommendations for student and private accommodation.</a:t>
            </a:r>
            <a:endParaRPr lang="tr-TR" sz="1800" dirty="0"/>
          </a:p>
          <a:p>
            <a:pPr algn="just"/>
            <a:endParaRPr lang="tr-TR" sz="1800" dirty="0"/>
          </a:p>
          <a:p>
            <a:pPr algn="just"/>
            <a:r>
              <a:rPr lang="en-US" sz="1800" dirty="0"/>
              <a:t>If you do decide to look for private accommodation, consider the following: </a:t>
            </a:r>
            <a:endParaRPr lang="tr-TR" sz="1800" dirty="0"/>
          </a:p>
          <a:p>
            <a:pPr algn="just"/>
            <a:endParaRPr lang="en-US" sz="1800" dirty="0"/>
          </a:p>
          <a:p>
            <a:pPr algn="just"/>
            <a:r>
              <a:rPr lang="en-US" sz="1800" dirty="0"/>
              <a:t>Price? (Does it include bills? If not, what are the bills for?) </a:t>
            </a:r>
          </a:p>
          <a:p>
            <a:pPr algn="just"/>
            <a:r>
              <a:rPr lang="en-US" sz="1800" dirty="0"/>
              <a:t>Location? (Is it near your classes? If not, what are transport costs?) </a:t>
            </a:r>
          </a:p>
          <a:p>
            <a:pPr algn="just"/>
            <a:r>
              <a:rPr lang="en-US" sz="1800" dirty="0"/>
              <a:t>Area? (Is the area safe? Do other students choose to live there?) </a:t>
            </a:r>
          </a:p>
          <a:p>
            <a:endParaRPr lang="tr-TR" dirty="0"/>
          </a:p>
        </p:txBody>
      </p:sp>
      <p:sp>
        <p:nvSpPr>
          <p:cNvPr id="4" name="1 Başlık"/>
          <p:cNvSpPr txBox="1">
            <a:spLocks/>
          </p:cNvSpPr>
          <p:nvPr/>
        </p:nvSpPr>
        <p:spPr bwMode="auto">
          <a:xfrm>
            <a:off x="467544" y="116632"/>
            <a:ext cx="8229600" cy="648072"/>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en-GB" sz="4400" b="1">
                <a:solidFill>
                  <a:srgbClr val="002060"/>
                </a:solidFill>
                <a:latin typeface="+mj-lt"/>
                <a:ea typeface="+mj-ea"/>
                <a:cs typeface="+mj-cs"/>
              </a:rPr>
              <a:t>Accommodation</a:t>
            </a:r>
            <a:endParaRPr lang="en-GB" sz="4400" b="1">
              <a:solidFill>
                <a:srgbClr val="002060"/>
              </a:solidFill>
              <a:latin typeface="+mj-lt"/>
              <a:ea typeface="+mj-ea"/>
              <a:cs typeface="Calibri"/>
            </a:endParaRPr>
          </a:p>
        </p:txBody>
      </p:sp>
      <p:pic>
        <p:nvPicPr>
          <p:cNvPr id="38914" name="Picture 2" descr="Image result for dormitories"/>
          <p:cNvPicPr>
            <a:picLocks noChangeAspect="1" noChangeArrowheads="1"/>
          </p:cNvPicPr>
          <p:nvPr/>
        </p:nvPicPr>
        <p:blipFill>
          <a:blip r:embed="rId2" cstate="print"/>
          <a:srcRect/>
          <a:stretch>
            <a:fillRect/>
          </a:stretch>
        </p:blipFill>
        <p:spPr bwMode="auto">
          <a:xfrm>
            <a:off x="1475656" y="5373216"/>
            <a:ext cx="2016224" cy="1380976"/>
          </a:xfrm>
          <a:prstGeom prst="rect">
            <a:avLst/>
          </a:prstGeom>
          <a:noFill/>
        </p:spPr>
      </p:pic>
      <p:pic>
        <p:nvPicPr>
          <p:cNvPr id="38916" name="Picture 4" descr="Image result for dormitories"/>
          <p:cNvPicPr>
            <a:picLocks noChangeAspect="1" noChangeArrowheads="1"/>
          </p:cNvPicPr>
          <p:nvPr/>
        </p:nvPicPr>
        <p:blipFill>
          <a:blip r:embed="rId3" cstate="print"/>
          <a:srcRect/>
          <a:stretch>
            <a:fillRect/>
          </a:stretch>
        </p:blipFill>
        <p:spPr bwMode="auto">
          <a:xfrm>
            <a:off x="4716016" y="5157192"/>
            <a:ext cx="2843382" cy="1568599"/>
          </a:xfrm>
          <a:prstGeom prst="rect">
            <a:avLst/>
          </a:prstGeom>
          <a:noFill/>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96752"/>
            <a:ext cx="8229600" cy="4929411"/>
          </a:xfrm>
        </p:spPr>
        <p:txBody>
          <a:bodyPr/>
          <a:lstStyle/>
          <a:p>
            <a:pPr algn="just"/>
            <a:r>
              <a:rPr lang="en-US" sz="1800"/>
              <a:t>Take a copy of your passport and keep it in a different location from your original. </a:t>
            </a:r>
            <a:endParaRPr lang="tr-TR" sz="1800" dirty="0"/>
          </a:p>
          <a:p>
            <a:pPr algn="just"/>
            <a:endParaRPr lang="en-US" sz="1800" dirty="0"/>
          </a:p>
          <a:p>
            <a:pPr algn="just"/>
            <a:r>
              <a:rPr lang="en-US" sz="1800"/>
              <a:t>Have the program emergency contacts in your phone and keep your phone charged. Keep a hardcopy of emergency numbers and important websites. </a:t>
            </a:r>
            <a:endParaRPr lang="tr-TR" sz="1800" dirty="0"/>
          </a:p>
          <a:p>
            <a:pPr algn="just"/>
            <a:endParaRPr lang="en-US" sz="1800" dirty="0"/>
          </a:p>
          <a:p>
            <a:pPr algn="just"/>
            <a:r>
              <a:rPr lang="en-US" sz="1800"/>
              <a:t>In some countries, photographing police, military or government buildings or monuments can get you into serious trouble get informed about the culture of the country you will visit. </a:t>
            </a:r>
            <a:endParaRPr lang="tr-TR" sz="1800" dirty="0"/>
          </a:p>
          <a:p>
            <a:pPr algn="just"/>
            <a:endParaRPr lang="en-US" sz="1800" dirty="0">
              <a:cs typeface="Calibri"/>
            </a:endParaRPr>
          </a:p>
          <a:p>
            <a:pPr algn="just"/>
            <a:r>
              <a:rPr lang="en-US" sz="1800" dirty="0"/>
              <a:t>Show respect for cultural, political, social sensitivity. </a:t>
            </a:r>
            <a:endParaRPr lang="tr-TR" sz="1800" dirty="0"/>
          </a:p>
          <a:p>
            <a:pPr algn="just"/>
            <a:endParaRPr lang="tr-TR" sz="1800" dirty="0"/>
          </a:p>
          <a:p>
            <a:pPr algn="just"/>
            <a:r>
              <a:rPr lang="en-GB" sz="1800"/>
              <a:t>Inform AYBU IRO and the host university IRO in case of a problem. </a:t>
            </a:r>
            <a:endParaRPr lang="en-US" sz="1800" dirty="0"/>
          </a:p>
          <a:p>
            <a:endParaRPr lang="tr-TR" dirty="0"/>
          </a:p>
        </p:txBody>
      </p:sp>
      <p:pic>
        <p:nvPicPr>
          <p:cNvPr id="37892" name="Picture 4" descr="Image result for Safety"/>
          <p:cNvPicPr>
            <a:picLocks noChangeAspect="1" noChangeArrowheads="1"/>
          </p:cNvPicPr>
          <p:nvPr/>
        </p:nvPicPr>
        <p:blipFill>
          <a:blip r:embed="rId2" cstate="print"/>
          <a:srcRect/>
          <a:stretch>
            <a:fillRect/>
          </a:stretch>
        </p:blipFill>
        <p:spPr bwMode="auto">
          <a:xfrm>
            <a:off x="179512" y="0"/>
            <a:ext cx="8568952" cy="1124744"/>
          </a:xfrm>
          <a:prstGeom prst="rect">
            <a:avLst/>
          </a:prstGeom>
          <a:noFill/>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16632"/>
            <a:ext cx="8229600" cy="939784"/>
          </a:xfrm>
          <a:solidFill>
            <a:schemeClr val="accent5">
              <a:lumMod val="20000"/>
              <a:lumOff val="80000"/>
            </a:schemeClr>
          </a:solidFill>
        </p:spPr>
        <p:txBody>
          <a:bodyPr/>
          <a:lstStyle/>
          <a:p>
            <a:r>
              <a:rPr lang="tr-TR" b="1" dirty="0">
                <a:solidFill>
                  <a:srgbClr val="002060"/>
                </a:solidFill>
              </a:rPr>
              <a:t>SAMPLE DOCUMENTS</a:t>
            </a:r>
          </a:p>
        </p:txBody>
      </p:sp>
      <p:sp>
        <p:nvSpPr>
          <p:cNvPr id="3" name="2 İçerik Yer Tutucusu"/>
          <p:cNvSpPr>
            <a:spLocks noGrp="1"/>
          </p:cNvSpPr>
          <p:nvPr>
            <p:ph idx="1"/>
          </p:nvPr>
        </p:nvSpPr>
        <p:spPr>
          <a:xfrm>
            <a:off x="214282" y="1428736"/>
            <a:ext cx="4500594" cy="4697427"/>
          </a:xfrm>
        </p:spPr>
        <p:txBody>
          <a:bodyPr/>
          <a:lstStyle/>
          <a:p>
            <a:r>
              <a:rPr lang="en-GB" sz="2000"/>
              <a:t>Learning Agreement (LA)</a:t>
            </a:r>
            <a:endParaRPr lang="en-GB" sz="2000">
              <a:cs typeface="Calibri"/>
            </a:endParaRPr>
          </a:p>
          <a:p>
            <a:r>
              <a:rPr lang="en-GB" sz="2000"/>
              <a:t>LA During the Mobility </a:t>
            </a:r>
            <a:endParaRPr lang="en-GB" sz="2000">
              <a:cs typeface="Calibri"/>
            </a:endParaRPr>
          </a:p>
          <a:p>
            <a:pPr lvl="0"/>
            <a:r>
              <a:rPr lang="en-GB" sz="2000"/>
              <a:t>LA After Mobility Formu</a:t>
            </a:r>
            <a:endParaRPr lang="en-GB" sz="2000">
              <a:cs typeface="Calibri"/>
            </a:endParaRPr>
          </a:p>
          <a:p>
            <a:r>
              <a:rPr lang="en-GB" sz="2000"/>
              <a:t>Application Form</a:t>
            </a:r>
            <a:endParaRPr lang="en-GB" sz="2000">
              <a:cs typeface="Calibri"/>
            </a:endParaRPr>
          </a:p>
          <a:p>
            <a:r>
              <a:rPr lang="en-GB" sz="2000"/>
              <a:t>Letter of Acceptance</a:t>
            </a:r>
            <a:endParaRPr lang="en-GB" sz="2000">
              <a:cs typeface="Calibri"/>
            </a:endParaRPr>
          </a:p>
          <a:p>
            <a:r>
              <a:rPr lang="en-GB" sz="2000"/>
              <a:t>Leave of Absence</a:t>
            </a:r>
            <a:endParaRPr lang="en-GB" sz="2000">
              <a:cs typeface="Calibri"/>
            </a:endParaRPr>
          </a:p>
          <a:p>
            <a:r>
              <a:rPr lang="en-GB" sz="2000"/>
              <a:t>Insurance</a:t>
            </a:r>
            <a:endParaRPr lang="en-GB" sz="2000">
              <a:cs typeface="Calibri"/>
            </a:endParaRPr>
          </a:p>
          <a:p>
            <a:pPr lvl="0"/>
            <a:r>
              <a:rPr lang="en-GB" sz="2000"/>
              <a:t>Official Visa/Grant Letter</a:t>
            </a:r>
          </a:p>
          <a:p>
            <a:endParaRPr lang="tr-TR" sz="2400" dirty="0"/>
          </a:p>
          <a:p>
            <a:endParaRPr lang="tr-TR" sz="2400" dirty="0"/>
          </a:p>
        </p:txBody>
      </p:sp>
      <p:sp>
        <p:nvSpPr>
          <p:cNvPr id="4" name="2 İçerik Yer Tutucusu"/>
          <p:cNvSpPr txBox="1">
            <a:spLocks/>
          </p:cNvSpPr>
          <p:nvPr/>
        </p:nvSpPr>
        <p:spPr bwMode="auto">
          <a:xfrm>
            <a:off x="4716016" y="1500174"/>
            <a:ext cx="3999388" cy="46974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GB" sz="2000">
                <a:latin typeface="+mn-lt"/>
                <a:cs typeface="+mn-cs"/>
              </a:rPr>
              <a:t>Certificate of Attendance</a:t>
            </a:r>
            <a:endParaRPr lang="en-GB" sz="2000">
              <a:latin typeface="+mn-lt"/>
              <a:cs typeface="Calibri"/>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lang="en-GB" sz="2000" baseline="0">
                <a:latin typeface="+mn-lt"/>
                <a:cs typeface="+mn-cs"/>
              </a:rPr>
              <a:t>Passport</a:t>
            </a:r>
            <a:endParaRPr lang="en-GB" sz="2000">
              <a:latin typeface="+mn-lt"/>
              <a:cs typeface="Calibri"/>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2000" b="0" i="0" u="none" strike="noStrike" kern="1200" cap="none" spc="0" normalizeH="0" baseline="0" noProof="0">
                <a:ln>
                  <a:noFill/>
                </a:ln>
                <a:solidFill>
                  <a:schemeClr val="tx1"/>
                </a:solidFill>
                <a:effectLst/>
                <a:uLnTx/>
                <a:uFillTx/>
                <a:latin typeface="+mn-lt"/>
                <a:ea typeface="+mn-ea"/>
                <a:cs typeface="+mn-cs"/>
              </a:rPr>
              <a:t>Course Recognition Form</a:t>
            </a:r>
            <a:endParaRPr lang="en-GB" sz="2000" b="0" i="0" u="none" strike="noStrike" kern="1200" cap="none" spc="0" baseline="0" noProof="0">
              <a:solidFill>
                <a:schemeClr val="tx1"/>
              </a:solidFill>
              <a:latin typeface="+mn-lt"/>
              <a:cs typeface="Calibri"/>
            </a:endParaRPr>
          </a:p>
        </p:txBody>
      </p:sp>
      <p:pic>
        <p:nvPicPr>
          <p:cNvPr id="36866" name="Picture 2" descr="Related image"/>
          <p:cNvPicPr>
            <a:picLocks noChangeAspect="1" noChangeArrowheads="1"/>
          </p:cNvPicPr>
          <p:nvPr/>
        </p:nvPicPr>
        <p:blipFill>
          <a:blip r:embed="rId2" cstate="print"/>
          <a:srcRect/>
          <a:stretch>
            <a:fillRect/>
          </a:stretch>
        </p:blipFill>
        <p:spPr bwMode="auto">
          <a:xfrm>
            <a:off x="3275856" y="4437112"/>
            <a:ext cx="2554082" cy="220486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339752" y="0"/>
            <a:ext cx="4503862" cy="707886"/>
          </a:xfrm>
          <a:prstGeom prst="rect">
            <a:avLst/>
          </a:prstGeom>
          <a:solidFill>
            <a:schemeClr val="accent5">
              <a:lumMod val="20000"/>
              <a:lumOff val="80000"/>
            </a:schemeClr>
          </a:solidFill>
        </p:spPr>
        <p:txBody>
          <a:bodyPr wrap="none" lIns="91440" tIns="45720" rIns="91440" bIns="45720" anchor="t">
            <a:spAutoFit/>
          </a:bodyPr>
          <a:lstStyle/>
          <a:p>
            <a:r>
              <a:rPr lang="en-GB" sz="4000" b="1">
                <a:latin typeface="Calibri"/>
                <a:cs typeface="Arial"/>
              </a:rPr>
              <a:t>Learning Agreement</a:t>
            </a:r>
          </a:p>
        </p:txBody>
      </p:sp>
      <p:sp>
        <p:nvSpPr>
          <p:cNvPr id="9" name="8 Sağ Ok"/>
          <p:cNvSpPr/>
          <p:nvPr/>
        </p:nvSpPr>
        <p:spPr>
          <a:xfrm>
            <a:off x="304753" y="3327271"/>
            <a:ext cx="2160240" cy="115212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t>Tablo A: </a:t>
            </a:r>
            <a:r>
              <a:rPr lang="tr-TR" sz="1400" dirty="0" err="1"/>
              <a:t>Write</a:t>
            </a:r>
            <a:r>
              <a:rPr lang="tr-TR" sz="1400" dirty="0"/>
              <a:t> </a:t>
            </a:r>
            <a:r>
              <a:rPr lang="tr-TR" sz="1400" dirty="0" err="1"/>
              <a:t>the</a:t>
            </a:r>
            <a:r>
              <a:rPr lang="tr-TR" sz="1400" dirty="0"/>
              <a:t> </a:t>
            </a:r>
            <a:r>
              <a:rPr lang="tr-TR" sz="1400" dirty="0" err="1"/>
              <a:t>courses</a:t>
            </a:r>
            <a:r>
              <a:rPr lang="tr-TR" sz="1400" dirty="0"/>
              <a:t> </a:t>
            </a:r>
            <a:r>
              <a:rPr lang="tr-TR" sz="1400" dirty="0" err="1"/>
              <a:t>you</a:t>
            </a:r>
            <a:r>
              <a:rPr lang="tr-TR" sz="1400" dirty="0"/>
              <a:t> </a:t>
            </a:r>
            <a:r>
              <a:rPr lang="tr-TR" sz="1400" dirty="0" err="1"/>
              <a:t>will</a:t>
            </a:r>
            <a:r>
              <a:rPr lang="tr-TR" sz="1400" dirty="0"/>
              <a:t> </a:t>
            </a:r>
            <a:r>
              <a:rPr lang="tr-TR" sz="1400" dirty="0" err="1"/>
              <a:t>take</a:t>
            </a:r>
            <a:r>
              <a:rPr lang="tr-TR" sz="1400" dirty="0"/>
              <a:t> </a:t>
            </a:r>
            <a:r>
              <a:rPr lang="tr-TR" sz="1400" dirty="0" err="1"/>
              <a:t>abroad</a:t>
            </a:r>
            <a:endParaRPr lang="tr-TR" sz="1400" dirty="0"/>
          </a:p>
        </p:txBody>
      </p:sp>
      <p:sp>
        <p:nvSpPr>
          <p:cNvPr id="10" name="9 Sağ Ok"/>
          <p:cNvSpPr/>
          <p:nvPr/>
        </p:nvSpPr>
        <p:spPr>
          <a:xfrm>
            <a:off x="356584" y="5378896"/>
            <a:ext cx="2160240" cy="144016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tr-TR" sz="1400" dirty="0"/>
              <a:t>Tablo B: </a:t>
            </a:r>
            <a:r>
              <a:rPr lang="tr-TR" sz="1400" err="1"/>
              <a:t>Write</a:t>
            </a:r>
            <a:r>
              <a:rPr lang="tr-TR" sz="1400" dirty="0"/>
              <a:t> </a:t>
            </a:r>
            <a:r>
              <a:rPr lang="tr-TR" sz="1400" err="1"/>
              <a:t>the</a:t>
            </a:r>
            <a:r>
              <a:rPr lang="tr-TR" sz="1400"/>
              <a:t> A</a:t>
            </a:r>
            <a:r>
              <a:rPr lang="en-GB" sz="1400">
                <a:solidFill>
                  <a:schemeClr val="tx1"/>
                </a:solidFill>
              </a:rPr>
              <a:t>YBU equivalents of the courses you will take abroad</a:t>
            </a:r>
          </a:p>
        </p:txBody>
      </p:sp>
      <p:sp>
        <p:nvSpPr>
          <p:cNvPr id="11" name="10 Sağ Ok"/>
          <p:cNvSpPr/>
          <p:nvPr/>
        </p:nvSpPr>
        <p:spPr>
          <a:xfrm>
            <a:off x="153000" y="4475356"/>
            <a:ext cx="2160240" cy="115212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err="1"/>
              <a:t>Write</a:t>
            </a:r>
            <a:r>
              <a:rPr lang="tr-TR" sz="1400" dirty="0"/>
              <a:t> </a:t>
            </a:r>
            <a:r>
              <a:rPr lang="tr-TR" sz="1400" dirty="0" err="1"/>
              <a:t>your</a:t>
            </a:r>
            <a:r>
              <a:rPr lang="tr-TR" sz="1400" dirty="0"/>
              <a:t> </a:t>
            </a:r>
            <a:r>
              <a:rPr lang="tr-TR" sz="1400" dirty="0" err="1"/>
              <a:t>foreign</a:t>
            </a:r>
            <a:r>
              <a:rPr lang="tr-TR" sz="1400" dirty="0"/>
              <a:t> </a:t>
            </a:r>
            <a:r>
              <a:rPr lang="tr-TR" sz="1400" dirty="0" err="1"/>
              <a:t>language</a:t>
            </a:r>
            <a:r>
              <a:rPr lang="tr-TR" sz="1400" dirty="0"/>
              <a:t> </a:t>
            </a:r>
            <a:r>
              <a:rPr lang="tr-TR" sz="1400" dirty="0" err="1"/>
              <a:t>and</a:t>
            </a:r>
            <a:r>
              <a:rPr lang="tr-TR" sz="1400" dirty="0"/>
              <a:t> </a:t>
            </a:r>
            <a:r>
              <a:rPr lang="tr-TR" sz="1400" dirty="0" err="1"/>
              <a:t>level</a:t>
            </a:r>
            <a:endParaRPr lang="tr-TR" sz="1400" dirty="0"/>
          </a:p>
        </p:txBody>
      </p:sp>
      <p:pic>
        <p:nvPicPr>
          <p:cNvPr id="2" name="Resim 1">
            <a:extLst>
              <a:ext uri="{FF2B5EF4-FFF2-40B4-BE49-F238E27FC236}">
                <a16:creationId xmlns:a16="http://schemas.microsoft.com/office/drawing/2014/main" id="{261F2251-CCB7-41D7-B768-25AA0D55A4A9}"/>
              </a:ext>
            </a:extLst>
          </p:cNvPr>
          <p:cNvPicPr>
            <a:picLocks noChangeAspect="1"/>
          </p:cNvPicPr>
          <p:nvPr/>
        </p:nvPicPr>
        <p:blipFill>
          <a:blip r:embed="rId2" cstate="print"/>
          <a:stretch>
            <a:fillRect/>
          </a:stretch>
        </p:blipFill>
        <p:spPr>
          <a:xfrm>
            <a:off x="2516824" y="766276"/>
            <a:ext cx="5596008" cy="5975092"/>
          </a:xfrm>
          <a:prstGeom prst="rect">
            <a:avLst/>
          </a:prstGeom>
        </p:spPr>
      </p:pic>
      <p:sp>
        <p:nvSpPr>
          <p:cNvPr id="6" name="5 Sol Ok"/>
          <p:cNvSpPr/>
          <p:nvPr/>
        </p:nvSpPr>
        <p:spPr>
          <a:xfrm>
            <a:off x="7078777" y="3542461"/>
            <a:ext cx="2065223" cy="504056"/>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t>First sign yourself</a:t>
            </a:r>
          </a:p>
        </p:txBody>
      </p:sp>
      <p:sp>
        <p:nvSpPr>
          <p:cNvPr id="8" name="7 Sol Ok"/>
          <p:cNvSpPr/>
          <p:nvPr/>
        </p:nvSpPr>
        <p:spPr>
          <a:xfrm>
            <a:off x="7125456" y="4644474"/>
            <a:ext cx="1788533" cy="407267"/>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tx1"/>
                </a:solidFill>
              </a:rPr>
              <a:t>Third,  AYBU IRO staff signature</a:t>
            </a:r>
          </a:p>
        </p:txBody>
      </p:sp>
      <p:pic>
        <p:nvPicPr>
          <p:cNvPr id="4" name="Resim 3">
            <a:extLst>
              <a:ext uri="{FF2B5EF4-FFF2-40B4-BE49-F238E27FC236}">
                <a16:creationId xmlns:a16="http://schemas.microsoft.com/office/drawing/2014/main" id="{9AE11276-8390-4D3F-9653-D500ABC87053}"/>
              </a:ext>
            </a:extLst>
          </p:cNvPr>
          <p:cNvPicPr>
            <a:picLocks noChangeAspect="1"/>
          </p:cNvPicPr>
          <p:nvPr/>
        </p:nvPicPr>
        <p:blipFill>
          <a:blip r:embed="rId3" cstate="print"/>
          <a:stretch>
            <a:fillRect/>
          </a:stretch>
        </p:blipFill>
        <p:spPr>
          <a:xfrm>
            <a:off x="323528" y="1700808"/>
            <a:ext cx="6843614" cy="4188077"/>
          </a:xfrm>
          <a:prstGeom prst="rect">
            <a:avLst/>
          </a:prstGeom>
        </p:spPr>
      </p:pic>
      <p:sp>
        <p:nvSpPr>
          <p:cNvPr id="7" name="6 Sol Ok"/>
          <p:cNvSpPr/>
          <p:nvPr/>
        </p:nvSpPr>
        <p:spPr>
          <a:xfrm>
            <a:off x="6827774" y="4046517"/>
            <a:ext cx="2286814" cy="597957"/>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solidFill>
                  <a:schemeClr val="tx1"/>
                </a:solidFill>
              </a:rPr>
              <a:t>Second, ask AYBU departmental coordinator to sign</a:t>
            </a:r>
            <a:endParaRPr lang="en-GB" sz="1200">
              <a:solidFill>
                <a:schemeClr val="tx1"/>
              </a:solidFill>
              <a:cs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6" grpId="0" animBg="1"/>
      <p:bldP spid="8"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302E37A-133A-4982-B2D5-B19779D6D3BD}"/>
              </a:ext>
            </a:extLst>
          </p:cNvPr>
          <p:cNvPicPr>
            <a:picLocks noChangeAspect="1"/>
          </p:cNvPicPr>
          <p:nvPr/>
        </p:nvPicPr>
        <p:blipFill>
          <a:blip r:embed="rId2" cstate="print"/>
          <a:stretch>
            <a:fillRect/>
          </a:stretch>
        </p:blipFill>
        <p:spPr>
          <a:xfrm>
            <a:off x="2103827" y="813885"/>
            <a:ext cx="7017326" cy="4833447"/>
          </a:xfrm>
          <a:prstGeom prst="rect">
            <a:avLst/>
          </a:prstGeom>
        </p:spPr>
      </p:pic>
      <p:sp>
        <p:nvSpPr>
          <p:cNvPr id="7" name="6 Sağ Ok"/>
          <p:cNvSpPr/>
          <p:nvPr/>
        </p:nvSpPr>
        <p:spPr>
          <a:xfrm>
            <a:off x="-24328" y="813885"/>
            <a:ext cx="2880320" cy="100811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First, Contact your AYBU Departmental coordinator.</a:t>
            </a:r>
          </a:p>
        </p:txBody>
      </p:sp>
      <p:sp>
        <p:nvSpPr>
          <p:cNvPr id="6" name="5 Sağ Ok"/>
          <p:cNvSpPr/>
          <p:nvPr/>
        </p:nvSpPr>
        <p:spPr>
          <a:xfrm>
            <a:off x="0" y="1657643"/>
            <a:ext cx="2664296" cy="122413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err="1"/>
              <a:t>Table</a:t>
            </a:r>
            <a:r>
              <a:rPr lang="tr-TR" sz="1400" dirty="0"/>
              <a:t>  A2: </a:t>
            </a:r>
            <a:r>
              <a:rPr lang="tr-TR" sz="1400" dirty="0" err="1"/>
              <a:t>Write</a:t>
            </a:r>
            <a:r>
              <a:rPr lang="tr-TR" sz="1400" dirty="0"/>
              <a:t> </a:t>
            </a:r>
            <a:r>
              <a:rPr lang="tr-TR" sz="1400" dirty="0" err="1"/>
              <a:t>the</a:t>
            </a:r>
            <a:r>
              <a:rPr lang="tr-TR" sz="1400" dirty="0"/>
              <a:t> </a:t>
            </a:r>
            <a:r>
              <a:rPr lang="tr-TR" sz="1400" dirty="0" err="1"/>
              <a:t>courses</a:t>
            </a:r>
            <a:r>
              <a:rPr lang="tr-TR" sz="1400" dirty="0"/>
              <a:t> </a:t>
            </a:r>
            <a:r>
              <a:rPr lang="tr-TR" sz="1400" dirty="0" err="1"/>
              <a:t>you</a:t>
            </a:r>
            <a:r>
              <a:rPr lang="tr-TR" sz="1400" dirty="0"/>
              <a:t> </a:t>
            </a:r>
            <a:r>
              <a:rPr lang="tr-TR" sz="1400" dirty="0" err="1"/>
              <a:t>will</a:t>
            </a:r>
            <a:r>
              <a:rPr lang="tr-TR" sz="1400" dirty="0"/>
              <a:t> </a:t>
            </a:r>
            <a:r>
              <a:rPr lang="tr-TR" sz="1400" dirty="0" err="1"/>
              <a:t>delete</a:t>
            </a:r>
            <a:r>
              <a:rPr lang="tr-TR" sz="1400" dirty="0"/>
              <a:t> </a:t>
            </a:r>
            <a:r>
              <a:rPr lang="tr-TR" sz="1400" dirty="0" err="1"/>
              <a:t>or</a:t>
            </a:r>
            <a:r>
              <a:rPr lang="tr-TR" sz="1400" dirty="0"/>
              <a:t> </a:t>
            </a:r>
            <a:r>
              <a:rPr lang="tr-TR" sz="1400" dirty="0" err="1"/>
              <a:t>add</a:t>
            </a:r>
            <a:r>
              <a:rPr lang="tr-TR" sz="1400" dirty="0"/>
              <a:t>. </a:t>
            </a:r>
            <a:r>
              <a:rPr lang="tr-TR" sz="1400" dirty="0" err="1"/>
              <a:t>You</a:t>
            </a:r>
            <a:r>
              <a:rPr lang="tr-TR" sz="1400" dirty="0"/>
              <a:t> can </a:t>
            </a:r>
            <a:r>
              <a:rPr lang="tr-TR" sz="1400" dirty="0" err="1"/>
              <a:t>add</a:t>
            </a:r>
            <a:r>
              <a:rPr lang="tr-TR" sz="1400" dirty="0"/>
              <a:t> </a:t>
            </a:r>
            <a:r>
              <a:rPr lang="tr-TR" sz="1400" dirty="0" err="1"/>
              <a:t>lines</a:t>
            </a:r>
            <a:endParaRPr lang="tr-TR" sz="1400" dirty="0"/>
          </a:p>
        </p:txBody>
      </p:sp>
      <p:sp>
        <p:nvSpPr>
          <p:cNvPr id="8" name="7 Sağ Ok"/>
          <p:cNvSpPr/>
          <p:nvPr/>
        </p:nvSpPr>
        <p:spPr>
          <a:xfrm>
            <a:off x="51832" y="4074367"/>
            <a:ext cx="3096344" cy="122413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err="1"/>
              <a:t>Table</a:t>
            </a:r>
            <a:r>
              <a:rPr lang="tr-TR" sz="1400" dirty="0"/>
              <a:t>  B2: </a:t>
            </a:r>
            <a:r>
              <a:rPr lang="tr-TR" sz="1400" dirty="0" err="1"/>
              <a:t>Write</a:t>
            </a:r>
            <a:r>
              <a:rPr lang="tr-TR" sz="1400" dirty="0"/>
              <a:t> </a:t>
            </a:r>
            <a:r>
              <a:rPr lang="tr-TR" sz="1400" dirty="0" err="1"/>
              <a:t>the</a:t>
            </a:r>
            <a:r>
              <a:rPr lang="tr-TR" sz="1400" dirty="0"/>
              <a:t> AYBU </a:t>
            </a:r>
            <a:r>
              <a:rPr lang="tr-TR" sz="1400" dirty="0" err="1"/>
              <a:t>equivalent</a:t>
            </a:r>
            <a:r>
              <a:rPr lang="tr-TR" sz="1400" dirty="0"/>
              <a:t> of </a:t>
            </a:r>
            <a:r>
              <a:rPr lang="tr-TR" sz="1400" dirty="0" err="1"/>
              <a:t>the</a:t>
            </a:r>
            <a:r>
              <a:rPr lang="tr-TR" sz="1400" dirty="0"/>
              <a:t> </a:t>
            </a:r>
            <a:r>
              <a:rPr lang="tr-TR" sz="1400" dirty="0" err="1"/>
              <a:t>courses</a:t>
            </a:r>
            <a:r>
              <a:rPr lang="tr-TR" sz="1400" dirty="0"/>
              <a:t> </a:t>
            </a:r>
            <a:r>
              <a:rPr lang="tr-TR" sz="1400" dirty="0" err="1"/>
              <a:t>you</a:t>
            </a:r>
            <a:r>
              <a:rPr lang="tr-TR" sz="1400" dirty="0"/>
              <a:t> </a:t>
            </a:r>
            <a:r>
              <a:rPr lang="tr-TR" sz="1400" dirty="0" err="1"/>
              <a:t>will</a:t>
            </a:r>
            <a:r>
              <a:rPr lang="tr-TR" sz="1400" dirty="0"/>
              <a:t> </a:t>
            </a:r>
            <a:r>
              <a:rPr lang="tr-TR" sz="1400" dirty="0" err="1"/>
              <a:t>delete</a:t>
            </a:r>
            <a:r>
              <a:rPr lang="tr-TR" sz="1400" dirty="0"/>
              <a:t> </a:t>
            </a:r>
            <a:r>
              <a:rPr lang="tr-TR" sz="1400" dirty="0" err="1"/>
              <a:t>or</a:t>
            </a:r>
            <a:r>
              <a:rPr lang="tr-TR" sz="1400" dirty="0"/>
              <a:t> </a:t>
            </a:r>
            <a:r>
              <a:rPr lang="tr-TR" sz="1400" dirty="0" err="1"/>
              <a:t>add</a:t>
            </a:r>
            <a:r>
              <a:rPr lang="tr-TR" sz="1400" dirty="0"/>
              <a:t>. </a:t>
            </a:r>
            <a:r>
              <a:rPr lang="tr-TR" sz="1400" dirty="0" err="1"/>
              <a:t>You</a:t>
            </a:r>
            <a:r>
              <a:rPr lang="tr-TR" sz="1400" dirty="0"/>
              <a:t> can </a:t>
            </a:r>
            <a:r>
              <a:rPr lang="tr-TR" sz="1400" dirty="0" err="1"/>
              <a:t>add</a:t>
            </a:r>
            <a:r>
              <a:rPr lang="tr-TR" sz="1400" dirty="0"/>
              <a:t> </a:t>
            </a:r>
            <a:r>
              <a:rPr lang="tr-TR" sz="1400" dirty="0" err="1"/>
              <a:t>lines</a:t>
            </a:r>
            <a:endParaRPr lang="tr-TR" sz="1400" dirty="0"/>
          </a:p>
        </p:txBody>
      </p:sp>
      <p:sp>
        <p:nvSpPr>
          <p:cNvPr id="4" name="3 Dikdörtgen"/>
          <p:cNvSpPr/>
          <p:nvPr/>
        </p:nvSpPr>
        <p:spPr>
          <a:xfrm>
            <a:off x="0" y="0"/>
            <a:ext cx="9144000" cy="707886"/>
          </a:xfrm>
          <a:prstGeom prst="rect">
            <a:avLst/>
          </a:prstGeom>
          <a:solidFill>
            <a:schemeClr val="accent5">
              <a:lumMod val="20000"/>
              <a:lumOff val="80000"/>
            </a:schemeClr>
          </a:solidFill>
        </p:spPr>
        <p:txBody>
          <a:bodyPr wrap="square" lIns="91440" tIns="45720" rIns="91440" bIns="45720" anchor="t">
            <a:spAutoFit/>
          </a:bodyPr>
          <a:lstStyle/>
          <a:p>
            <a:pPr algn="ctr"/>
            <a:r>
              <a:rPr lang="en-GB" sz="4000" b="1">
                <a:latin typeface="Calibri"/>
                <a:cs typeface="Arial"/>
              </a:rPr>
              <a:t>Learning Agreement-During the Mobility</a:t>
            </a:r>
          </a:p>
        </p:txBody>
      </p:sp>
      <p:sp>
        <p:nvSpPr>
          <p:cNvPr id="12" name="5 Sol Ok"/>
          <p:cNvSpPr/>
          <p:nvPr/>
        </p:nvSpPr>
        <p:spPr>
          <a:xfrm>
            <a:off x="7085342" y="3518951"/>
            <a:ext cx="2065223" cy="504056"/>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solidFill>
                  <a:schemeClr val="tx1"/>
                </a:solidFill>
              </a:rPr>
              <a:t>First sign yourself</a:t>
            </a:r>
          </a:p>
        </p:txBody>
      </p:sp>
      <p:sp>
        <p:nvSpPr>
          <p:cNvPr id="13" name="7 Sol Ok"/>
          <p:cNvSpPr/>
          <p:nvPr/>
        </p:nvSpPr>
        <p:spPr>
          <a:xfrm>
            <a:off x="7132021" y="4620964"/>
            <a:ext cx="1788533" cy="407267"/>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Third, bring for AYBU IRO staff's signature</a:t>
            </a:r>
            <a:endParaRPr lang="en-US" sz="1200">
              <a:solidFill>
                <a:schemeClr val="tx1"/>
              </a:solidFill>
              <a:cs typeface="Calibri"/>
            </a:endParaRPr>
          </a:p>
        </p:txBody>
      </p:sp>
      <p:pic>
        <p:nvPicPr>
          <p:cNvPr id="14" name="Resim 13">
            <a:extLst>
              <a:ext uri="{FF2B5EF4-FFF2-40B4-BE49-F238E27FC236}">
                <a16:creationId xmlns:a16="http://schemas.microsoft.com/office/drawing/2014/main" id="{9AE11276-8390-4D3F-9653-D500ABC87053}"/>
              </a:ext>
            </a:extLst>
          </p:cNvPr>
          <p:cNvPicPr>
            <a:picLocks noChangeAspect="1"/>
          </p:cNvPicPr>
          <p:nvPr/>
        </p:nvPicPr>
        <p:blipFill>
          <a:blip r:embed="rId3" cstate="print"/>
          <a:stretch>
            <a:fillRect/>
          </a:stretch>
        </p:blipFill>
        <p:spPr>
          <a:xfrm>
            <a:off x="236576" y="1636273"/>
            <a:ext cx="6843614" cy="4188077"/>
          </a:xfrm>
          <a:prstGeom prst="rect">
            <a:avLst/>
          </a:prstGeom>
        </p:spPr>
      </p:pic>
      <p:sp>
        <p:nvSpPr>
          <p:cNvPr id="15" name="6 Sol Ok"/>
          <p:cNvSpPr/>
          <p:nvPr/>
        </p:nvSpPr>
        <p:spPr>
          <a:xfrm>
            <a:off x="6834339" y="4023007"/>
            <a:ext cx="2286814" cy="597957"/>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tr-TR" sz="1200">
                <a:solidFill>
                  <a:schemeClr val="tx1"/>
                </a:solidFill>
              </a:rPr>
              <a:t>Second, ask for A</a:t>
            </a:r>
            <a:r>
              <a:rPr lang="en-GB" sz="1200">
                <a:solidFill>
                  <a:schemeClr val="tx1"/>
                </a:solidFill>
              </a:rPr>
              <a:t>YBU departmental</a:t>
            </a:r>
            <a:r>
              <a:rPr lang="tr-TR" sz="1200" dirty="0">
                <a:solidFill>
                  <a:schemeClr val="tx1"/>
                </a:solidFill>
              </a:rPr>
              <a:t> </a:t>
            </a:r>
            <a:r>
              <a:rPr lang="tr-TR" sz="1200">
                <a:solidFill>
                  <a:schemeClr val="tx1"/>
                </a:solidFill>
              </a:rPr>
              <a:t>coordinator's  signature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12" grpId="0" animBg="1"/>
      <p:bldP spid="13"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18928" y="0"/>
            <a:ext cx="8925072" cy="707886"/>
          </a:xfrm>
          <a:prstGeom prst="rect">
            <a:avLst/>
          </a:prstGeom>
          <a:solidFill>
            <a:schemeClr val="accent5">
              <a:lumMod val="20000"/>
              <a:lumOff val="80000"/>
            </a:schemeClr>
          </a:solidFill>
        </p:spPr>
        <p:txBody>
          <a:bodyPr wrap="none" lIns="91440" tIns="45720" rIns="91440" bIns="45720" anchor="t">
            <a:spAutoFit/>
          </a:bodyPr>
          <a:lstStyle/>
          <a:p>
            <a:r>
              <a:rPr lang="en-GB" sz="4000" b="1">
                <a:latin typeface="Calibri"/>
                <a:cs typeface="Arial"/>
              </a:rPr>
              <a:t>Learning Agreement &amp; After the Mobility</a:t>
            </a:r>
          </a:p>
        </p:txBody>
      </p:sp>
      <p:pic>
        <p:nvPicPr>
          <p:cNvPr id="2" name="Resim 1">
            <a:extLst>
              <a:ext uri="{FF2B5EF4-FFF2-40B4-BE49-F238E27FC236}">
                <a16:creationId xmlns:a16="http://schemas.microsoft.com/office/drawing/2014/main" id="{303990ED-23CE-4993-B4DF-C94DC689A45A}"/>
              </a:ext>
            </a:extLst>
          </p:cNvPr>
          <p:cNvPicPr>
            <a:picLocks noChangeAspect="1"/>
          </p:cNvPicPr>
          <p:nvPr/>
        </p:nvPicPr>
        <p:blipFill>
          <a:blip r:embed="rId2" cstate="print"/>
          <a:stretch>
            <a:fillRect/>
          </a:stretch>
        </p:blipFill>
        <p:spPr>
          <a:xfrm>
            <a:off x="1352956" y="707886"/>
            <a:ext cx="7683540" cy="5817443"/>
          </a:xfrm>
          <a:prstGeom prst="rect">
            <a:avLst/>
          </a:prstGeom>
        </p:spPr>
      </p:pic>
      <p:sp>
        <p:nvSpPr>
          <p:cNvPr id="5" name="4 Sağ Ok"/>
          <p:cNvSpPr/>
          <p:nvPr/>
        </p:nvSpPr>
        <p:spPr>
          <a:xfrm>
            <a:off x="-36512" y="2204864"/>
            <a:ext cx="2664296" cy="122413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tr-TR" sz="1400"/>
              <a:t>T</a:t>
            </a:r>
            <a:r>
              <a:rPr lang="en-ZA" sz="1400"/>
              <a:t>able C: Write the courses in your transcript</a:t>
            </a:r>
          </a:p>
        </p:txBody>
      </p:sp>
      <p:sp>
        <p:nvSpPr>
          <p:cNvPr id="6" name="5 Sağ Ok"/>
          <p:cNvSpPr/>
          <p:nvPr/>
        </p:nvSpPr>
        <p:spPr>
          <a:xfrm>
            <a:off x="20808" y="3753028"/>
            <a:ext cx="2664296" cy="1224136"/>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a:t>Table D: Write the AYBU equivalents of the courses in your transcript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8496" y="928670"/>
            <a:ext cx="4277480" cy="5929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Dikdörtgen"/>
          <p:cNvSpPr/>
          <p:nvPr/>
        </p:nvSpPr>
        <p:spPr>
          <a:xfrm>
            <a:off x="2357422" y="142852"/>
            <a:ext cx="4214842" cy="707886"/>
          </a:xfrm>
          <a:prstGeom prst="rect">
            <a:avLst/>
          </a:prstGeom>
          <a:solidFill>
            <a:schemeClr val="accent5">
              <a:lumMod val="20000"/>
              <a:lumOff val="80000"/>
            </a:schemeClr>
          </a:solidFill>
        </p:spPr>
        <p:txBody>
          <a:bodyPr wrap="square" lIns="91440" tIns="45720" rIns="91440" bIns="45720" anchor="t">
            <a:spAutoFit/>
          </a:bodyPr>
          <a:lstStyle/>
          <a:p>
            <a:pPr algn="ctr"/>
            <a:r>
              <a:rPr lang="en-GB" sz="4000" b="1">
                <a:latin typeface="Calibri"/>
                <a:cs typeface="Arial"/>
              </a:rPr>
              <a:t>Application Form</a:t>
            </a:r>
          </a:p>
        </p:txBody>
      </p:sp>
      <p:sp>
        <p:nvSpPr>
          <p:cNvPr id="5" name="4 Dalga"/>
          <p:cNvSpPr/>
          <p:nvPr/>
        </p:nvSpPr>
        <p:spPr>
          <a:xfrm>
            <a:off x="611560" y="2492896"/>
            <a:ext cx="1296144" cy="144016"/>
          </a:xfrm>
          <a:prstGeom prst="wav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rot="16200000">
            <a:off x="3131840" y="1916832"/>
            <a:ext cx="648072" cy="7920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8CFE42B5-46D2-46E3-93D3-5DD19557518E}"/>
              </a:ext>
            </a:extLst>
          </p:cNvPr>
          <p:cNvSpPr/>
          <p:nvPr/>
        </p:nvSpPr>
        <p:spPr>
          <a:xfrm>
            <a:off x="1187624" y="2708920"/>
            <a:ext cx="43204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kdörtgen 16">
            <a:extLst>
              <a:ext uri="{FF2B5EF4-FFF2-40B4-BE49-F238E27FC236}">
                <a16:creationId xmlns:a16="http://schemas.microsoft.com/office/drawing/2014/main" id="{9B24C1D0-7224-42F8-A7C5-B68A9133FDFE}"/>
              </a:ext>
            </a:extLst>
          </p:cNvPr>
          <p:cNvSpPr/>
          <p:nvPr/>
        </p:nvSpPr>
        <p:spPr>
          <a:xfrm>
            <a:off x="1187624" y="2924944"/>
            <a:ext cx="43204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kdörtgen 17">
            <a:extLst>
              <a:ext uri="{FF2B5EF4-FFF2-40B4-BE49-F238E27FC236}">
                <a16:creationId xmlns:a16="http://schemas.microsoft.com/office/drawing/2014/main" id="{81C45577-C8E2-4E7F-8DD5-AA6196A2818A}"/>
              </a:ext>
            </a:extLst>
          </p:cNvPr>
          <p:cNvSpPr/>
          <p:nvPr/>
        </p:nvSpPr>
        <p:spPr>
          <a:xfrm>
            <a:off x="1193379" y="3104964"/>
            <a:ext cx="43204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kdörtgen 18">
            <a:extLst>
              <a:ext uri="{FF2B5EF4-FFF2-40B4-BE49-F238E27FC236}">
                <a16:creationId xmlns:a16="http://schemas.microsoft.com/office/drawing/2014/main" id="{AFE8BFD7-9C1C-4087-8BBC-3F6614856289}"/>
              </a:ext>
            </a:extLst>
          </p:cNvPr>
          <p:cNvSpPr/>
          <p:nvPr/>
        </p:nvSpPr>
        <p:spPr>
          <a:xfrm>
            <a:off x="1231479" y="3333378"/>
            <a:ext cx="432048"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kdörtgen 19">
            <a:extLst>
              <a:ext uri="{FF2B5EF4-FFF2-40B4-BE49-F238E27FC236}">
                <a16:creationId xmlns:a16="http://schemas.microsoft.com/office/drawing/2014/main" id="{B560BA5A-DFCA-4AF6-9C41-3144EF3E8905}"/>
              </a:ext>
            </a:extLst>
          </p:cNvPr>
          <p:cNvSpPr/>
          <p:nvPr/>
        </p:nvSpPr>
        <p:spPr>
          <a:xfrm>
            <a:off x="1231478" y="3545210"/>
            <a:ext cx="532209"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kdörtgen 21">
            <a:extLst>
              <a:ext uri="{FF2B5EF4-FFF2-40B4-BE49-F238E27FC236}">
                <a16:creationId xmlns:a16="http://schemas.microsoft.com/office/drawing/2014/main" id="{80CD31A4-4B13-45CB-AA56-C5D118894231}"/>
              </a:ext>
            </a:extLst>
          </p:cNvPr>
          <p:cNvSpPr/>
          <p:nvPr/>
        </p:nvSpPr>
        <p:spPr>
          <a:xfrm>
            <a:off x="1231478" y="3769618"/>
            <a:ext cx="532209"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ikdörtgen 22">
            <a:extLst>
              <a:ext uri="{FF2B5EF4-FFF2-40B4-BE49-F238E27FC236}">
                <a16:creationId xmlns:a16="http://schemas.microsoft.com/office/drawing/2014/main" id="{95434B5D-0B0E-47D7-8084-D499D5291D4D}"/>
              </a:ext>
            </a:extLst>
          </p:cNvPr>
          <p:cNvSpPr/>
          <p:nvPr/>
        </p:nvSpPr>
        <p:spPr>
          <a:xfrm>
            <a:off x="1231478" y="4639444"/>
            <a:ext cx="1612329" cy="661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kdörtgen 23">
            <a:extLst>
              <a:ext uri="{FF2B5EF4-FFF2-40B4-BE49-F238E27FC236}">
                <a16:creationId xmlns:a16="http://schemas.microsoft.com/office/drawing/2014/main" id="{713BBBB1-84BF-420A-874B-208FB8480041}"/>
              </a:ext>
            </a:extLst>
          </p:cNvPr>
          <p:cNvSpPr/>
          <p:nvPr/>
        </p:nvSpPr>
        <p:spPr>
          <a:xfrm>
            <a:off x="1242144" y="5399505"/>
            <a:ext cx="66556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ikdörtgen 24">
            <a:extLst>
              <a:ext uri="{FF2B5EF4-FFF2-40B4-BE49-F238E27FC236}">
                <a16:creationId xmlns:a16="http://schemas.microsoft.com/office/drawing/2014/main" id="{29F087C9-49BA-4CB9-A25E-636C39BD83A0}"/>
              </a:ext>
            </a:extLst>
          </p:cNvPr>
          <p:cNvSpPr/>
          <p:nvPr/>
        </p:nvSpPr>
        <p:spPr>
          <a:xfrm>
            <a:off x="1259632" y="5589240"/>
            <a:ext cx="1097790"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598" y="850738"/>
            <a:ext cx="4475882" cy="619548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lated image"/>
          <p:cNvPicPr>
            <a:picLocks noChangeAspect="1" noChangeArrowheads="1"/>
          </p:cNvPicPr>
          <p:nvPr/>
        </p:nvPicPr>
        <p:blipFill>
          <a:blip r:embed="rId2" cstate="print">
            <a:lum bright="69000" contrast="-73000"/>
          </a:blip>
          <a:srcRect/>
          <a:stretch>
            <a:fillRect/>
          </a:stretch>
        </p:blipFill>
        <p:spPr bwMode="auto">
          <a:xfrm>
            <a:off x="0" y="908720"/>
            <a:ext cx="9144000" cy="5949280"/>
          </a:xfrm>
          <a:prstGeom prst="rect">
            <a:avLst/>
          </a:prstGeom>
          <a:noFill/>
        </p:spPr>
      </p:pic>
      <p:sp>
        <p:nvSpPr>
          <p:cNvPr id="3" name="2 İçerik Yer Tutucusu"/>
          <p:cNvSpPr>
            <a:spLocks noGrp="1"/>
          </p:cNvSpPr>
          <p:nvPr>
            <p:ph idx="1"/>
          </p:nvPr>
        </p:nvSpPr>
        <p:spPr>
          <a:xfrm>
            <a:off x="467544" y="980728"/>
            <a:ext cx="8229600" cy="5616624"/>
          </a:xfrm>
        </p:spPr>
        <p:txBody>
          <a:bodyPr/>
          <a:lstStyle/>
          <a:p>
            <a:r>
              <a:rPr lang="en-GB" sz="1800" dirty="0"/>
              <a:t>European Commission</a:t>
            </a:r>
            <a:endParaRPr lang="en-GB" sz="1800" dirty="0">
              <a:cs typeface="Calibri"/>
            </a:endParaRPr>
          </a:p>
          <a:p>
            <a:r>
              <a:rPr lang="en-GB" sz="1800" dirty="0"/>
              <a:t>National Agency</a:t>
            </a:r>
            <a:endParaRPr lang="en-GB" sz="1800" dirty="0">
              <a:cs typeface="Calibri"/>
            </a:endParaRPr>
          </a:p>
          <a:p>
            <a:r>
              <a:rPr lang="en-GB" sz="1800" dirty="0"/>
              <a:t>Erasmus Charter</a:t>
            </a:r>
            <a:endParaRPr lang="en-GB" sz="1800" dirty="0">
              <a:cs typeface="Calibri"/>
            </a:endParaRPr>
          </a:p>
          <a:p>
            <a:r>
              <a:rPr lang="en-GB" sz="1800" dirty="0"/>
              <a:t>Interinstitutional Agreement</a:t>
            </a:r>
            <a:endParaRPr lang="en-GB" sz="1800" dirty="0">
              <a:cs typeface="Calibri"/>
            </a:endParaRPr>
          </a:p>
          <a:p>
            <a:r>
              <a:rPr lang="en-GB" sz="1800" dirty="0"/>
              <a:t>Erasmus Code </a:t>
            </a:r>
            <a:endParaRPr lang="en-GB" sz="1800" dirty="0">
              <a:cs typeface="Calibri"/>
            </a:endParaRPr>
          </a:p>
          <a:p>
            <a:r>
              <a:rPr lang="en-GB" sz="1800" dirty="0"/>
              <a:t>Sending Institution – Receiving Institution</a:t>
            </a:r>
            <a:endParaRPr lang="en-GB" sz="1800" dirty="0">
              <a:cs typeface="Calibri"/>
            </a:endParaRPr>
          </a:p>
          <a:p>
            <a:r>
              <a:rPr lang="en-GB" sz="1800" dirty="0"/>
              <a:t>Home University – Host University</a:t>
            </a:r>
            <a:endParaRPr lang="en-GB" sz="1800" dirty="0">
              <a:cs typeface="Calibri"/>
            </a:endParaRPr>
          </a:p>
          <a:p>
            <a:r>
              <a:rPr lang="en-GB" sz="1800" dirty="0"/>
              <a:t>Outgoing Student – Incoming Student</a:t>
            </a:r>
            <a:endParaRPr lang="en-GB" sz="1800" dirty="0">
              <a:cs typeface="Calibri"/>
            </a:endParaRPr>
          </a:p>
          <a:p>
            <a:r>
              <a:rPr lang="en-GB" sz="1800" dirty="0"/>
              <a:t>Erasmus Institutional Coordinator</a:t>
            </a:r>
            <a:endParaRPr lang="en-GB" sz="1800" dirty="0">
              <a:cs typeface="Calibri"/>
            </a:endParaRPr>
          </a:p>
          <a:p>
            <a:r>
              <a:rPr lang="en-GB" sz="1800" dirty="0"/>
              <a:t>Erasmus Departmental Coordinator</a:t>
            </a:r>
            <a:endParaRPr lang="en-GB" sz="1800" dirty="0">
              <a:cs typeface="Calibri"/>
            </a:endParaRPr>
          </a:p>
          <a:p>
            <a:r>
              <a:rPr lang="en-GB" sz="1800" dirty="0"/>
              <a:t>Nomination</a:t>
            </a:r>
            <a:endParaRPr lang="en-GB" sz="1800" dirty="0">
              <a:cs typeface="Calibri"/>
            </a:endParaRPr>
          </a:p>
          <a:p>
            <a:r>
              <a:rPr lang="en-GB" sz="1800" dirty="0"/>
              <a:t>Acceptance/Application </a:t>
            </a:r>
            <a:endParaRPr lang="en-GB" sz="1800" dirty="0">
              <a:cs typeface="Calibri"/>
            </a:endParaRPr>
          </a:p>
          <a:p>
            <a:r>
              <a:rPr lang="en-GB" sz="1800" dirty="0"/>
              <a:t>Learning Agreement (LA)</a:t>
            </a:r>
            <a:endParaRPr lang="en-GB" sz="1800" dirty="0">
              <a:cs typeface="Calibri"/>
            </a:endParaRPr>
          </a:p>
          <a:p>
            <a:r>
              <a:rPr lang="en-GB" sz="1800" dirty="0"/>
              <a:t>Grant</a:t>
            </a:r>
            <a:endParaRPr lang="en-GB" sz="1800" dirty="0">
              <a:cs typeface="Calibri"/>
            </a:endParaRPr>
          </a:p>
          <a:p>
            <a:r>
              <a:rPr lang="en-GB" sz="1800" dirty="0"/>
              <a:t>Contract</a:t>
            </a:r>
            <a:endParaRPr lang="en-GB" sz="1800" dirty="0">
              <a:cs typeface="Calibri"/>
            </a:endParaRPr>
          </a:p>
          <a:p>
            <a:r>
              <a:rPr lang="en-GB" sz="1800" dirty="0"/>
              <a:t>Erasmus Student Network (ESN)</a:t>
            </a:r>
            <a:endParaRPr lang="en-GB" sz="1800" dirty="0">
              <a:cs typeface="Calibri"/>
            </a:endParaRPr>
          </a:p>
        </p:txBody>
      </p:sp>
      <p:sp>
        <p:nvSpPr>
          <p:cNvPr id="4" name="1 Başlık"/>
          <p:cNvSpPr>
            <a:spLocks noGrp="1"/>
          </p:cNvSpPr>
          <p:nvPr>
            <p:ph type="title"/>
          </p:nvPr>
        </p:nvSpPr>
        <p:spPr>
          <a:xfrm>
            <a:off x="0" y="0"/>
            <a:ext cx="9144000" cy="939784"/>
          </a:xfrm>
          <a:solidFill>
            <a:schemeClr val="accent5">
              <a:lumMod val="20000"/>
              <a:lumOff val="80000"/>
            </a:schemeClr>
          </a:solidFill>
        </p:spPr>
        <p:txBody>
          <a:bodyPr/>
          <a:lstStyle/>
          <a:p>
            <a:r>
              <a:rPr lang="en-GB" b="1" dirty="0">
                <a:solidFill>
                  <a:srgbClr val="002060"/>
                </a:solidFill>
              </a:rPr>
              <a:t>Erasmus+ Terminology</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043608" y="116632"/>
            <a:ext cx="5131735" cy="707886"/>
          </a:xfrm>
          <a:prstGeom prst="rect">
            <a:avLst/>
          </a:prstGeom>
          <a:solidFill>
            <a:schemeClr val="accent5">
              <a:lumMod val="20000"/>
              <a:lumOff val="80000"/>
            </a:schemeClr>
          </a:solidFill>
        </p:spPr>
        <p:txBody>
          <a:bodyPr wrap="square" lIns="91440" tIns="45720" rIns="91440" bIns="45720" anchor="t">
            <a:spAutoFit/>
          </a:bodyPr>
          <a:lstStyle/>
          <a:p>
            <a:r>
              <a:rPr lang="en-ZA" sz="4000" b="1">
                <a:latin typeface="Calibri"/>
                <a:cs typeface="Arial"/>
              </a:rPr>
              <a:t>Letter of Acceptance</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80728"/>
            <a:ext cx="7920879" cy="5467319"/>
          </a:xfrm>
          <a:prstGeom prst="rect">
            <a:avLst/>
          </a:prstGeo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928794" y="142852"/>
            <a:ext cx="4438074" cy="646331"/>
          </a:xfrm>
          <a:prstGeom prst="rect">
            <a:avLst/>
          </a:prstGeom>
          <a:solidFill>
            <a:schemeClr val="accent5">
              <a:lumMod val="20000"/>
              <a:lumOff val="80000"/>
            </a:schemeClr>
          </a:solidFill>
        </p:spPr>
        <p:txBody>
          <a:bodyPr wrap="none" lIns="91440" tIns="45720" rIns="91440" bIns="45720" anchor="t">
            <a:spAutoFit/>
          </a:bodyPr>
          <a:lstStyle/>
          <a:p>
            <a:r>
              <a:rPr lang="en-ZW" sz="3600" b="1">
                <a:latin typeface="Calibri"/>
                <a:cs typeface="Arial"/>
              </a:rPr>
              <a:t>Accommodation </a:t>
            </a:r>
            <a:r>
              <a:rPr lang="tr-TR" sz="3600" b="1">
                <a:latin typeface="Calibri"/>
                <a:cs typeface="Arial"/>
              </a:rPr>
              <a:t>Form</a:t>
            </a:r>
          </a:p>
        </p:txBody>
      </p:sp>
      <p:pic>
        <p:nvPicPr>
          <p:cNvPr id="4098" name="Picture 2"/>
          <p:cNvPicPr>
            <a:picLocks noChangeAspect="1" noChangeArrowheads="1"/>
          </p:cNvPicPr>
          <p:nvPr/>
        </p:nvPicPr>
        <p:blipFill>
          <a:blip r:embed="rId2" cstate="print"/>
          <a:srcRect/>
          <a:stretch>
            <a:fillRect/>
          </a:stretch>
        </p:blipFill>
        <p:spPr bwMode="auto">
          <a:xfrm>
            <a:off x="179512" y="1071546"/>
            <a:ext cx="8856984" cy="5557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Dikdörtgen 1"/>
          <p:cNvSpPr/>
          <p:nvPr/>
        </p:nvSpPr>
        <p:spPr>
          <a:xfrm>
            <a:off x="2339752" y="2492896"/>
            <a:ext cx="64807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Dikdörtgen 10"/>
          <p:cNvSpPr/>
          <p:nvPr/>
        </p:nvSpPr>
        <p:spPr>
          <a:xfrm>
            <a:off x="1941924" y="2695195"/>
            <a:ext cx="64807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ikdörtgen 11"/>
          <p:cNvSpPr/>
          <p:nvPr/>
        </p:nvSpPr>
        <p:spPr>
          <a:xfrm>
            <a:off x="3851920" y="2839211"/>
            <a:ext cx="449262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ikdörtgen 12"/>
          <p:cNvSpPr/>
          <p:nvPr/>
        </p:nvSpPr>
        <p:spPr>
          <a:xfrm>
            <a:off x="683568" y="3016346"/>
            <a:ext cx="4492621" cy="1246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Dikdörtgen 13"/>
          <p:cNvSpPr/>
          <p:nvPr/>
        </p:nvSpPr>
        <p:spPr>
          <a:xfrm>
            <a:off x="1547664" y="3160362"/>
            <a:ext cx="449262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ikdörtgen 14"/>
          <p:cNvSpPr/>
          <p:nvPr/>
        </p:nvSpPr>
        <p:spPr>
          <a:xfrm>
            <a:off x="5652120" y="3323772"/>
            <a:ext cx="2232248" cy="157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Dikdörtgen 15"/>
          <p:cNvSpPr/>
          <p:nvPr/>
        </p:nvSpPr>
        <p:spPr>
          <a:xfrm>
            <a:off x="3923928" y="4077072"/>
            <a:ext cx="86409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ikdörtgen 16"/>
          <p:cNvSpPr/>
          <p:nvPr/>
        </p:nvSpPr>
        <p:spPr>
          <a:xfrm>
            <a:off x="645919" y="6021288"/>
            <a:ext cx="449262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ikdörtgen 17"/>
          <p:cNvSpPr/>
          <p:nvPr/>
        </p:nvSpPr>
        <p:spPr>
          <a:xfrm>
            <a:off x="3563888" y="6093296"/>
            <a:ext cx="4492621" cy="464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500034" y="1285860"/>
            <a:ext cx="8072494" cy="5357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Dikdörtgen"/>
          <p:cNvSpPr/>
          <p:nvPr/>
        </p:nvSpPr>
        <p:spPr>
          <a:xfrm>
            <a:off x="936756" y="200361"/>
            <a:ext cx="6780254" cy="646331"/>
          </a:xfrm>
          <a:prstGeom prst="rect">
            <a:avLst/>
          </a:prstGeom>
          <a:solidFill>
            <a:schemeClr val="accent5">
              <a:lumMod val="20000"/>
              <a:lumOff val="80000"/>
            </a:schemeClr>
          </a:solidFill>
        </p:spPr>
        <p:txBody>
          <a:bodyPr wrap="none" lIns="91440" tIns="45720" rIns="91440" bIns="45720" anchor="t">
            <a:spAutoFit/>
          </a:bodyPr>
          <a:lstStyle/>
          <a:p>
            <a:r>
              <a:rPr lang="tr-TR" sz="3600" b="1">
                <a:latin typeface="Calibri"/>
                <a:cs typeface="Arial"/>
              </a:rPr>
              <a:t>Language Course Apllication Form </a:t>
            </a:r>
            <a:endParaRPr lang="tr-TR" sz="3600" b="1" dirty="0"/>
          </a:p>
        </p:txBody>
      </p:sp>
      <p:sp>
        <p:nvSpPr>
          <p:cNvPr id="2" name="Dikdörtgen 1"/>
          <p:cNvSpPr/>
          <p:nvPr/>
        </p:nvSpPr>
        <p:spPr>
          <a:xfrm>
            <a:off x="2627784" y="5589240"/>
            <a:ext cx="280831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566086" y="185535"/>
            <a:ext cx="7948586" cy="646331"/>
          </a:xfrm>
          <a:prstGeom prst="rect">
            <a:avLst/>
          </a:prstGeom>
          <a:solidFill>
            <a:schemeClr val="accent5">
              <a:lumMod val="20000"/>
              <a:lumOff val="80000"/>
            </a:schemeClr>
          </a:solidFill>
        </p:spPr>
        <p:txBody>
          <a:bodyPr wrap="none" lIns="91440" tIns="45720" rIns="91440" bIns="45720" anchor="t">
            <a:spAutoFit/>
          </a:bodyPr>
          <a:lstStyle/>
          <a:p>
            <a:r>
              <a:rPr lang="tr-TR" sz="2800" b="1">
                <a:latin typeface="Calibri"/>
                <a:cs typeface="Arial"/>
              </a:rPr>
              <a:t>Term Leave Petition &amp; Leave Permission Document</a:t>
            </a:r>
            <a:r>
              <a:rPr lang="tr-TR" sz="3600" b="1">
                <a:latin typeface="Calibri"/>
                <a:cs typeface="Arial"/>
              </a:rPr>
              <a:t>  </a:t>
            </a: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980728"/>
            <a:ext cx="4499992" cy="6058302"/>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980728"/>
            <a:ext cx="4320480" cy="6057220"/>
          </a:xfrm>
          <a:prstGeom prst="rect">
            <a:avLst/>
          </a:prstGeom>
        </p:spPr>
      </p:pic>
      <p:sp>
        <p:nvSpPr>
          <p:cNvPr id="4" name="Dikdörtgen 3"/>
          <p:cNvSpPr/>
          <p:nvPr/>
        </p:nvSpPr>
        <p:spPr>
          <a:xfrm>
            <a:off x="467544" y="3501008"/>
            <a:ext cx="115212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ikdörtgen 6"/>
          <p:cNvSpPr/>
          <p:nvPr/>
        </p:nvSpPr>
        <p:spPr>
          <a:xfrm>
            <a:off x="755576" y="4009338"/>
            <a:ext cx="115212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2267744" y="142852"/>
            <a:ext cx="4846247" cy="646331"/>
          </a:xfrm>
          <a:prstGeom prst="rect">
            <a:avLst/>
          </a:prstGeom>
          <a:solidFill>
            <a:schemeClr val="accent5">
              <a:lumMod val="20000"/>
              <a:lumOff val="80000"/>
            </a:schemeClr>
          </a:solidFill>
        </p:spPr>
        <p:txBody>
          <a:bodyPr wrap="square">
            <a:spAutoFit/>
          </a:bodyPr>
          <a:lstStyle/>
          <a:p>
            <a:r>
              <a:rPr lang="tr-TR" sz="3600" b="1" dirty="0"/>
              <a:t>VISA/GRANT LETTER</a:t>
            </a: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789182"/>
            <a:ext cx="7632848" cy="6068817"/>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928794" y="142852"/>
            <a:ext cx="4889224" cy="646331"/>
          </a:xfrm>
          <a:prstGeom prst="rect">
            <a:avLst/>
          </a:prstGeom>
          <a:solidFill>
            <a:schemeClr val="accent5">
              <a:lumMod val="20000"/>
              <a:lumOff val="80000"/>
            </a:schemeClr>
          </a:solidFill>
        </p:spPr>
        <p:txBody>
          <a:bodyPr wrap="none" lIns="91440" tIns="45720" rIns="91440" bIns="45720" anchor="t">
            <a:spAutoFit/>
          </a:bodyPr>
          <a:lstStyle/>
          <a:p>
            <a:r>
              <a:rPr lang="en-GB" sz="3600" b="1">
                <a:latin typeface="Calibri"/>
                <a:cs typeface="Arial"/>
              </a:rPr>
              <a:t>Travel&amp;Health Insurance</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789182"/>
            <a:ext cx="8208912" cy="5443977"/>
          </a:xfrm>
          <a:prstGeom prst="rect">
            <a:avLst/>
          </a:prstGeom>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539552" y="1214422"/>
            <a:ext cx="8352928" cy="5357850"/>
          </a:xfrm>
          <a:prstGeom prst="rect">
            <a:avLst/>
          </a:prstGeom>
          <a:ln w="88900" cap="sq" cmpd="thickThin">
            <a:solidFill>
              <a:srgbClr val="000000"/>
            </a:solidFill>
            <a:prstDash val="solid"/>
            <a:miter lim="800000"/>
          </a:ln>
          <a:effectLst>
            <a:innerShdw blurRad="76200">
              <a:srgbClr val="000000"/>
            </a:innerShdw>
          </a:effectLst>
        </p:spPr>
      </p:pic>
      <p:sp>
        <p:nvSpPr>
          <p:cNvPr id="5" name="4 Dikdörtgen"/>
          <p:cNvSpPr/>
          <p:nvPr/>
        </p:nvSpPr>
        <p:spPr>
          <a:xfrm>
            <a:off x="2123728" y="214290"/>
            <a:ext cx="5256584" cy="646331"/>
          </a:xfrm>
          <a:prstGeom prst="rect">
            <a:avLst/>
          </a:prstGeom>
          <a:solidFill>
            <a:schemeClr val="accent5">
              <a:lumMod val="20000"/>
              <a:lumOff val="80000"/>
            </a:schemeClr>
          </a:solidFill>
        </p:spPr>
        <p:txBody>
          <a:bodyPr wrap="square" lIns="91440" tIns="45720" rIns="91440" bIns="45720" anchor="t">
            <a:spAutoFit/>
          </a:bodyPr>
          <a:lstStyle/>
          <a:p>
            <a:r>
              <a:rPr lang="en-ZW" sz="3600" b="1">
                <a:latin typeface="Calibri"/>
                <a:cs typeface="Arial"/>
              </a:rPr>
              <a:t>Certificate of Attendance</a:t>
            </a:r>
          </a:p>
        </p:txBody>
      </p:sp>
      <p:sp>
        <p:nvSpPr>
          <p:cNvPr id="2" name="Dikdörtgen 1"/>
          <p:cNvSpPr/>
          <p:nvPr/>
        </p:nvSpPr>
        <p:spPr>
          <a:xfrm>
            <a:off x="4499992" y="2852936"/>
            <a:ext cx="115212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ikdörtgen 5"/>
          <p:cNvSpPr/>
          <p:nvPr/>
        </p:nvSpPr>
        <p:spPr>
          <a:xfrm>
            <a:off x="3851921" y="2708920"/>
            <a:ext cx="108012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ismail aktar\Desktop\erasmusm oryantasyon\Transcript.jpg"/>
          <p:cNvPicPr>
            <a:picLocks noChangeAspect="1" noChangeArrowheads="1"/>
          </p:cNvPicPr>
          <p:nvPr/>
        </p:nvPicPr>
        <p:blipFill>
          <a:blip r:embed="rId2" cstate="print"/>
          <a:srcRect/>
          <a:stretch>
            <a:fillRect/>
          </a:stretch>
        </p:blipFill>
        <p:spPr bwMode="auto">
          <a:xfrm>
            <a:off x="1" y="1214398"/>
            <a:ext cx="4071934" cy="564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descr="C:\Users\ismail aktar\Desktop\erasmusm oryantasyon\3 After Mobility.jpg"/>
          <p:cNvPicPr>
            <a:picLocks noChangeAspect="1" noChangeArrowheads="1"/>
          </p:cNvPicPr>
          <p:nvPr/>
        </p:nvPicPr>
        <p:blipFill>
          <a:blip r:embed="rId3" cstate="print"/>
          <a:srcRect/>
          <a:stretch>
            <a:fillRect/>
          </a:stretch>
        </p:blipFill>
        <p:spPr bwMode="auto">
          <a:xfrm>
            <a:off x="4572000" y="1142984"/>
            <a:ext cx="4571999" cy="5715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Dikdörtgen"/>
          <p:cNvSpPr/>
          <p:nvPr/>
        </p:nvSpPr>
        <p:spPr>
          <a:xfrm>
            <a:off x="1928794" y="142852"/>
            <a:ext cx="5317931" cy="646331"/>
          </a:xfrm>
          <a:prstGeom prst="rect">
            <a:avLst/>
          </a:prstGeom>
          <a:solidFill>
            <a:schemeClr val="accent5">
              <a:lumMod val="20000"/>
              <a:lumOff val="80000"/>
            </a:schemeClr>
          </a:solidFill>
        </p:spPr>
        <p:txBody>
          <a:bodyPr wrap="none" lIns="91440" tIns="45720" rIns="91440" bIns="45720" anchor="t">
            <a:spAutoFit/>
          </a:bodyPr>
          <a:lstStyle/>
          <a:p>
            <a:r>
              <a:rPr lang="en-IE" sz="3600" b="1">
                <a:latin typeface="Calibri"/>
                <a:cs typeface="Arial"/>
              </a:rPr>
              <a:t>After Mobility &amp; Transcript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714348" y="928670"/>
            <a:ext cx="7715304" cy="5786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Dikdörtgen"/>
          <p:cNvSpPr/>
          <p:nvPr/>
        </p:nvSpPr>
        <p:spPr>
          <a:xfrm>
            <a:off x="1928794" y="142852"/>
            <a:ext cx="3969741" cy="646331"/>
          </a:xfrm>
          <a:prstGeom prst="rect">
            <a:avLst/>
          </a:prstGeom>
          <a:solidFill>
            <a:schemeClr val="accent5">
              <a:lumMod val="20000"/>
              <a:lumOff val="80000"/>
            </a:schemeClr>
          </a:solidFill>
        </p:spPr>
        <p:txBody>
          <a:bodyPr wrap="none">
            <a:spAutoFit/>
          </a:bodyPr>
          <a:lstStyle/>
          <a:p>
            <a:r>
              <a:rPr lang="tr-TR" sz="3600" b="1" dirty="0" err="1"/>
              <a:t>Passport</a:t>
            </a:r>
            <a:r>
              <a:rPr lang="tr-TR" sz="3600" b="1" dirty="0"/>
              <a:t> </a:t>
            </a:r>
            <a:r>
              <a:rPr lang="tr-TR" sz="3600" b="1" dirty="0" err="1"/>
              <a:t>Entry</a:t>
            </a:r>
            <a:r>
              <a:rPr lang="tr-TR" sz="3600" b="1" dirty="0"/>
              <a:t> </a:t>
            </a:r>
            <a:r>
              <a:rPr lang="tr-TR" sz="3600" b="1" dirty="0" err="1"/>
              <a:t>Page</a:t>
            </a:r>
            <a:endParaRPr lang="tr-TR" sz="3600" b="1" dirty="0"/>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avrupanaliz.files.wordpress.com/2010/05/ab-eu-tr-uk2.png"/>
          <p:cNvPicPr>
            <a:picLocks noChangeAspect="1" noChangeArrowheads="1"/>
          </p:cNvPicPr>
          <p:nvPr/>
        </p:nvPicPr>
        <p:blipFill>
          <a:blip r:embed="rId2" cstate="print">
            <a:lum bright="83000" contrast="-93000"/>
          </a:blip>
          <a:srcRect/>
          <a:stretch>
            <a:fillRect/>
          </a:stretch>
        </p:blipFill>
        <p:spPr bwMode="auto">
          <a:xfrm>
            <a:off x="0" y="0"/>
            <a:ext cx="9144000" cy="6858000"/>
          </a:xfrm>
          <a:prstGeom prst="rect">
            <a:avLst/>
          </a:prstGeom>
          <a:noFill/>
        </p:spPr>
      </p:pic>
      <p:sp>
        <p:nvSpPr>
          <p:cNvPr id="31747" name="Rectangle 2"/>
          <p:cNvSpPr>
            <a:spLocks noGrp="1" noChangeArrowheads="1"/>
          </p:cNvSpPr>
          <p:nvPr>
            <p:ph type="ctrTitle"/>
          </p:nvPr>
        </p:nvSpPr>
        <p:spPr>
          <a:xfrm>
            <a:off x="500034" y="115888"/>
            <a:ext cx="8215369" cy="884220"/>
          </a:xfrm>
          <a:solidFill>
            <a:schemeClr val="accent5">
              <a:lumMod val="20000"/>
              <a:lumOff val="80000"/>
            </a:schemeClr>
          </a:solidFill>
        </p:spPr>
        <p:txBody>
          <a:bodyPr/>
          <a:lstStyle/>
          <a:p>
            <a:pPr eaLnBrk="1" hangingPunct="1">
              <a:defRPr/>
            </a:pPr>
            <a:r>
              <a:rPr lang="en-IE" sz="2800" b="1">
                <a:solidFill>
                  <a:srgbClr val="002060"/>
                </a:solidFill>
              </a:rPr>
              <a:t>Please Be Careful</a:t>
            </a:r>
            <a:endParaRPr lang="en-IE" sz="2800" b="1">
              <a:solidFill>
                <a:srgbClr val="002060"/>
              </a:solidFill>
              <a:cs typeface="Calibri"/>
            </a:endParaRPr>
          </a:p>
        </p:txBody>
      </p:sp>
      <p:sp>
        <p:nvSpPr>
          <p:cNvPr id="163843" name="Rectangle 3"/>
          <p:cNvSpPr>
            <a:spLocks noGrp="1" noChangeArrowheads="1"/>
          </p:cNvSpPr>
          <p:nvPr>
            <p:ph type="subTitle" idx="1"/>
          </p:nvPr>
        </p:nvSpPr>
        <p:spPr>
          <a:xfrm>
            <a:off x="323528" y="1052736"/>
            <a:ext cx="8572560" cy="5507059"/>
          </a:xfrm>
        </p:spPr>
        <p:txBody>
          <a:bodyPr rtlCol="0">
            <a:noAutofit/>
          </a:bodyPr>
          <a:lstStyle/>
          <a:p>
            <a:pPr marL="571500" indent="-571500" algn="just" eaLnBrk="1" fontAlgn="auto" hangingPunct="1">
              <a:lnSpc>
                <a:spcPct val="115000"/>
              </a:lnSpc>
              <a:spcAft>
                <a:spcPts val="0"/>
              </a:spcAft>
              <a:buClr>
                <a:schemeClr val="tx2"/>
              </a:buClr>
              <a:buSzPct val="90000"/>
              <a:defRPr/>
            </a:pPr>
            <a:r>
              <a:rPr lang="tr-TR" sz="1900" b="1">
                <a:solidFill>
                  <a:schemeClr val="tx1"/>
                </a:solidFill>
              </a:rPr>
              <a:t>L</a:t>
            </a:r>
            <a:r>
              <a:rPr lang="en-GB" sz="1900" b="1">
                <a:solidFill>
                  <a:schemeClr val="tx1"/>
                </a:solidFill>
              </a:rPr>
              <a:t>earning Agreement: </a:t>
            </a:r>
            <a:r>
              <a:rPr lang="en-GB" sz="1900">
                <a:solidFill>
                  <a:schemeClr val="tx1"/>
                </a:solidFill>
              </a:rPr>
              <a:t>You are not suggested to take a course you have taken before.  </a:t>
            </a: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r>
              <a:rPr lang="en-GB" sz="1900" b="1">
                <a:solidFill>
                  <a:schemeClr val="tx1"/>
                </a:solidFill>
              </a:rPr>
              <a:t>Dormitories: </a:t>
            </a:r>
            <a:r>
              <a:rPr lang="en-GB" sz="1900">
                <a:solidFill>
                  <a:schemeClr val="tx1"/>
                </a:solidFill>
              </a:rPr>
              <a:t>Inform </a:t>
            </a:r>
            <a:r>
              <a:rPr lang="en-GB" sz="1900" dirty="0">
                <a:solidFill>
                  <a:schemeClr val="tx1"/>
                </a:solidFill>
              </a:rPr>
              <a:t>your dormitory that you will be an Erasmus student</a:t>
            </a: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r>
              <a:rPr lang="en-GB" sz="1900" b="1">
                <a:solidFill>
                  <a:schemeClr val="tx1"/>
                </a:solidFill>
              </a:rPr>
              <a:t>Passport: </a:t>
            </a:r>
            <a:r>
              <a:rPr lang="en-GB" sz="1900">
                <a:solidFill>
                  <a:schemeClr val="tx1"/>
                </a:solidFill>
              </a:rPr>
              <a:t>Be sure that it is valid. Check if you need visa.</a:t>
            </a:r>
            <a:endParaRPr lang="en-GB" sz="1900">
              <a:solidFill>
                <a:schemeClr val="tx1"/>
              </a:solidFill>
              <a:cs typeface="Calibri"/>
            </a:endParaRPr>
          </a:p>
          <a:p>
            <a:pPr marL="571500" indent="-571500" algn="just" eaLnBrk="1" fontAlgn="auto" hangingPunct="1">
              <a:lnSpc>
                <a:spcPct val="115000"/>
              </a:lnSpc>
              <a:spcAft>
                <a:spcPts val="0"/>
              </a:spcAft>
              <a:buClr>
                <a:schemeClr val="tx2"/>
              </a:buClr>
              <a:buSzPct val="90000"/>
              <a:defRPr/>
            </a:pP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r>
              <a:rPr lang="en-GB" sz="1900" b="1" dirty="0">
                <a:solidFill>
                  <a:schemeClr val="tx1"/>
                </a:solidFill>
              </a:rPr>
              <a:t>Residence Permit: </a:t>
            </a:r>
            <a:r>
              <a:rPr lang="en-GB" sz="1900">
                <a:solidFill>
                  <a:schemeClr val="tx1"/>
                </a:solidFill>
              </a:rPr>
              <a:t>Learn about it from the host university and the embasy.</a:t>
            </a:r>
            <a:endParaRPr lang="en-GB" sz="1900">
              <a:solidFill>
                <a:schemeClr val="tx1"/>
              </a:solidFill>
              <a:cs typeface="Calibri"/>
            </a:endParaRPr>
          </a:p>
          <a:p>
            <a:pPr marL="571500" indent="-571500" algn="just" eaLnBrk="1" fontAlgn="auto" hangingPunct="1">
              <a:lnSpc>
                <a:spcPct val="115000"/>
              </a:lnSpc>
              <a:spcAft>
                <a:spcPts val="0"/>
              </a:spcAft>
              <a:buClr>
                <a:schemeClr val="tx2"/>
              </a:buClr>
              <a:buSzPct val="90000"/>
              <a:defRPr/>
            </a:pP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r>
              <a:rPr lang="en-GB" sz="1900" b="1" dirty="0">
                <a:solidFill>
                  <a:schemeClr val="tx1"/>
                </a:solidFill>
              </a:rPr>
              <a:t>Tuition: </a:t>
            </a:r>
            <a:r>
              <a:rPr lang="en-GB" sz="1900" dirty="0">
                <a:solidFill>
                  <a:schemeClr val="tx1"/>
                </a:solidFill>
              </a:rPr>
              <a:t>Students will continue to pay (if they are required) compulsary tuitition fees to their home institution (AYBU)</a:t>
            </a:r>
            <a:r>
              <a:rPr lang="en-GB" sz="1900" b="1" dirty="0">
                <a:solidFill>
                  <a:schemeClr val="tx1"/>
                </a:solidFill>
              </a:rPr>
              <a:t> </a:t>
            </a:r>
            <a:r>
              <a:rPr lang="en-GB" sz="1900">
                <a:solidFill>
                  <a:schemeClr val="tx1"/>
                </a:solidFill>
              </a:rPr>
              <a:t>during the exchange. Otherwise, they will not be able to participate in the programme. </a:t>
            </a: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endParaRPr lang="en-GB" sz="1900" dirty="0">
              <a:solidFill>
                <a:schemeClr val="tx1"/>
              </a:solidFill>
              <a:cs typeface="Calibri"/>
            </a:endParaRPr>
          </a:p>
          <a:p>
            <a:pPr marL="571500" indent="-571500" algn="just" eaLnBrk="1" fontAlgn="auto" hangingPunct="1">
              <a:lnSpc>
                <a:spcPct val="115000"/>
              </a:lnSpc>
              <a:spcAft>
                <a:spcPts val="0"/>
              </a:spcAft>
              <a:buClr>
                <a:schemeClr val="tx2"/>
              </a:buClr>
              <a:buSzPct val="90000"/>
              <a:defRPr/>
            </a:pPr>
            <a:endParaRPr lang="tr-TR" sz="1900" dirty="0">
              <a:solidFill>
                <a:schemeClr val="tx1"/>
              </a:solidFill>
            </a:endParaRPr>
          </a:p>
          <a:p>
            <a:pPr marL="571500" indent="-571500" algn="just" eaLnBrk="1" fontAlgn="auto" hangingPunct="1">
              <a:lnSpc>
                <a:spcPct val="115000"/>
              </a:lnSpc>
              <a:spcAft>
                <a:spcPts val="0"/>
              </a:spcAft>
              <a:buClr>
                <a:schemeClr val="tx2"/>
              </a:buClr>
              <a:buSzPct val="90000"/>
              <a:defRPr/>
            </a:pPr>
            <a:endParaRPr lang="tr-TR" sz="2000" dirty="0">
              <a:solidFill>
                <a:schemeClr val="tx1"/>
              </a:solidFill>
            </a:endParaRPr>
          </a:p>
          <a:p>
            <a:pPr marL="571500" indent="-571500" algn="just" eaLnBrk="1" fontAlgn="auto" hangingPunct="1">
              <a:lnSpc>
                <a:spcPct val="115000"/>
              </a:lnSpc>
              <a:spcAft>
                <a:spcPts val="0"/>
              </a:spcAft>
              <a:buClr>
                <a:schemeClr val="tx2"/>
              </a:buClr>
              <a:buSzPct val="90000"/>
              <a:defRPr/>
            </a:pPr>
            <a:endParaRPr lang="tr-TR" sz="2000" b="1" dirty="0">
              <a:solidFill>
                <a:schemeClr val="tx2">
                  <a:lumMod val="60000"/>
                  <a:lumOff val="40000"/>
                </a:schemeClr>
              </a:solidFill>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9512" y="116632"/>
            <a:ext cx="8784976" cy="936104"/>
          </a:xfrm>
          <a:solidFill>
            <a:schemeClr val="accent5">
              <a:lumMod val="20000"/>
              <a:lumOff val="80000"/>
            </a:schemeClr>
          </a:solidFill>
        </p:spPr>
        <p:txBody>
          <a:bodyPr/>
          <a:lstStyle/>
          <a:p>
            <a:r>
              <a:rPr lang="en-GB" sz="3600" b="1" dirty="0">
                <a:solidFill>
                  <a:schemeClr val="accent1">
                    <a:lumMod val="75000"/>
                  </a:schemeClr>
                </a:solidFill>
              </a:rPr>
              <a:t>Erasmus+ Student Mobility for Studies (SMS)</a:t>
            </a:r>
            <a:endParaRPr lang="en-GB" sz="3600" dirty="0">
              <a:cs typeface="Calibri"/>
            </a:endParaRPr>
          </a:p>
        </p:txBody>
      </p:sp>
      <p:sp>
        <p:nvSpPr>
          <p:cNvPr id="3" name="2 İçerik Yer Tutucusu"/>
          <p:cNvSpPr>
            <a:spLocks noGrp="1"/>
          </p:cNvSpPr>
          <p:nvPr>
            <p:ph idx="1"/>
          </p:nvPr>
        </p:nvSpPr>
        <p:spPr>
          <a:xfrm>
            <a:off x="179512" y="1124744"/>
            <a:ext cx="8856984" cy="3946761"/>
          </a:xfrm>
        </p:spPr>
        <p:txBody>
          <a:bodyPr/>
          <a:lstStyle/>
          <a:p>
            <a:pPr algn="just" eaLnBrk="1" fontAlgn="auto" hangingPunct="1">
              <a:spcAft>
                <a:spcPts val="0"/>
              </a:spcAft>
              <a:defRPr/>
            </a:pPr>
            <a:endParaRPr lang="en-GB" sz="2000" dirty="0"/>
          </a:p>
          <a:p>
            <a:pPr algn="just" eaLnBrk="1" fontAlgn="auto" hangingPunct="1">
              <a:spcAft>
                <a:spcPts val="0"/>
              </a:spcAft>
              <a:defRPr/>
            </a:pPr>
            <a:r>
              <a:rPr lang="en-GB" sz="2000"/>
              <a:t>Erasmus+ SMS gives students opportunity for studying at universities across Europe, which have exchange agreements with AYBU, for one semester or for a whole academic year (3-12 months). </a:t>
            </a:r>
            <a:endParaRPr lang="en-GB" sz="2000">
              <a:cs typeface="Calibri"/>
            </a:endParaRPr>
          </a:p>
          <a:p>
            <a:pPr algn="just" eaLnBrk="1" fontAlgn="auto" hangingPunct="1">
              <a:spcAft>
                <a:spcPts val="0"/>
              </a:spcAft>
              <a:defRPr/>
            </a:pPr>
            <a:endParaRPr lang="en-GB" sz="2000" dirty="0">
              <a:cs typeface="Calibri"/>
            </a:endParaRPr>
          </a:p>
          <a:p>
            <a:pPr algn="just" eaLnBrk="1" fontAlgn="auto" hangingPunct="1">
              <a:spcAft>
                <a:spcPts val="0"/>
              </a:spcAft>
              <a:defRPr/>
            </a:pPr>
            <a:r>
              <a:rPr lang="en-GB" sz="2000" dirty="0"/>
              <a:t>Students pay tuition fees (if they have to)  only to our university. They will not pay extra tuition fees to the receiving institution.</a:t>
            </a:r>
            <a:endParaRPr lang="en-GB" sz="2000" dirty="0">
              <a:cs typeface="Calibri"/>
            </a:endParaRPr>
          </a:p>
          <a:p>
            <a:pPr algn="just" eaLnBrk="1" fontAlgn="auto" hangingPunct="1">
              <a:spcAft>
                <a:spcPts val="0"/>
              </a:spcAft>
              <a:defRPr/>
            </a:pPr>
            <a:endParaRPr lang="en-GB" sz="2000" dirty="0">
              <a:cs typeface="Calibri"/>
            </a:endParaRPr>
          </a:p>
          <a:p>
            <a:pPr algn="just" eaLnBrk="1" fontAlgn="auto" hangingPunct="1">
              <a:spcAft>
                <a:spcPts val="0"/>
              </a:spcAft>
              <a:defRPr/>
            </a:pPr>
            <a:r>
              <a:rPr lang="en-GB" sz="2000" dirty="0"/>
              <a:t>Students are financially supported during their mobility by the European Commission with grants that differ according to the visiting country.</a:t>
            </a:r>
            <a:endParaRPr lang="en-GB" sz="2000" dirty="0">
              <a:cs typeface="Calibri"/>
            </a:endParaRPr>
          </a:p>
          <a:p>
            <a:endParaRPr lang="tr-TR" sz="2200" dirty="0"/>
          </a:p>
        </p:txBody>
      </p:sp>
      <p:sp>
        <p:nvSpPr>
          <p:cNvPr id="74754" name="AutoShape 2" descr="http://www.fuds.si/sites/default/files/slikca_erasmus1.jpg"/>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4758" name="Picture 6" descr="http://www.bfce.eu/content/image/erasmuspourtous.jpg"/>
          <p:cNvPicPr>
            <a:picLocks noChangeAspect="1" noChangeArrowheads="1"/>
          </p:cNvPicPr>
          <p:nvPr/>
        </p:nvPicPr>
        <p:blipFill>
          <a:blip r:embed="rId2" cstate="print"/>
          <a:srcRect/>
          <a:stretch>
            <a:fillRect/>
          </a:stretch>
        </p:blipFill>
        <p:spPr bwMode="auto">
          <a:xfrm>
            <a:off x="1979712" y="5373216"/>
            <a:ext cx="6072230" cy="1296144"/>
          </a:xfrm>
          <a:prstGeom prst="rect">
            <a:avLst/>
          </a:prstGeom>
          <a:ln>
            <a:noFill/>
          </a:ln>
          <a:effectLst>
            <a:softEdge rad="112500"/>
          </a:effectLst>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www.araskargo.com.tr/folders/18712/categorial1images/7990/oneri_sistemi_k.jpg"/>
          <p:cNvPicPr>
            <a:picLocks noChangeAspect="1" noChangeArrowheads="1"/>
          </p:cNvPicPr>
          <p:nvPr/>
        </p:nvPicPr>
        <p:blipFill>
          <a:blip r:embed="rId2" cstate="print">
            <a:lum bright="85000" contrast="-82000"/>
          </a:blip>
          <a:srcRect/>
          <a:stretch>
            <a:fillRect/>
          </a:stretch>
        </p:blipFill>
        <p:spPr bwMode="auto">
          <a:xfrm>
            <a:off x="0" y="0"/>
            <a:ext cx="9144000" cy="6899392"/>
          </a:xfrm>
          <a:prstGeom prst="rect">
            <a:avLst/>
          </a:prstGeom>
          <a:noFill/>
        </p:spPr>
      </p:pic>
      <p:sp>
        <p:nvSpPr>
          <p:cNvPr id="3" name="2 İçerik Yer Tutucusu"/>
          <p:cNvSpPr>
            <a:spLocks noGrp="1"/>
          </p:cNvSpPr>
          <p:nvPr>
            <p:ph idx="1"/>
          </p:nvPr>
        </p:nvSpPr>
        <p:spPr>
          <a:xfrm>
            <a:off x="107504" y="1052736"/>
            <a:ext cx="8784976" cy="5073427"/>
          </a:xfrm>
        </p:spPr>
        <p:txBody>
          <a:bodyPr/>
          <a:lstStyle/>
          <a:p>
            <a:r>
              <a:rPr lang="en-US" sz="2000"/>
              <a:t>The student is responsible for her/his own </a:t>
            </a:r>
            <a:r>
              <a:rPr lang="en-US" sz="2000" dirty="0"/>
              <a:t>exchange;</a:t>
            </a:r>
            <a:endParaRPr lang="en-US" sz="2000">
              <a:cs typeface="Calibri"/>
            </a:endParaRPr>
          </a:p>
          <a:p>
            <a:r>
              <a:rPr lang="en-US" sz="2000"/>
              <a:t>The student should take a close look at partner institution’s webpage/deadlines; </a:t>
            </a:r>
            <a:endParaRPr lang="en-US" sz="2000">
              <a:cs typeface="Calibri"/>
            </a:endParaRPr>
          </a:p>
          <a:p>
            <a:r>
              <a:rPr lang="en-US" sz="2000"/>
              <a:t>The student is advised to talk with former </a:t>
            </a:r>
            <a:r>
              <a:rPr lang="tr-TR" sz="2000" dirty="0"/>
              <a:t>AYBU</a:t>
            </a:r>
            <a:r>
              <a:rPr lang="en-US" sz="2000"/>
              <a:t> students and incoming students;</a:t>
            </a:r>
            <a:endParaRPr lang="en-US" sz="2000">
              <a:cs typeface="Calibri"/>
            </a:endParaRPr>
          </a:p>
          <a:p>
            <a:r>
              <a:rPr lang="en-US" sz="2000"/>
              <a:t>The student should know their deadlines and complete their application by these dates; </a:t>
            </a:r>
            <a:endParaRPr lang="en-US" sz="2000">
              <a:cs typeface="Calibri"/>
            </a:endParaRPr>
          </a:p>
          <a:p>
            <a:r>
              <a:rPr lang="en-US" sz="2000"/>
              <a:t>AYBU IRO does not have  any housing responsibility OR control of the housing, travel, passport and visa offices. Partner institutions’ International Offices may not have control over them too; thus try to get informed as much as possible. </a:t>
            </a:r>
            <a:endParaRPr lang="en-US" sz="2000">
              <a:cs typeface="Calibri"/>
            </a:endParaRPr>
          </a:p>
          <a:p>
            <a:r>
              <a:rPr lang="en-US" sz="2000"/>
              <a:t>Students are highly advised to get involved with the ESN Club/International Student Body while studying abroad. </a:t>
            </a:r>
            <a:endParaRPr lang="en-US" sz="2000">
              <a:cs typeface="Calibri"/>
            </a:endParaRPr>
          </a:p>
          <a:p>
            <a:r>
              <a:rPr lang="tr-TR" sz="2000"/>
              <a:t>T</a:t>
            </a:r>
            <a:r>
              <a:rPr lang="en-MY" sz="2000"/>
              <a:t>he student should obey the rules of the host country and institution.</a:t>
            </a:r>
            <a:endParaRPr lang="en-MY" sz="2000">
              <a:cs typeface="Calibri"/>
            </a:endParaRPr>
          </a:p>
          <a:p>
            <a:pPr marL="0" indent="0">
              <a:buNone/>
            </a:pPr>
            <a:endParaRPr lang="tr-TR" sz="1600">
              <a:cs typeface="Calibri"/>
            </a:endParaRPr>
          </a:p>
        </p:txBody>
      </p:sp>
      <p:sp>
        <p:nvSpPr>
          <p:cNvPr id="4" name="Rectangle 2"/>
          <p:cNvSpPr txBox="1">
            <a:spLocks noChangeArrowheads="1"/>
          </p:cNvSpPr>
          <p:nvPr/>
        </p:nvSpPr>
        <p:spPr bwMode="auto">
          <a:xfrm>
            <a:off x="1476375" y="115888"/>
            <a:ext cx="6264275" cy="741344"/>
          </a:xfrm>
          <a:prstGeom prst="rect">
            <a:avLst/>
          </a:prstGeom>
          <a:solidFill>
            <a:schemeClr val="accent5">
              <a:lumMod val="20000"/>
              <a:lumOff val="8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tr-TR" altLang="tr-TR" sz="2800" b="1">
                <a:solidFill>
                  <a:srgbClr val="0070C0"/>
                </a:solidFill>
                <a:latin typeface="+mj-lt"/>
                <a:ea typeface="+mj-ea"/>
                <a:cs typeface="+mj-cs"/>
              </a:rPr>
              <a:t>RESPONSIBILITIES</a:t>
            </a:r>
            <a:endParaRPr lang="tr-TR" altLang="tr-TR" sz="2800" b="1" i="0" u="none" strike="noStrike" kern="1200" cap="none" spc="0" baseline="0" noProof="0" dirty="0">
              <a:solidFill>
                <a:srgbClr val="0070C0"/>
              </a:solidFill>
              <a:latin typeface="+mj-lt"/>
              <a:ea typeface="+mj-ea"/>
              <a:cs typeface="Calibri"/>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ctrTitle"/>
          </p:nvPr>
        </p:nvSpPr>
        <p:spPr>
          <a:xfrm>
            <a:off x="1476375" y="115888"/>
            <a:ext cx="6264275" cy="741344"/>
          </a:xfrm>
          <a:solidFill>
            <a:schemeClr val="accent5">
              <a:lumMod val="20000"/>
              <a:lumOff val="80000"/>
            </a:schemeClr>
          </a:solidFill>
        </p:spPr>
        <p:txBody>
          <a:bodyPr/>
          <a:lstStyle/>
          <a:p>
            <a:pPr lvl="0" eaLnBrk="1" hangingPunct="1">
              <a:defRPr/>
            </a:pPr>
            <a:r>
              <a:rPr lang="tr-TR" altLang="tr-TR" sz="2800" b="1" dirty="0">
                <a:solidFill>
                  <a:srgbClr val="0070C0"/>
                </a:solidFill>
              </a:rPr>
              <a:t>SUGGESTIONS</a:t>
            </a:r>
          </a:p>
        </p:txBody>
      </p:sp>
      <p:sp>
        <p:nvSpPr>
          <p:cNvPr id="43012" name="Rectangle 3"/>
          <p:cNvSpPr>
            <a:spLocks noGrp="1" noChangeArrowheads="1"/>
          </p:cNvSpPr>
          <p:nvPr>
            <p:ph type="subTitle" idx="1"/>
          </p:nvPr>
        </p:nvSpPr>
        <p:spPr>
          <a:xfrm>
            <a:off x="0" y="1772816"/>
            <a:ext cx="9144000" cy="4732741"/>
          </a:xfrm>
        </p:spPr>
        <p:txBody>
          <a:bodyPr/>
          <a:lstStyle/>
          <a:p>
            <a:pPr marL="571500" indent="-571500" algn="l" eaLnBrk="1" hangingPunct="1">
              <a:lnSpc>
                <a:spcPct val="90000"/>
              </a:lnSpc>
              <a:buClr>
                <a:schemeClr val="tx2"/>
              </a:buClr>
              <a:buSzPct val="90000"/>
              <a:buFont typeface="Wingdings" pitchFamily="2" charset="2"/>
              <a:buChar char="Ø"/>
            </a:pPr>
            <a:r>
              <a:rPr lang="en-GB" sz="2000" b="1" dirty="0">
                <a:solidFill>
                  <a:srgbClr val="C00000"/>
                </a:solidFill>
              </a:rPr>
              <a:t>Checking e-mails regularly. </a:t>
            </a:r>
            <a:endParaRPr lang="en-GB" sz="2000" b="1" dirty="0">
              <a:solidFill>
                <a:srgbClr val="C00000"/>
              </a:solidFill>
              <a:cs typeface="Calibri"/>
            </a:endParaRPr>
          </a:p>
          <a:p>
            <a:pPr marL="571500" indent="-571500" algn="l" eaLnBrk="1" hangingPunct="1">
              <a:lnSpc>
                <a:spcPct val="90000"/>
              </a:lnSpc>
              <a:buClr>
                <a:schemeClr val="tx2"/>
              </a:buClr>
              <a:buSzPct val="90000"/>
              <a:buFont typeface="Wingdings" pitchFamily="2" charset="2"/>
              <a:buChar char="Ø"/>
            </a:pPr>
            <a:r>
              <a:rPr lang="en-GB" altLang="tr-TR" sz="2000" dirty="0">
                <a:solidFill>
                  <a:schemeClr val="tx1"/>
                </a:solidFill>
              </a:rPr>
              <a:t>Please first read the e-mail and </a:t>
            </a:r>
            <a:r>
              <a:rPr lang="en-GB" altLang="tr-TR" sz="2000" dirty="0" err="1">
                <a:solidFill>
                  <a:schemeClr val="tx1"/>
                </a:solidFill>
              </a:rPr>
              <a:t>guideliness</a:t>
            </a:r>
            <a:r>
              <a:rPr lang="en-GB" altLang="tr-TR" sz="2000" dirty="0">
                <a:solidFill>
                  <a:schemeClr val="tx1"/>
                </a:solidFill>
              </a:rPr>
              <a:t> AYBU IRO sends you</a:t>
            </a:r>
            <a:endParaRPr lang="en-GB" altLang="tr-TR" sz="2000" dirty="0">
              <a:solidFill>
                <a:schemeClr val="tx1"/>
              </a:solidFill>
              <a:cs typeface="Calibri"/>
            </a:endParaRPr>
          </a:p>
          <a:p>
            <a:pPr marL="571500" indent="-571500" algn="l" eaLnBrk="1" hangingPunct="1">
              <a:lnSpc>
                <a:spcPct val="90000"/>
              </a:lnSpc>
              <a:buClr>
                <a:schemeClr val="tx2"/>
              </a:buClr>
              <a:buSzPct val="90000"/>
              <a:buFont typeface="Wingdings" pitchFamily="2" charset="2"/>
              <a:buChar char="Ø"/>
            </a:pPr>
            <a:r>
              <a:rPr lang="en-GB" altLang="tr-TR" sz="2000" dirty="0">
                <a:solidFill>
                  <a:schemeClr val="tx1"/>
                </a:solidFill>
              </a:rPr>
              <a:t>Be in contact with departmental coordinators and AYBU IRO and host university</a:t>
            </a:r>
            <a:endParaRPr lang="en-GB" altLang="tr-TR" sz="2000" dirty="0">
              <a:solidFill>
                <a:schemeClr val="tx1"/>
              </a:solidFill>
              <a:cs typeface="Calibri"/>
            </a:endParaRPr>
          </a:p>
          <a:p>
            <a:pPr marL="571500" indent="-571500" algn="l" eaLnBrk="1" hangingPunct="1">
              <a:lnSpc>
                <a:spcPct val="90000"/>
              </a:lnSpc>
              <a:buClr>
                <a:schemeClr val="tx2"/>
              </a:buClr>
              <a:buSzPct val="90000"/>
              <a:buFont typeface="Wingdings" pitchFamily="2" charset="2"/>
              <a:buChar char="Ø"/>
            </a:pPr>
            <a:r>
              <a:rPr lang="en-GB" altLang="tr-TR" sz="2000" dirty="0">
                <a:solidFill>
                  <a:schemeClr val="tx1"/>
                </a:solidFill>
              </a:rPr>
              <a:t>Fill in the forms and documents correctly and submit them on time. </a:t>
            </a:r>
            <a:endParaRPr lang="en-GB" altLang="tr-TR" sz="2000" dirty="0">
              <a:solidFill>
                <a:schemeClr val="tx1"/>
              </a:solidFill>
              <a:cs typeface="Calibri"/>
            </a:endParaRPr>
          </a:p>
          <a:p>
            <a:pPr marL="571500" indent="-571500" algn="l" eaLnBrk="1" hangingPunct="1">
              <a:lnSpc>
                <a:spcPct val="90000"/>
              </a:lnSpc>
              <a:buClr>
                <a:schemeClr val="tx2"/>
              </a:buClr>
              <a:buSzPct val="90000"/>
              <a:buFont typeface="Wingdings" pitchFamily="2" charset="2"/>
              <a:buChar char="Ø"/>
            </a:pPr>
            <a:r>
              <a:rPr lang="en-GB" altLang="tr-TR" sz="2000" dirty="0">
                <a:solidFill>
                  <a:schemeClr val="tx1"/>
                </a:solidFill>
              </a:rPr>
              <a:t>Read the Erasmus+ Program official </a:t>
            </a:r>
            <a:r>
              <a:rPr lang="en-GB" altLang="tr-TR" sz="2000" dirty="0" err="1">
                <a:solidFill>
                  <a:schemeClr val="tx1"/>
                </a:solidFill>
              </a:rPr>
              <a:t>guideliness</a:t>
            </a:r>
            <a:endParaRPr lang="en-GB" altLang="tr-TR" sz="2000" dirty="0">
              <a:solidFill>
                <a:schemeClr val="tx1"/>
              </a:solidFill>
              <a:cs typeface="Calibri"/>
            </a:endParaRPr>
          </a:p>
          <a:p>
            <a:pPr marL="571500" indent="-571500" algn="l" eaLnBrk="1" hangingPunct="1">
              <a:lnSpc>
                <a:spcPct val="90000"/>
              </a:lnSpc>
              <a:buClr>
                <a:schemeClr val="tx2"/>
              </a:buClr>
              <a:buSzPct val="90000"/>
            </a:pPr>
            <a:r>
              <a:rPr lang="en-GB" altLang="tr-TR" sz="2000" dirty="0">
                <a:solidFill>
                  <a:schemeClr val="tx1"/>
                </a:solidFill>
              </a:rPr>
              <a:t>          * Erasmus+ Programme Guide,</a:t>
            </a:r>
            <a:endParaRPr lang="en-GB" altLang="tr-TR" sz="2000" dirty="0">
              <a:solidFill>
                <a:schemeClr val="tx1"/>
              </a:solidFill>
              <a:cs typeface="Calibri"/>
            </a:endParaRPr>
          </a:p>
          <a:p>
            <a:pPr marL="571500" indent="-571500" algn="l" eaLnBrk="1" hangingPunct="1">
              <a:lnSpc>
                <a:spcPct val="90000"/>
              </a:lnSpc>
              <a:buClr>
                <a:schemeClr val="tx2"/>
              </a:buClr>
              <a:buSzPct val="90000"/>
            </a:pPr>
            <a:r>
              <a:rPr lang="en-GB" altLang="tr-TR" sz="2000" dirty="0">
                <a:solidFill>
                  <a:schemeClr val="tx1"/>
                </a:solidFill>
              </a:rPr>
              <a:t>          * Erasmus+ </a:t>
            </a:r>
            <a:r>
              <a:rPr lang="en-GB" altLang="tr-TR" sz="2000" dirty="0" err="1">
                <a:solidFill>
                  <a:schemeClr val="tx1"/>
                </a:solidFill>
              </a:rPr>
              <a:t>Uygulama</a:t>
            </a:r>
            <a:r>
              <a:rPr lang="en-GB" altLang="tr-TR" sz="2000" dirty="0">
                <a:solidFill>
                  <a:schemeClr val="tx1"/>
                </a:solidFill>
              </a:rPr>
              <a:t> El </a:t>
            </a:r>
            <a:r>
              <a:rPr lang="en-GB" altLang="tr-TR" sz="2000" dirty="0" err="1">
                <a:solidFill>
                  <a:schemeClr val="tx1"/>
                </a:solidFill>
              </a:rPr>
              <a:t>Kitabı</a:t>
            </a:r>
            <a:endParaRPr lang="en-GB" altLang="tr-TR" sz="2000" dirty="0">
              <a:solidFill>
                <a:schemeClr val="tx1"/>
              </a:solidFill>
              <a:cs typeface="Calibri"/>
            </a:endParaRPr>
          </a:p>
          <a:p>
            <a:pPr marL="571500" indent="-571500" algn="l" eaLnBrk="1" hangingPunct="1">
              <a:lnSpc>
                <a:spcPct val="90000"/>
              </a:lnSpc>
              <a:buClr>
                <a:schemeClr val="tx2"/>
              </a:buClr>
              <a:buSzPct val="90000"/>
            </a:pPr>
            <a:r>
              <a:rPr lang="en-GB" altLang="tr-TR" sz="2000" dirty="0">
                <a:solidFill>
                  <a:schemeClr val="tx1"/>
                </a:solidFill>
              </a:rPr>
              <a:t>          * Erasmus Student Declaration</a:t>
            </a:r>
            <a:endParaRPr lang="en-GB" altLang="tr-TR" sz="2000" dirty="0">
              <a:solidFill>
                <a:schemeClr val="tx1"/>
              </a:solidFill>
              <a:cs typeface="Calibri"/>
            </a:endParaRPr>
          </a:p>
          <a:p>
            <a:pPr marL="571500" indent="-571500" algn="l" eaLnBrk="1" hangingPunct="1">
              <a:lnSpc>
                <a:spcPct val="90000"/>
              </a:lnSpc>
              <a:buClr>
                <a:schemeClr val="tx2"/>
              </a:buClr>
              <a:buSzPct val="90000"/>
            </a:pPr>
            <a:r>
              <a:rPr lang="en-GB" altLang="tr-TR" sz="2000" dirty="0">
                <a:solidFill>
                  <a:schemeClr val="tx1"/>
                </a:solidFill>
              </a:rPr>
              <a:t>          * Grant Contract</a:t>
            </a:r>
          </a:p>
          <a:p>
            <a:pPr marL="571500" indent="-571500" algn="l" eaLnBrk="1" hangingPunct="1">
              <a:lnSpc>
                <a:spcPct val="90000"/>
              </a:lnSpc>
              <a:buClr>
                <a:schemeClr val="tx2"/>
              </a:buClr>
              <a:buSzPct val="90000"/>
            </a:pPr>
            <a:endParaRPr lang="tr-TR" altLang="tr-TR" sz="2000" dirty="0">
              <a:solidFill>
                <a:schemeClr val="tx1"/>
              </a:solidFill>
            </a:endParaRPr>
          </a:p>
          <a:p>
            <a:pPr marL="571500" indent="-571500" algn="l" eaLnBrk="1" hangingPunct="1">
              <a:lnSpc>
                <a:spcPct val="90000"/>
              </a:lnSpc>
              <a:buClr>
                <a:schemeClr val="tx2"/>
              </a:buClr>
              <a:buSzPct val="90000"/>
            </a:pPr>
            <a:endParaRPr lang="en-US" altLang="tr-TR" sz="2000" dirty="0">
              <a:solidFill>
                <a:srgbClr val="FF0000"/>
              </a:solidFill>
            </a:endParaRPr>
          </a:p>
          <a:p>
            <a:pPr marL="571500" indent="-571500" algn="l" eaLnBrk="1" hangingPunct="1">
              <a:lnSpc>
                <a:spcPct val="90000"/>
              </a:lnSpc>
              <a:buClr>
                <a:schemeClr val="tx2"/>
              </a:buClr>
              <a:buSzPct val="90000"/>
              <a:buFont typeface="Wingdings" pitchFamily="2" charset="2"/>
              <a:buChar char="Ø"/>
            </a:pPr>
            <a:endParaRPr lang="tr-TR" altLang="tr-TR" sz="2000" dirty="0">
              <a:solidFill>
                <a:srgbClr val="FF0000"/>
              </a:solidFill>
            </a:endParaRPr>
          </a:p>
          <a:p>
            <a:pPr marL="571500" indent="-571500" algn="l" eaLnBrk="1" hangingPunct="1">
              <a:lnSpc>
                <a:spcPct val="90000"/>
              </a:lnSpc>
              <a:buClr>
                <a:schemeClr val="tx2"/>
              </a:buClr>
              <a:buSzPct val="90000"/>
            </a:pPr>
            <a:endParaRPr lang="tr-TR" altLang="tr-TR" sz="2200" b="1" dirty="0">
              <a:solidFill>
                <a:srgbClr val="898989"/>
              </a:solidFill>
            </a:endParaRPr>
          </a:p>
          <a:p>
            <a:pPr marL="571500" indent="-571500" algn="l" eaLnBrk="1" hangingPunct="1">
              <a:lnSpc>
                <a:spcPct val="90000"/>
              </a:lnSpc>
              <a:buClr>
                <a:schemeClr val="tx2"/>
              </a:buClr>
              <a:buSzPct val="90000"/>
              <a:buFontTx/>
              <a:buChar char="o"/>
            </a:pPr>
            <a:endParaRPr lang="tr-TR" altLang="tr-TR" sz="2200" b="1" dirty="0">
              <a:solidFill>
                <a:srgbClr val="898989"/>
              </a:solidFill>
            </a:endParaRPr>
          </a:p>
          <a:p>
            <a:pPr marL="571500" indent="-571500" algn="l" eaLnBrk="1" hangingPunct="1">
              <a:lnSpc>
                <a:spcPct val="90000"/>
              </a:lnSpc>
              <a:buClr>
                <a:schemeClr val="tx2"/>
              </a:buClr>
              <a:buSzPct val="90000"/>
              <a:buFontTx/>
              <a:buNone/>
            </a:pPr>
            <a:endParaRPr lang="tr-TR" altLang="tr-TR" sz="2200" b="1" dirty="0">
              <a:solidFill>
                <a:srgbClr val="898989"/>
              </a:solidFill>
            </a:endParaRPr>
          </a:p>
          <a:p>
            <a:pPr marL="571500" indent="-571500" algn="l" eaLnBrk="1" hangingPunct="1">
              <a:lnSpc>
                <a:spcPct val="90000"/>
              </a:lnSpc>
              <a:buClr>
                <a:schemeClr val="tx2"/>
              </a:buClr>
              <a:buSzPct val="90000"/>
              <a:buFontTx/>
              <a:buChar char="o"/>
            </a:pPr>
            <a:endParaRPr lang="tr-TR" altLang="tr-TR" sz="2200" b="1" dirty="0">
              <a:solidFill>
                <a:srgbClr val="898989"/>
              </a:solidFill>
            </a:endParaRPr>
          </a:p>
          <a:p>
            <a:pPr marL="571500" indent="-571500" algn="l" eaLnBrk="1" hangingPunct="1">
              <a:lnSpc>
                <a:spcPct val="90000"/>
              </a:lnSpc>
              <a:buClr>
                <a:schemeClr val="tx2"/>
              </a:buClr>
              <a:buSzPct val="90000"/>
              <a:buFontTx/>
              <a:buChar char="o"/>
            </a:pPr>
            <a:endParaRPr lang="tr-TR" altLang="tr-TR" sz="2200" b="1" dirty="0">
              <a:solidFill>
                <a:srgbClr val="898989"/>
              </a:solidFill>
            </a:endParaRPr>
          </a:p>
          <a:p>
            <a:pPr marL="571500" indent="-571500" algn="l" eaLnBrk="1" hangingPunct="1">
              <a:lnSpc>
                <a:spcPct val="90000"/>
              </a:lnSpc>
              <a:buClr>
                <a:schemeClr val="tx2"/>
              </a:buClr>
              <a:buSzPct val="90000"/>
              <a:buFont typeface="Wingdings" pitchFamily="2" charset="2"/>
              <a:buNone/>
            </a:pPr>
            <a:endParaRPr lang="tr-TR" altLang="tr-TR" sz="2200" b="1" dirty="0">
              <a:solidFill>
                <a:srgbClr val="898989"/>
              </a:solidFill>
            </a:endParaRPr>
          </a:p>
        </p:txBody>
      </p:sp>
      <p:pic>
        <p:nvPicPr>
          <p:cNvPr id="6146" name="Picture 2" descr="Image result for suggestions"/>
          <p:cNvPicPr>
            <a:picLocks noChangeAspect="1" noChangeArrowheads="1"/>
          </p:cNvPicPr>
          <p:nvPr/>
        </p:nvPicPr>
        <p:blipFill>
          <a:blip r:embed="rId2" cstate="print"/>
          <a:srcRect/>
          <a:stretch>
            <a:fillRect/>
          </a:stretch>
        </p:blipFill>
        <p:spPr bwMode="auto">
          <a:xfrm>
            <a:off x="6866977" y="3424741"/>
            <a:ext cx="1747345" cy="1698808"/>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35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34E87D4-1CBA-D044-820B-FF59DD5B4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 y="0"/>
            <a:ext cx="9090660" cy="6858000"/>
          </a:xfrm>
          <a:prstGeom prst="rect">
            <a:avLst/>
          </a:prstGeom>
        </p:spPr>
      </p:pic>
    </p:spTree>
    <p:extLst>
      <p:ext uri="{BB962C8B-B14F-4D97-AF65-F5344CB8AC3E}">
        <p14:creationId xmlns:p14="http://schemas.microsoft.com/office/powerpoint/2010/main" val="92345144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ctrTitle"/>
          </p:nvPr>
        </p:nvSpPr>
        <p:spPr>
          <a:xfrm>
            <a:off x="323528" y="1772816"/>
            <a:ext cx="8208963" cy="1584176"/>
          </a:xfrm>
        </p:spPr>
        <p:txBody>
          <a:bodyPr/>
          <a:lstStyle/>
          <a:p>
            <a:br>
              <a:rPr lang="tr-TR" sz="3600" dirty="0"/>
            </a:br>
            <a:r>
              <a:rPr lang="en-US" sz="2600" dirty="0"/>
              <a:t>In case you have further questions, please contact us</a:t>
            </a:r>
            <a:r>
              <a:rPr lang="tr-TR" sz="2600" dirty="0"/>
              <a:t> at </a:t>
            </a:r>
            <a:br>
              <a:rPr lang="en-GB" sz="2600" u="sng" dirty="0"/>
            </a:br>
            <a:r>
              <a:rPr lang="en-GB" sz="2600" dirty="0">
                <a:hlinkClick r:id="rId2"/>
              </a:rPr>
              <a:t> erasmus@ybu.edu.tr </a:t>
            </a:r>
            <a:br>
              <a:rPr lang="en-GB" sz="2600" dirty="0"/>
            </a:br>
            <a:br>
              <a:rPr lang="en-GB" sz="2600" dirty="0"/>
            </a:br>
            <a:r>
              <a:rPr lang="en-GB" sz="2600" dirty="0"/>
              <a:t>We wish you good luck </a:t>
            </a:r>
            <a:r>
              <a:rPr lang="en-GB" sz="2600" dirty="0">
                <a:sym typeface="Wingdings" panose="05000000000000000000" pitchFamily="2" charset="2"/>
              </a:rPr>
              <a:t>!</a:t>
            </a:r>
            <a:endParaRPr lang="en-GB" altLang="tr-TR" sz="2600" b="1" dirty="0">
              <a:solidFill>
                <a:srgbClr val="C00000"/>
              </a:solidFill>
              <a:latin typeface="Comic Sans MS" pitchFamily="66" charset="0"/>
            </a:endParaRPr>
          </a:p>
        </p:txBody>
      </p:sp>
      <p:pic>
        <p:nvPicPr>
          <p:cNvPr id="3074" name="Picture 2" descr="Image result for erasmus students"/>
          <p:cNvPicPr>
            <a:picLocks noChangeAspect="1" noChangeArrowheads="1"/>
          </p:cNvPicPr>
          <p:nvPr/>
        </p:nvPicPr>
        <p:blipFill>
          <a:blip r:embed="rId3" cstate="print"/>
          <a:srcRect/>
          <a:stretch>
            <a:fillRect/>
          </a:stretch>
        </p:blipFill>
        <p:spPr bwMode="auto">
          <a:xfrm>
            <a:off x="1043608" y="3979539"/>
            <a:ext cx="6858000" cy="2878461"/>
          </a:xfrm>
          <a:prstGeom prst="rect">
            <a:avLst/>
          </a:prstGeom>
          <a:ln>
            <a:noFill/>
          </a:ln>
          <a:effectLst>
            <a:softEdge rad="112500"/>
          </a:effectLst>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9898" y="188640"/>
            <a:ext cx="6236221" cy="148133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down)">
                                      <p:cBhvr>
                                        <p:cTn id="7" dur="580">
                                          <p:stCondLst>
                                            <p:cond delay="0"/>
                                          </p:stCondLst>
                                        </p:cTn>
                                        <p:tgtEl>
                                          <p:spTgt spid="36867"/>
                                        </p:tgtEl>
                                      </p:cBhvr>
                                    </p:animEffect>
                                    <p:anim calcmode="lin" valueType="num">
                                      <p:cBhvr>
                                        <p:cTn id="8" dur="1822" tmFilter="0,0; 0.14,0.36; 0.43,0.73; 0.71,0.91; 1.0,1.0">
                                          <p:stCondLst>
                                            <p:cond delay="0"/>
                                          </p:stCondLst>
                                        </p:cTn>
                                        <p:tgtEl>
                                          <p:spTgt spid="3686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86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86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86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867"/>
                                        </p:tgtEl>
                                        <p:attrNameLst>
                                          <p:attrName>ppt_y</p:attrName>
                                        </p:attrNameLst>
                                      </p:cBhvr>
                                      <p:tavLst>
                                        <p:tav tm="0" fmla="#ppt_y-sin(pi*$)/81">
                                          <p:val>
                                            <p:fltVal val="0"/>
                                          </p:val>
                                        </p:tav>
                                        <p:tav tm="100000">
                                          <p:val>
                                            <p:fltVal val="1"/>
                                          </p:val>
                                        </p:tav>
                                      </p:tavLst>
                                    </p:anim>
                                    <p:animScale>
                                      <p:cBhvr>
                                        <p:cTn id="13" dur="26">
                                          <p:stCondLst>
                                            <p:cond delay="650"/>
                                          </p:stCondLst>
                                        </p:cTn>
                                        <p:tgtEl>
                                          <p:spTgt spid="36867"/>
                                        </p:tgtEl>
                                      </p:cBhvr>
                                      <p:to x="100000" y="60000"/>
                                    </p:animScale>
                                    <p:animScale>
                                      <p:cBhvr>
                                        <p:cTn id="14" dur="166" decel="50000">
                                          <p:stCondLst>
                                            <p:cond delay="676"/>
                                          </p:stCondLst>
                                        </p:cTn>
                                        <p:tgtEl>
                                          <p:spTgt spid="36867"/>
                                        </p:tgtEl>
                                      </p:cBhvr>
                                      <p:to x="100000" y="100000"/>
                                    </p:animScale>
                                    <p:animScale>
                                      <p:cBhvr>
                                        <p:cTn id="15" dur="26">
                                          <p:stCondLst>
                                            <p:cond delay="1312"/>
                                          </p:stCondLst>
                                        </p:cTn>
                                        <p:tgtEl>
                                          <p:spTgt spid="36867"/>
                                        </p:tgtEl>
                                      </p:cBhvr>
                                      <p:to x="100000" y="80000"/>
                                    </p:animScale>
                                    <p:animScale>
                                      <p:cBhvr>
                                        <p:cTn id="16" dur="166" decel="50000">
                                          <p:stCondLst>
                                            <p:cond delay="1338"/>
                                          </p:stCondLst>
                                        </p:cTn>
                                        <p:tgtEl>
                                          <p:spTgt spid="36867"/>
                                        </p:tgtEl>
                                      </p:cBhvr>
                                      <p:to x="100000" y="100000"/>
                                    </p:animScale>
                                    <p:animScale>
                                      <p:cBhvr>
                                        <p:cTn id="17" dur="26">
                                          <p:stCondLst>
                                            <p:cond delay="1642"/>
                                          </p:stCondLst>
                                        </p:cTn>
                                        <p:tgtEl>
                                          <p:spTgt spid="36867"/>
                                        </p:tgtEl>
                                      </p:cBhvr>
                                      <p:to x="100000" y="90000"/>
                                    </p:animScale>
                                    <p:animScale>
                                      <p:cBhvr>
                                        <p:cTn id="18" dur="166" decel="50000">
                                          <p:stCondLst>
                                            <p:cond delay="1668"/>
                                          </p:stCondLst>
                                        </p:cTn>
                                        <p:tgtEl>
                                          <p:spTgt spid="36867"/>
                                        </p:tgtEl>
                                      </p:cBhvr>
                                      <p:to x="100000" y="100000"/>
                                    </p:animScale>
                                    <p:animScale>
                                      <p:cBhvr>
                                        <p:cTn id="19" dur="26">
                                          <p:stCondLst>
                                            <p:cond delay="1808"/>
                                          </p:stCondLst>
                                        </p:cTn>
                                        <p:tgtEl>
                                          <p:spTgt spid="36867"/>
                                        </p:tgtEl>
                                      </p:cBhvr>
                                      <p:to x="100000" y="95000"/>
                                    </p:animScale>
                                    <p:animScale>
                                      <p:cBhvr>
                                        <p:cTn id="20" dur="166" decel="50000">
                                          <p:stCondLst>
                                            <p:cond delay="1834"/>
                                          </p:stCondLst>
                                        </p:cTn>
                                        <p:tgtEl>
                                          <p:spTgt spid="368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id="{E3F9988C-4E8C-AB43-AF34-2FB12FD73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6">
            <a:extLst>
              <a:ext uri="{FF2B5EF4-FFF2-40B4-BE49-F238E27FC236}">
                <a16:creationId xmlns:a16="http://schemas.microsoft.com/office/drawing/2014/main" id="{28F7C2ED-0E41-2343-BA6E-50CD4B6A5AE6}"/>
              </a:ext>
            </a:extLst>
          </p:cNvPr>
          <p:cNvSpPr txBox="1">
            <a:spLocks noChangeArrowheads="1"/>
          </p:cNvSpPr>
          <p:nvPr/>
        </p:nvSpPr>
        <p:spPr bwMode="auto">
          <a:xfrm>
            <a:off x="1890713" y="369888"/>
            <a:ext cx="5715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is-IS" altLang="tr-TR" sz="1800"/>
          </a:p>
          <a:p>
            <a:pPr eaLnBrk="1" hangingPunct="1">
              <a:spcBef>
                <a:spcPct val="0"/>
              </a:spcBef>
              <a:buFontTx/>
              <a:buNone/>
            </a:pPr>
            <a:endParaRPr lang="en-US" altLang="tr-TR" sz="1800"/>
          </a:p>
        </p:txBody>
      </p:sp>
      <p:pic>
        <p:nvPicPr>
          <p:cNvPr id="30723" name="Resim 11">
            <a:extLst>
              <a:ext uri="{FF2B5EF4-FFF2-40B4-BE49-F238E27FC236}">
                <a16:creationId xmlns:a16="http://schemas.microsoft.com/office/drawing/2014/main" id="{365FD6C9-3B78-E740-ABC9-0B0CDCA63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408" y="6327409"/>
            <a:ext cx="1720056" cy="55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Resim 21">
            <a:extLst>
              <a:ext uri="{FF2B5EF4-FFF2-40B4-BE49-F238E27FC236}">
                <a16:creationId xmlns:a16="http://schemas.microsoft.com/office/drawing/2014/main" id="{34C2C879-A75D-0B49-9880-EED180BE2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6386513"/>
            <a:ext cx="18256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Dikdörtgen 1">
            <a:extLst>
              <a:ext uri="{FF2B5EF4-FFF2-40B4-BE49-F238E27FC236}">
                <a16:creationId xmlns:a16="http://schemas.microsoft.com/office/drawing/2014/main" id="{695EC06A-41C9-E94D-9739-76A33BF6600F}"/>
              </a:ext>
            </a:extLst>
          </p:cNvPr>
          <p:cNvSpPr>
            <a:spLocks noChangeArrowheads="1"/>
          </p:cNvSpPr>
          <p:nvPr/>
        </p:nvSpPr>
        <p:spPr bwMode="auto">
          <a:xfrm>
            <a:off x="2360613" y="4851400"/>
            <a:ext cx="45720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70000"/>
              </a:lnSpc>
              <a:spcBef>
                <a:spcPct val="0"/>
              </a:spcBef>
              <a:buFontTx/>
              <a:buNone/>
            </a:pPr>
            <a:endParaRPr lang="tr-TR" altLang="tr-TR" sz="1700" b="1">
              <a:latin typeface="Times New Roman" panose="02020603050405020304" pitchFamily="18" charset="0"/>
              <a:cs typeface="Times New Roman" panose="02020603050405020304" pitchFamily="18" charset="0"/>
            </a:endParaRPr>
          </a:p>
          <a:p>
            <a:pPr algn="ctr" eaLnBrk="1" hangingPunct="1">
              <a:lnSpc>
                <a:spcPct val="70000"/>
              </a:lnSpc>
              <a:spcBef>
                <a:spcPct val="0"/>
              </a:spcBef>
              <a:buFontTx/>
              <a:buNone/>
            </a:pPr>
            <a:r>
              <a:rPr lang="tr-TR" altLang="tr-TR" sz="1700" b="1">
                <a:latin typeface="Times New Roman" panose="02020603050405020304" pitchFamily="18" charset="0"/>
                <a:cs typeface="Times New Roman" panose="02020603050405020304" pitchFamily="18" charset="0"/>
              </a:rPr>
              <a:t>AYBÜ Etlik Milli İrade Binası, B-Blok, Kat-8</a:t>
            </a:r>
          </a:p>
          <a:p>
            <a:pPr algn="ctr" eaLnBrk="1" hangingPunct="1">
              <a:lnSpc>
                <a:spcPct val="70000"/>
              </a:lnSpc>
              <a:spcBef>
                <a:spcPct val="0"/>
              </a:spcBef>
              <a:buFontTx/>
              <a:buNone/>
            </a:pPr>
            <a:endParaRPr lang="tr-TR" altLang="tr-TR" sz="1700" b="1">
              <a:latin typeface="Times New Roman" panose="02020603050405020304" pitchFamily="18" charset="0"/>
              <a:cs typeface="Times New Roman" panose="02020603050405020304" pitchFamily="18" charset="0"/>
            </a:endParaRPr>
          </a:p>
          <a:p>
            <a:pPr algn="ctr" eaLnBrk="1" hangingPunct="1">
              <a:lnSpc>
                <a:spcPct val="70000"/>
              </a:lnSpc>
              <a:spcBef>
                <a:spcPct val="0"/>
              </a:spcBef>
              <a:buFontTx/>
              <a:buNone/>
            </a:pPr>
            <a:r>
              <a:rPr lang="tr-TR" altLang="tr-TR" sz="1700" b="1">
                <a:latin typeface="Times New Roman" panose="02020603050405020304" pitchFamily="18" charset="0"/>
                <a:cs typeface="Times New Roman" panose="02020603050405020304" pitchFamily="18" charset="0"/>
              </a:rPr>
              <a:t>Tel: +90 312 9061331</a:t>
            </a:r>
          </a:p>
          <a:p>
            <a:pPr algn="ctr" eaLnBrk="1" hangingPunct="1">
              <a:lnSpc>
                <a:spcPct val="70000"/>
              </a:lnSpc>
              <a:spcBef>
                <a:spcPct val="0"/>
              </a:spcBef>
              <a:buFontTx/>
              <a:buNone/>
            </a:pPr>
            <a:endParaRPr lang="tr-TR" altLang="tr-TR" sz="1700" b="1">
              <a:latin typeface="Times New Roman" panose="02020603050405020304" pitchFamily="18" charset="0"/>
              <a:cs typeface="Times New Roman" panose="02020603050405020304" pitchFamily="18" charset="0"/>
            </a:endParaRPr>
          </a:p>
          <a:p>
            <a:pPr algn="ctr" eaLnBrk="1" hangingPunct="1">
              <a:lnSpc>
                <a:spcPct val="70000"/>
              </a:lnSpc>
              <a:spcBef>
                <a:spcPct val="0"/>
              </a:spcBef>
              <a:buFontTx/>
              <a:buNone/>
            </a:pPr>
            <a:r>
              <a:rPr lang="tr-TR" altLang="tr-TR" sz="1700" b="1">
                <a:latin typeface="Times New Roman" panose="02020603050405020304" pitchFamily="18" charset="0"/>
                <a:cs typeface="Times New Roman" panose="02020603050405020304" pitchFamily="18" charset="0"/>
                <a:hlinkClick r:id="rId5"/>
              </a:rPr>
              <a:t>www.ybu.edu.tr/dib</a:t>
            </a:r>
          </a:p>
        </p:txBody>
      </p:sp>
      <p:pic>
        <p:nvPicPr>
          <p:cNvPr id="30727" name="Resim 13">
            <a:extLst>
              <a:ext uri="{FF2B5EF4-FFF2-40B4-BE49-F238E27FC236}">
                <a16:creationId xmlns:a16="http://schemas.microsoft.com/office/drawing/2014/main" id="{593F5311-3576-7643-9292-221060333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6638" y="17463"/>
            <a:ext cx="19907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Metin kutusu 14">
            <a:extLst>
              <a:ext uri="{FF2B5EF4-FFF2-40B4-BE49-F238E27FC236}">
                <a16:creationId xmlns:a16="http://schemas.microsoft.com/office/drawing/2014/main" id="{6C5BDA0D-D9B3-134B-9EA1-DF2145BE9314}"/>
              </a:ext>
            </a:extLst>
          </p:cNvPr>
          <p:cNvSpPr txBox="1">
            <a:spLocks noChangeArrowheads="1"/>
          </p:cNvSpPr>
          <p:nvPr/>
        </p:nvSpPr>
        <p:spPr bwMode="auto">
          <a:xfrm>
            <a:off x="1504950" y="1995488"/>
            <a:ext cx="61341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tr-TR" altLang="tr-TR" sz="2100" b="1">
                <a:solidFill>
                  <a:srgbClr val="002060"/>
                </a:solidFill>
                <a:latin typeface="Baskerville" panose="02020502070401020303" pitchFamily="18" charset="0"/>
              </a:rPr>
              <a:t>DIŞ İLİŞKİLER KOORDİNATÖRLÜĞÜ</a:t>
            </a:r>
          </a:p>
        </p:txBody>
      </p:sp>
      <p:pic>
        <p:nvPicPr>
          <p:cNvPr id="30729" name="Resim 9" descr="vektör grafikler içeren bir resim&#10;&#10;Açıklama otomatik olarak oluşturuldu">
            <a:extLst>
              <a:ext uri="{FF2B5EF4-FFF2-40B4-BE49-F238E27FC236}">
                <a16:creationId xmlns:a16="http://schemas.microsoft.com/office/drawing/2014/main" id="{33388358-2407-9340-9E33-63B6932DE8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4088" y="3819525"/>
            <a:ext cx="7064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Resim 13">
            <a:extLst>
              <a:ext uri="{FF2B5EF4-FFF2-40B4-BE49-F238E27FC236}">
                <a16:creationId xmlns:a16="http://schemas.microsoft.com/office/drawing/2014/main" id="{16A07B28-3F87-9C46-A370-EF1280B4E9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5425" y="3740150"/>
            <a:ext cx="8223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Metin kutusu 5">
            <a:extLst>
              <a:ext uri="{FF2B5EF4-FFF2-40B4-BE49-F238E27FC236}">
                <a16:creationId xmlns:a16="http://schemas.microsoft.com/office/drawing/2014/main" id="{77C5FD79-EEB4-9341-8378-2E876A96AD39}"/>
              </a:ext>
            </a:extLst>
          </p:cNvPr>
          <p:cNvSpPr txBox="1">
            <a:spLocks noChangeArrowheads="1"/>
          </p:cNvSpPr>
          <p:nvPr/>
        </p:nvSpPr>
        <p:spPr bwMode="auto">
          <a:xfrm>
            <a:off x="2401888" y="3965575"/>
            <a:ext cx="12319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2300" b="1">
                <a:latin typeface="Times New Roman" panose="02020603050405020304" pitchFamily="18" charset="0"/>
                <a:cs typeface="Times New Roman" panose="02020603050405020304" pitchFamily="18" charset="0"/>
              </a:rPr>
              <a:t>/aybuint</a:t>
            </a:r>
          </a:p>
        </p:txBody>
      </p:sp>
      <p:sp>
        <p:nvSpPr>
          <p:cNvPr id="30732" name="Metin kutusu 5">
            <a:extLst>
              <a:ext uri="{FF2B5EF4-FFF2-40B4-BE49-F238E27FC236}">
                <a16:creationId xmlns:a16="http://schemas.microsoft.com/office/drawing/2014/main" id="{30467B16-188E-934D-8C4A-F1223469CE0E}"/>
              </a:ext>
            </a:extLst>
          </p:cNvPr>
          <p:cNvSpPr txBox="1">
            <a:spLocks noChangeArrowheads="1"/>
          </p:cNvSpPr>
          <p:nvPr/>
        </p:nvSpPr>
        <p:spPr bwMode="auto">
          <a:xfrm>
            <a:off x="5551488" y="3949700"/>
            <a:ext cx="25257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tr-TR" altLang="tr-TR" sz="2300" b="1">
                <a:latin typeface="Times New Roman" panose="02020603050405020304" pitchFamily="18" charset="0"/>
                <a:cs typeface="Times New Roman" panose="02020603050405020304" pitchFamily="18" charset="0"/>
              </a:rPr>
              <a:t>/aybuinternational</a:t>
            </a:r>
          </a:p>
        </p:txBody>
      </p:sp>
      <p:pic>
        <p:nvPicPr>
          <p:cNvPr id="30733" name="Resim 2">
            <a:extLst>
              <a:ext uri="{FF2B5EF4-FFF2-40B4-BE49-F238E27FC236}">
                <a16:creationId xmlns:a16="http://schemas.microsoft.com/office/drawing/2014/main" id="{BA34D8E6-7049-1E43-84E4-0B8440CDD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2588" y="2692400"/>
            <a:ext cx="798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4" name="Metin kutusu 1">
            <a:extLst>
              <a:ext uri="{FF2B5EF4-FFF2-40B4-BE49-F238E27FC236}">
                <a16:creationId xmlns:a16="http://schemas.microsoft.com/office/drawing/2014/main" id="{0FCF294E-809D-A54B-A898-6106A8A4BEA8}"/>
              </a:ext>
            </a:extLst>
          </p:cNvPr>
          <p:cNvSpPr txBox="1">
            <a:spLocks noChangeArrowheads="1"/>
          </p:cNvSpPr>
          <p:nvPr/>
        </p:nvSpPr>
        <p:spPr bwMode="auto">
          <a:xfrm>
            <a:off x="9736138" y="26082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tr-TR" altLang="tr-TR" sz="1800"/>
          </a:p>
        </p:txBody>
      </p:sp>
      <p:sp>
        <p:nvSpPr>
          <p:cNvPr id="30735" name="Dikdörtgen 2">
            <a:extLst>
              <a:ext uri="{FF2B5EF4-FFF2-40B4-BE49-F238E27FC236}">
                <a16:creationId xmlns:a16="http://schemas.microsoft.com/office/drawing/2014/main" id="{801A5697-C1BB-E244-8F3A-0B19BE8B4A61}"/>
              </a:ext>
            </a:extLst>
          </p:cNvPr>
          <p:cNvSpPr>
            <a:spLocks noChangeArrowheads="1"/>
          </p:cNvSpPr>
          <p:nvPr/>
        </p:nvSpPr>
        <p:spPr bwMode="auto">
          <a:xfrm>
            <a:off x="3808413" y="2968625"/>
            <a:ext cx="288607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70000"/>
              </a:lnSpc>
              <a:spcBef>
                <a:spcPct val="0"/>
              </a:spcBef>
              <a:buFontTx/>
              <a:buNone/>
            </a:pPr>
            <a:r>
              <a:rPr lang="tr-TR" altLang="tr-TR" sz="2300" b="1" dirty="0">
                <a:latin typeface="Times New Roman" panose="02020603050405020304" pitchFamily="18" charset="0"/>
                <a:cs typeface="Times New Roman" panose="02020603050405020304" pitchFamily="18" charset="0"/>
                <a:hlinkClick r:id="rId5"/>
              </a:rPr>
              <a:t>erasmus@ybu.edu.tr</a:t>
            </a:r>
            <a:r>
              <a:rPr lang="tr-TR" altLang="tr-TR" sz="23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7333428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www.fuseliterary.com/wp-content/uploads/2014/11/Thank-You-message2_edited-1.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563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2" cstate="print">
            <a:lum bright="69000" contrast="-73000"/>
          </a:blip>
          <a:srcRect/>
          <a:stretch>
            <a:fillRect/>
          </a:stretch>
        </p:blipFill>
        <p:spPr bwMode="auto">
          <a:xfrm>
            <a:off x="0" y="908720"/>
            <a:ext cx="9144000" cy="5949280"/>
          </a:xfrm>
          <a:prstGeom prst="rect">
            <a:avLst/>
          </a:prstGeom>
          <a:noFill/>
        </p:spPr>
      </p:pic>
      <p:sp>
        <p:nvSpPr>
          <p:cNvPr id="2" name="1 Başlık"/>
          <p:cNvSpPr>
            <a:spLocks noGrp="1"/>
          </p:cNvSpPr>
          <p:nvPr>
            <p:ph type="title"/>
          </p:nvPr>
        </p:nvSpPr>
        <p:spPr>
          <a:xfrm>
            <a:off x="0" y="0"/>
            <a:ext cx="9144000" cy="939784"/>
          </a:xfrm>
          <a:solidFill>
            <a:schemeClr val="accent5">
              <a:lumMod val="20000"/>
              <a:lumOff val="80000"/>
            </a:schemeClr>
          </a:solidFill>
        </p:spPr>
        <p:txBody>
          <a:bodyPr/>
          <a:lstStyle/>
          <a:p>
            <a:r>
              <a:rPr lang="en-IN" b="1">
                <a:solidFill>
                  <a:srgbClr val="002060"/>
                </a:solidFill>
              </a:rPr>
              <a:t>Erasmus+ SMS Programme</a:t>
            </a:r>
            <a:endParaRPr lang="en-IN" b="1">
              <a:solidFill>
                <a:srgbClr val="002060"/>
              </a:solidFill>
              <a:cs typeface="Calibri"/>
            </a:endParaRPr>
          </a:p>
        </p:txBody>
      </p:sp>
      <p:sp>
        <p:nvSpPr>
          <p:cNvPr id="3" name="2 İçerik Yer Tutucusu"/>
          <p:cNvSpPr>
            <a:spLocks noGrp="1"/>
          </p:cNvSpPr>
          <p:nvPr>
            <p:ph idx="1"/>
          </p:nvPr>
        </p:nvSpPr>
        <p:spPr>
          <a:xfrm>
            <a:off x="395536" y="1196752"/>
            <a:ext cx="8424936" cy="5112568"/>
          </a:xfrm>
        </p:spPr>
        <p:txBody>
          <a:bodyPr/>
          <a:lstStyle/>
          <a:p>
            <a:pPr algn="just">
              <a:buNone/>
            </a:pPr>
            <a:r>
              <a:rPr lang="en-GB" sz="2200" b="1" dirty="0">
                <a:solidFill>
                  <a:srgbClr val="FF0000"/>
                </a:solidFill>
              </a:rPr>
              <a:t>Erasmus+ SMS is not a</a:t>
            </a:r>
            <a:endParaRPr lang="en-GB" sz="2200" b="1" dirty="0">
              <a:solidFill>
                <a:srgbClr val="FF0000"/>
              </a:solidFill>
              <a:cs typeface="Calibri"/>
            </a:endParaRPr>
          </a:p>
          <a:p>
            <a:pPr algn="just"/>
            <a:r>
              <a:rPr lang="en-GB" sz="2200" b="1" dirty="0"/>
              <a:t>language learning programme</a:t>
            </a:r>
            <a:endParaRPr lang="en-GB" sz="2200" b="1" dirty="0">
              <a:cs typeface="Calibri"/>
            </a:endParaRPr>
          </a:p>
          <a:p>
            <a:pPr algn="just"/>
            <a:r>
              <a:rPr lang="en-GB" sz="2200" b="1" dirty="0"/>
              <a:t>scholarship programme</a:t>
            </a:r>
            <a:endParaRPr lang="en-GB" sz="2200" b="1" dirty="0">
              <a:cs typeface="Calibri"/>
            </a:endParaRPr>
          </a:p>
          <a:p>
            <a:pPr algn="just"/>
            <a:r>
              <a:rPr lang="en-GB" sz="2200" b="1" dirty="0"/>
              <a:t>diploma programme</a:t>
            </a:r>
            <a:endParaRPr lang="en-GB" sz="2200" b="1" dirty="0">
              <a:cs typeface="Calibri"/>
            </a:endParaRPr>
          </a:p>
          <a:p>
            <a:pPr algn="just"/>
            <a:r>
              <a:rPr lang="en-GB" sz="2200" b="1" dirty="0"/>
              <a:t>a research programme</a:t>
            </a:r>
            <a:endParaRPr lang="en-GB" sz="2200" b="1" dirty="0">
              <a:cs typeface="Calibri"/>
            </a:endParaRPr>
          </a:p>
          <a:p>
            <a:pPr algn="just">
              <a:buNone/>
            </a:pPr>
            <a:endParaRPr lang="tr-TR" sz="2200" dirty="0"/>
          </a:p>
          <a:p>
            <a:pPr algn="just"/>
            <a:r>
              <a:rPr lang="en-US" sz="2200" b="1" dirty="0"/>
              <a:t>Participating in the Erasmus+ program does not mean that the student is transferring to another university. </a:t>
            </a:r>
            <a:endParaRPr lang="tr-TR" sz="2200" b="1" dirty="0"/>
          </a:p>
          <a:p>
            <a:pPr algn="just"/>
            <a:endParaRPr lang="tr-TR" sz="2200" b="1" dirty="0"/>
          </a:p>
          <a:p>
            <a:pPr algn="just"/>
            <a:r>
              <a:rPr lang="en-US" sz="2200" b="1" dirty="0"/>
              <a:t>Students must return to their home institution (</a:t>
            </a:r>
            <a:r>
              <a:rPr lang="tr-TR" sz="2200" b="1" dirty="0"/>
              <a:t>AYBU</a:t>
            </a:r>
            <a:r>
              <a:rPr lang="en-US" sz="2200" b="1" dirty="0"/>
              <a:t>) at the end of the Erasmus+ period and complete their study program here. </a:t>
            </a:r>
            <a:endParaRPr lang="tr-TR" sz="2200" b="1" dirty="0"/>
          </a:p>
          <a:p>
            <a:pPr>
              <a:buNone/>
            </a:pPr>
            <a:endParaRPr lang="tr-TR" sz="2800" dirty="0"/>
          </a:p>
          <a:p>
            <a:pPr>
              <a:buNone/>
            </a:pPr>
            <a:endParaRPr lang="tr-TR" sz="28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16632"/>
            <a:ext cx="8229600" cy="864096"/>
          </a:xfrm>
          <a:solidFill>
            <a:schemeClr val="accent5">
              <a:lumMod val="20000"/>
              <a:lumOff val="80000"/>
            </a:schemeClr>
          </a:solidFill>
        </p:spPr>
        <p:txBody>
          <a:bodyPr/>
          <a:lstStyle/>
          <a:p>
            <a:r>
              <a:rPr lang="en-GB" sz="4000" b="1" dirty="0">
                <a:solidFill>
                  <a:schemeClr val="tx2"/>
                </a:solidFill>
              </a:rPr>
              <a:t>Turkish National Agency</a:t>
            </a:r>
            <a:endParaRPr lang="en-GB" sz="4000" b="1" dirty="0">
              <a:solidFill>
                <a:schemeClr val="tx2"/>
              </a:solidFill>
              <a:cs typeface="Calibri"/>
            </a:endParaRPr>
          </a:p>
        </p:txBody>
      </p:sp>
      <p:sp>
        <p:nvSpPr>
          <p:cNvPr id="3" name="2 İçerik Yer Tutucusu"/>
          <p:cNvSpPr>
            <a:spLocks noGrp="1"/>
          </p:cNvSpPr>
          <p:nvPr>
            <p:ph idx="1"/>
          </p:nvPr>
        </p:nvSpPr>
        <p:spPr>
          <a:xfrm>
            <a:off x="457200" y="1124744"/>
            <a:ext cx="8229600" cy="5447528"/>
          </a:xfrm>
        </p:spPr>
        <p:txBody>
          <a:bodyPr/>
          <a:lstStyle/>
          <a:p>
            <a:pPr algn="just"/>
            <a:r>
              <a:rPr lang="en-US" sz="2000" dirty="0"/>
              <a:t>Coordinates the information flow between the European Commission and the charter-holder Turkish Universities. </a:t>
            </a:r>
            <a:endParaRPr lang="tr-TR" sz="2000" dirty="0"/>
          </a:p>
          <a:p>
            <a:pPr algn="just">
              <a:buNone/>
            </a:pPr>
            <a:endParaRPr lang="en-US" sz="2000" dirty="0"/>
          </a:p>
          <a:p>
            <a:pPr algn="just"/>
            <a:r>
              <a:rPr lang="en-US" sz="2000" dirty="0"/>
              <a:t>Being part of Foreign Affairs Ministry, Turkish N.A. is the coordinating and auditing body for all Erasmus+ activities and grants. </a:t>
            </a:r>
            <a:endParaRPr lang="tr-TR" sz="2000" dirty="0"/>
          </a:p>
          <a:p>
            <a:pPr algn="just">
              <a:buNone/>
            </a:pPr>
            <a:endParaRPr lang="en-US" sz="2000" dirty="0"/>
          </a:p>
          <a:p>
            <a:pPr algn="just"/>
            <a:r>
              <a:rPr lang="en-US" sz="2000" dirty="0"/>
              <a:t>Turkish N.A. publishes the implementation guidebook for Erasmus+ which must be followed by all universities. </a:t>
            </a:r>
            <a:endParaRPr lang="en-US" sz="2000" dirty="0">
              <a:cs typeface="Calibri"/>
            </a:endParaRPr>
          </a:p>
          <a:p>
            <a:endParaRPr lang="tr-TR" sz="2000" b="1" dirty="0"/>
          </a:p>
          <a:p>
            <a:r>
              <a:rPr lang="en-GB" sz="2000" b="1" dirty="0">
                <a:cs typeface="Calibri"/>
              </a:rPr>
              <a:t>Address Information</a:t>
            </a:r>
          </a:p>
          <a:p>
            <a:pPr>
              <a:buNone/>
            </a:pPr>
            <a:r>
              <a:rPr lang="tr-TR" sz="2000" dirty="0"/>
              <a:t>    </a:t>
            </a:r>
            <a:r>
              <a:rPr lang="tr-TR" sz="2000" dirty="0">
                <a:hlinkClick r:id="rId2"/>
              </a:rPr>
              <a:t>www.ua.gov.tr</a:t>
            </a:r>
            <a:r>
              <a:rPr lang="tr-TR" sz="2000" dirty="0"/>
              <a:t> </a:t>
            </a:r>
          </a:p>
          <a:p>
            <a:pPr>
              <a:buNone/>
            </a:pPr>
            <a:r>
              <a:rPr lang="tr-TR" sz="2000" dirty="0"/>
              <a:t>    Mevlana Bulvarı No:181 </a:t>
            </a:r>
          </a:p>
          <a:p>
            <a:pPr>
              <a:buNone/>
            </a:pPr>
            <a:r>
              <a:rPr lang="tr-TR" sz="2000" dirty="0"/>
              <a:t>    Balgat-Ankara</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888" y="4509120"/>
            <a:ext cx="2153221" cy="1182547"/>
          </a:xfrm>
          <a:prstGeom prst="rect">
            <a:avLst/>
          </a:prstGeom>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904" y="4490793"/>
            <a:ext cx="2324100" cy="121920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ybu.edu.tr/img/logo.png"/>
          <p:cNvPicPr>
            <a:picLocks noChangeAspect="1" noChangeArrowheads="1"/>
          </p:cNvPicPr>
          <p:nvPr/>
        </p:nvPicPr>
        <p:blipFill>
          <a:blip r:embed="rId2" cstate="print">
            <a:lum bright="72000" contrast="-84000"/>
          </a:blip>
          <a:srcRect/>
          <a:stretch>
            <a:fillRect/>
          </a:stretch>
        </p:blipFill>
        <p:spPr bwMode="auto">
          <a:xfrm>
            <a:off x="1979712" y="1196752"/>
            <a:ext cx="4968552" cy="4968559"/>
          </a:xfrm>
          <a:prstGeom prst="rect">
            <a:avLst/>
          </a:prstGeom>
          <a:noFill/>
        </p:spPr>
      </p:pic>
      <p:sp>
        <p:nvSpPr>
          <p:cNvPr id="2" name="1 Başlık"/>
          <p:cNvSpPr>
            <a:spLocks noGrp="1"/>
          </p:cNvSpPr>
          <p:nvPr>
            <p:ph type="title"/>
          </p:nvPr>
        </p:nvSpPr>
        <p:spPr>
          <a:xfrm>
            <a:off x="467544" y="116632"/>
            <a:ext cx="8229600" cy="1008112"/>
          </a:xfrm>
          <a:solidFill>
            <a:schemeClr val="accent5">
              <a:lumMod val="20000"/>
              <a:lumOff val="80000"/>
            </a:schemeClr>
          </a:solidFill>
        </p:spPr>
        <p:txBody>
          <a:bodyPr/>
          <a:lstStyle/>
          <a:p>
            <a:r>
              <a:rPr lang="tr-TR" sz="3600" b="1" dirty="0">
                <a:solidFill>
                  <a:schemeClr val="tx2"/>
                </a:solidFill>
              </a:rPr>
              <a:t>AYBU INTERNATIONAL RELATIONS OFFICE</a:t>
            </a:r>
            <a:endParaRPr lang="tr-TR" sz="3600" b="1" dirty="0">
              <a:solidFill>
                <a:srgbClr val="002060"/>
              </a:solidFill>
            </a:endParaRPr>
          </a:p>
        </p:txBody>
      </p:sp>
      <p:sp>
        <p:nvSpPr>
          <p:cNvPr id="5" name="4 İçerik Yer Tutucusu"/>
          <p:cNvSpPr>
            <a:spLocks noGrp="1"/>
          </p:cNvSpPr>
          <p:nvPr>
            <p:ph idx="1"/>
          </p:nvPr>
        </p:nvSpPr>
        <p:spPr>
          <a:xfrm>
            <a:off x="457200" y="1340768"/>
            <a:ext cx="8229600" cy="4680520"/>
          </a:xfrm>
        </p:spPr>
        <p:txBody>
          <a:bodyPr/>
          <a:lstStyle/>
          <a:p>
            <a:pPr marL="0" indent="0" algn="just" eaLnBrk="1" fontAlgn="auto" hangingPunct="1">
              <a:spcAft>
                <a:spcPts val="0"/>
              </a:spcAft>
              <a:buNone/>
              <a:defRPr/>
            </a:pPr>
            <a:r>
              <a:rPr lang="en-GB" sz="2000" dirty="0"/>
              <a:t>We are responsible for;</a:t>
            </a:r>
            <a:endParaRPr lang="tr-TR" dirty="0"/>
          </a:p>
          <a:p>
            <a:pPr algn="just" eaLnBrk="1" fontAlgn="auto" hangingPunct="1">
              <a:spcAft>
                <a:spcPts val="0"/>
              </a:spcAft>
              <a:defRPr/>
            </a:pPr>
            <a:endParaRPr lang="en-GB" sz="2000" dirty="0"/>
          </a:p>
          <a:p>
            <a:pPr algn="just" eaLnBrk="1" fontAlgn="auto" hangingPunct="1">
              <a:spcAft>
                <a:spcPts val="0"/>
              </a:spcAft>
              <a:defRPr/>
            </a:pPr>
            <a:r>
              <a:rPr lang="en-GB" sz="2000" dirty="0"/>
              <a:t> initiating and implementing collaborative inter-institutional agreements;</a:t>
            </a:r>
            <a:endParaRPr lang="en-GB" sz="2000" dirty="0">
              <a:cs typeface="Calibri"/>
            </a:endParaRPr>
          </a:p>
          <a:p>
            <a:pPr algn="just" eaLnBrk="1" fontAlgn="auto" hangingPunct="1">
              <a:spcAft>
                <a:spcPts val="0"/>
              </a:spcAft>
              <a:defRPr/>
            </a:pPr>
            <a:r>
              <a:rPr lang="en-GB" sz="2000" dirty="0"/>
              <a:t>organizing programs for international delegations visiting AYBU at university administration level;</a:t>
            </a:r>
            <a:endParaRPr lang="en-GB" sz="2000" dirty="0">
              <a:cs typeface="Calibri"/>
            </a:endParaRPr>
          </a:p>
          <a:p>
            <a:pPr algn="just" eaLnBrk="1" fontAlgn="auto" hangingPunct="1">
              <a:spcAft>
                <a:spcPts val="0"/>
              </a:spcAft>
              <a:defRPr/>
            </a:pPr>
            <a:r>
              <a:rPr lang="en-GB" sz="2000" dirty="0"/>
              <a:t>coordinating AYBU’s all international activities including Erasmus+ and </a:t>
            </a:r>
            <a:r>
              <a:rPr lang="en-GB" sz="2000" dirty="0" err="1"/>
              <a:t>Mevlana</a:t>
            </a:r>
            <a:r>
              <a:rPr lang="en-GB" sz="2000" dirty="0"/>
              <a:t> Exchange Programs;</a:t>
            </a:r>
            <a:endParaRPr lang="en-GB" sz="2000" dirty="0">
              <a:cs typeface="Calibri"/>
            </a:endParaRPr>
          </a:p>
          <a:p>
            <a:pPr algn="just" eaLnBrk="1" fontAlgn="auto" hangingPunct="1">
              <a:spcAft>
                <a:spcPts val="0"/>
              </a:spcAft>
              <a:defRPr/>
            </a:pPr>
            <a:r>
              <a:rPr lang="en-GB" sz="2000" dirty="0"/>
              <a:t>providing assistance to outgoing and incoming students and academic/administrative staff;</a:t>
            </a:r>
            <a:endParaRPr lang="en-GB" sz="2000" dirty="0">
              <a:cs typeface="Calibri"/>
            </a:endParaRPr>
          </a:p>
          <a:p>
            <a:pPr algn="just" eaLnBrk="1" fontAlgn="auto" hangingPunct="1">
              <a:spcAft>
                <a:spcPts val="0"/>
              </a:spcAft>
              <a:defRPr/>
            </a:pPr>
            <a:r>
              <a:rPr lang="en-GB" sz="2000" dirty="0"/>
              <a:t>maintaining and strengthening relations with partner universities, the Turkish National Agency and the Higher Education Council;</a:t>
            </a:r>
            <a:endParaRPr lang="en-GB" sz="2000" dirty="0">
              <a:cs typeface="Calibri"/>
            </a:endParaRPr>
          </a:p>
          <a:p>
            <a:pPr algn="just" eaLnBrk="1" fontAlgn="auto" hangingPunct="1">
              <a:spcAft>
                <a:spcPts val="0"/>
              </a:spcAft>
              <a:defRPr/>
            </a:pPr>
            <a:r>
              <a:rPr lang="en-GB" sz="2000" dirty="0">
                <a:cs typeface="Calibri"/>
              </a:rPr>
              <a:t>and many others. </a:t>
            </a:r>
          </a:p>
        </p:txBody>
      </p:sp>
      <p:sp>
        <p:nvSpPr>
          <p:cNvPr id="64514" name="AutoShape 2" descr="Image result for internation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ybu.edu.tr/images/ybu_2.JPG"/>
          <p:cNvPicPr>
            <a:picLocks noChangeAspect="1" noChangeArrowheads="1"/>
          </p:cNvPicPr>
          <p:nvPr/>
        </p:nvPicPr>
        <p:blipFill>
          <a:blip r:embed="rId2" cstate="print">
            <a:lum bright="69000" contrast="-83000"/>
          </a:blip>
          <a:srcRect/>
          <a:stretch>
            <a:fillRect/>
          </a:stretch>
        </p:blipFill>
        <p:spPr bwMode="auto">
          <a:xfrm>
            <a:off x="0" y="0"/>
            <a:ext cx="9144000" cy="6858000"/>
          </a:xfrm>
          <a:prstGeom prst="rect">
            <a:avLst/>
          </a:prstGeom>
          <a:noFill/>
        </p:spPr>
      </p:pic>
      <p:sp>
        <p:nvSpPr>
          <p:cNvPr id="2" name="1 Başlık"/>
          <p:cNvSpPr>
            <a:spLocks noGrp="1"/>
          </p:cNvSpPr>
          <p:nvPr>
            <p:ph type="title"/>
          </p:nvPr>
        </p:nvSpPr>
        <p:spPr>
          <a:xfrm>
            <a:off x="500034" y="214290"/>
            <a:ext cx="8229600" cy="766438"/>
          </a:xfrm>
          <a:solidFill>
            <a:schemeClr val="accent5">
              <a:lumMod val="20000"/>
              <a:lumOff val="80000"/>
            </a:schemeClr>
          </a:solidFill>
        </p:spPr>
        <p:txBody>
          <a:bodyPr/>
          <a:lstStyle/>
          <a:p>
            <a:r>
              <a:rPr lang="tr-TR" sz="3600" b="1" dirty="0">
                <a:solidFill>
                  <a:schemeClr val="tx2"/>
                </a:solidFill>
              </a:rPr>
              <a:t>AYBU INTERNATIONAL OFFICE</a:t>
            </a: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2147556190"/>
              </p:ext>
            </p:extLst>
          </p:nvPr>
        </p:nvGraphicFramePr>
        <p:xfrm>
          <a:off x="755576" y="1124744"/>
          <a:ext cx="7753426" cy="3562712"/>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864994">
                  <a:extLst>
                    <a:ext uri="{9D8B030D-6E8A-4147-A177-3AD203B41FA5}">
                      <a16:colId xmlns:a16="http://schemas.microsoft.com/office/drawing/2014/main" val="20001"/>
                    </a:ext>
                  </a:extLst>
                </a:gridCol>
              </a:tblGrid>
              <a:tr h="360040">
                <a:tc>
                  <a:txBody>
                    <a:bodyPr/>
                    <a:lstStyle/>
                    <a:p>
                      <a:pPr algn="ctr"/>
                      <a:r>
                        <a:rPr lang="tr-TR" sz="1800" b="1" i="0" kern="1200" dirty="0">
                          <a:solidFill>
                            <a:schemeClr val="bg1"/>
                          </a:solidFill>
                          <a:latin typeface="+mn-lt"/>
                          <a:ea typeface="+mn-ea"/>
                          <a:cs typeface="+mn-cs"/>
                        </a:rPr>
                        <a:t>OFFICE MEMBERS</a:t>
                      </a:r>
                      <a:endParaRPr lang="tr-TR" dirty="0">
                        <a:solidFill>
                          <a:schemeClr val="bg1"/>
                        </a:solidFill>
                      </a:endParaRPr>
                    </a:p>
                  </a:txBody>
                  <a:tcPr/>
                </a:tc>
                <a:tc>
                  <a:txBody>
                    <a:bodyPr/>
                    <a:lstStyle/>
                    <a:p>
                      <a:pPr algn="ctr"/>
                      <a:r>
                        <a:rPr lang="tr-TR" b="1" dirty="0"/>
                        <a:t>NAME  &amp; SURNAME</a:t>
                      </a:r>
                    </a:p>
                  </a:txBody>
                  <a:tcPr/>
                </a:tc>
                <a:extLst>
                  <a:ext uri="{0D108BD9-81ED-4DB2-BD59-A6C34878D82A}">
                    <a16:rowId xmlns:a16="http://schemas.microsoft.com/office/drawing/2014/main" val="10000"/>
                  </a:ext>
                </a:extLst>
              </a:tr>
              <a:tr h="785818">
                <a:tc>
                  <a:txBody>
                    <a:bodyPr/>
                    <a:lstStyle/>
                    <a:p>
                      <a:r>
                        <a:rPr lang="en-GB" sz="1800" b="0" i="0" kern="1200" noProof="0" dirty="0">
                          <a:solidFill>
                            <a:srgbClr val="0D0D0D"/>
                          </a:solidFill>
                          <a:latin typeface="+mn-lt"/>
                          <a:ea typeface="+mn-ea"/>
                          <a:cs typeface="+mn-cs"/>
                        </a:rPr>
                        <a:t>Head of International Relations Office &amp; </a:t>
                      </a:r>
                      <a:r>
                        <a:rPr lang="en-GB" noProof="0" dirty="0">
                          <a:solidFill>
                            <a:srgbClr val="0D0D0D"/>
                          </a:solidFill>
                        </a:rPr>
                        <a:t>Erasmus+ Institutional Coordinator</a:t>
                      </a:r>
                    </a:p>
                    <a:p>
                      <a:endParaRPr lang="en-GB" sz="1800" b="0" i="0" kern="1200" noProof="0" dirty="0">
                        <a:solidFill>
                          <a:srgbClr val="0D0D0D"/>
                        </a:solidFill>
                        <a:latin typeface="+mn-lt"/>
                        <a:ea typeface="+mn-ea"/>
                        <a:cs typeface="+mn-cs"/>
                      </a:endParaRPr>
                    </a:p>
                  </a:txBody>
                  <a:tcPr/>
                </a:tc>
                <a:tc>
                  <a:txBody>
                    <a:bodyPr/>
                    <a:lstStyle/>
                    <a:p>
                      <a:r>
                        <a:rPr lang="tr-TR" dirty="0" err="1">
                          <a:solidFill>
                            <a:srgbClr val="0D0D0D"/>
                          </a:solidFill>
                        </a:rPr>
                        <a:t>Asst</a:t>
                      </a:r>
                      <a:r>
                        <a:rPr lang="tr-TR" dirty="0">
                          <a:solidFill>
                            <a:srgbClr val="0D0D0D"/>
                          </a:solidFill>
                        </a:rPr>
                        <a:t>. Prof. Dr. Şemsettin</a:t>
                      </a:r>
                      <a:r>
                        <a:rPr lang="tr-TR" baseline="0" dirty="0">
                          <a:solidFill>
                            <a:srgbClr val="0D0D0D"/>
                          </a:solidFill>
                        </a:rPr>
                        <a:t> TABU</a:t>
                      </a:r>
                      <a:r>
                        <a:rPr lang="tr-TR" dirty="0">
                          <a:solidFill>
                            <a:srgbClr val="0D0D0D"/>
                          </a:solidFill>
                        </a:rPr>
                        <a:t>R</a:t>
                      </a:r>
                    </a:p>
                  </a:txBody>
                  <a:tcPr/>
                </a:tc>
                <a:extLst>
                  <a:ext uri="{0D108BD9-81ED-4DB2-BD59-A6C34878D82A}">
                    <a16:rowId xmlns:a16="http://schemas.microsoft.com/office/drawing/2014/main" val="10006"/>
                  </a:ext>
                </a:extLst>
              </a:tr>
              <a:tr h="66042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0D0D0D"/>
                          </a:solidFill>
                        </a:rPr>
                        <a:t>EU Projects Responsible Person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err="1">
                          <a:solidFill>
                            <a:srgbClr val="0D0D0D"/>
                          </a:solidFill>
                        </a:rPr>
                        <a:t>Eurodesk</a:t>
                      </a:r>
                      <a:r>
                        <a:rPr lang="en-GB" noProof="0" dirty="0">
                          <a:solidFill>
                            <a:srgbClr val="0D0D0D"/>
                          </a:solidFill>
                        </a:rPr>
                        <a:t> Turkey &amp; ESC Contact Person</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0D0D0D"/>
                          </a:solidFill>
                        </a:rPr>
                        <a:t>Student Mobility Advisor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err="1">
                          <a:solidFill>
                            <a:srgbClr val="0D0D0D"/>
                          </a:solidFill>
                        </a:rPr>
                        <a:t>Lec</a:t>
                      </a:r>
                      <a:r>
                        <a:rPr lang="tr-TR" dirty="0">
                          <a:solidFill>
                            <a:srgbClr val="0D0D0D"/>
                          </a:solidFill>
                        </a:rPr>
                        <a:t>. B. Burak </a:t>
                      </a:r>
                      <a:r>
                        <a:rPr lang="tr-TR" err="1">
                          <a:solidFill>
                            <a:srgbClr val="0D0D0D"/>
                          </a:solidFill>
                        </a:rPr>
                        <a:t>SOYER</a:t>
                      </a:r>
                      <a:endParaRPr lang="tr-TR">
                        <a:solidFill>
                          <a:srgbClr val="0D0D0D"/>
                        </a:solidFill>
                      </a:endParaRPr>
                    </a:p>
                    <a:p>
                      <a:r>
                        <a:rPr lang="tr-TR" u="sng" err="1">
                          <a:solidFill>
                            <a:srgbClr val="0000FF"/>
                          </a:solidFill>
                        </a:rPr>
                        <a:t>bsoyer</a:t>
                      </a:r>
                      <a:r>
                        <a:rPr lang="tr-TR" u="sng" dirty="0">
                          <a:solidFill>
                            <a:srgbClr val="0000FF"/>
                          </a:solidFill>
                        </a:rPr>
                        <a:t>@</a:t>
                      </a:r>
                      <a:r>
                        <a:rPr lang="tr-TR" u="sng" err="1">
                          <a:solidFill>
                            <a:srgbClr val="0000FF"/>
                          </a:solidFill>
                        </a:rPr>
                        <a:t>ybu</a:t>
                      </a:r>
                      <a:r>
                        <a:rPr lang="tr-TR" u="sng" dirty="0">
                          <a:solidFill>
                            <a:srgbClr val="0000FF"/>
                          </a:solidFill>
                        </a:rPr>
                        <a:t>.edu.tr</a:t>
                      </a:r>
                    </a:p>
                  </a:txBody>
                  <a:tcPr/>
                </a:tc>
                <a:extLst>
                  <a:ext uri="{0D108BD9-81ED-4DB2-BD59-A6C34878D82A}">
                    <a16:rowId xmlns:a16="http://schemas.microsoft.com/office/drawing/2014/main" val="10002"/>
                  </a:ext>
                </a:extLst>
              </a:tr>
              <a:tr h="728072">
                <a:tc>
                  <a:txBody>
                    <a:bodyPr/>
                    <a:lstStyle/>
                    <a:p>
                      <a:r>
                        <a:rPr lang="en-GB" noProof="0" dirty="0">
                          <a:solidFill>
                            <a:srgbClr val="0D0D0D"/>
                          </a:solidFill>
                        </a:rPr>
                        <a:t>Student Mobility Advisor</a:t>
                      </a:r>
                    </a:p>
                  </a:txBody>
                  <a:tcPr/>
                </a:tc>
                <a:tc>
                  <a:txBody>
                    <a:bodyPr/>
                    <a:lstStyle/>
                    <a:p>
                      <a:r>
                        <a:rPr lang="tr-TR" err="1">
                          <a:solidFill>
                            <a:srgbClr val="0D0D0D"/>
                          </a:solidFill>
                        </a:rPr>
                        <a:t>Lec</a:t>
                      </a:r>
                      <a:r>
                        <a:rPr lang="tr-TR" dirty="0">
                          <a:solidFill>
                            <a:srgbClr val="0D0D0D"/>
                          </a:solidFill>
                        </a:rPr>
                        <a:t>. </a:t>
                      </a:r>
                      <a:r>
                        <a:rPr lang="tr-TR" err="1">
                          <a:solidFill>
                            <a:srgbClr val="0D0D0D"/>
                          </a:solidFill>
                        </a:rPr>
                        <a:t>Neshen</a:t>
                      </a:r>
                      <a:r>
                        <a:rPr lang="tr-TR" baseline="0" dirty="0">
                          <a:solidFill>
                            <a:srgbClr val="0D0D0D"/>
                          </a:solidFill>
                        </a:rPr>
                        <a:t> İSAEVA GÜNEŞ</a:t>
                      </a:r>
                    </a:p>
                    <a:p>
                      <a:r>
                        <a:rPr lang="tr-TR" u="sng" baseline="0" err="1">
                          <a:solidFill>
                            <a:srgbClr val="0000FF"/>
                          </a:solidFill>
                        </a:rPr>
                        <a:t>nisaevagunes</a:t>
                      </a:r>
                      <a:r>
                        <a:rPr lang="tr-TR" u="sng" baseline="0" dirty="0">
                          <a:solidFill>
                            <a:srgbClr val="0000FF"/>
                          </a:solidFill>
                        </a:rPr>
                        <a:t>@</a:t>
                      </a:r>
                      <a:r>
                        <a:rPr lang="tr-TR" u="sng" baseline="0" err="1">
                          <a:solidFill>
                            <a:srgbClr val="0000FF"/>
                          </a:solidFill>
                        </a:rPr>
                        <a:t>ybu</a:t>
                      </a:r>
                      <a:r>
                        <a:rPr lang="tr-TR" u="sng" baseline="0" dirty="0">
                          <a:solidFill>
                            <a:srgbClr val="0000FF"/>
                          </a:solidFill>
                        </a:rPr>
                        <a:t>.edu.tr</a:t>
                      </a:r>
                      <a:endParaRPr lang="tr-TR" u="sng" dirty="0">
                        <a:solidFill>
                          <a:srgbClr val="0000FF"/>
                        </a:solidFill>
                      </a:endParaRPr>
                    </a:p>
                  </a:txBody>
                  <a:tcPr/>
                </a:tc>
                <a:extLst>
                  <a:ext uri="{0D108BD9-81ED-4DB2-BD59-A6C34878D82A}">
                    <a16:rowId xmlns:a16="http://schemas.microsoft.com/office/drawing/2014/main" val="10004"/>
                  </a:ext>
                </a:extLst>
              </a:tr>
              <a:tr h="562352">
                <a:tc>
                  <a:txBody>
                    <a:bodyPr/>
                    <a:lstStyle/>
                    <a:p>
                      <a:r>
                        <a:rPr lang="en-GB" noProof="0">
                          <a:solidFill>
                            <a:srgbClr val="0D0D0D"/>
                          </a:solidFill>
                        </a:rPr>
                        <a:t>Student Mobility Advisor</a:t>
                      </a:r>
                    </a:p>
                  </a:txBody>
                  <a:tcPr/>
                </a:tc>
                <a:tc>
                  <a:txBody>
                    <a:bodyPr/>
                    <a:lstStyle/>
                    <a:p>
                      <a:r>
                        <a:rPr lang="tr-TR" dirty="0">
                          <a:solidFill>
                            <a:schemeClr val="tx1">
                              <a:lumMod val="95000"/>
                              <a:lumOff val="5000"/>
                            </a:schemeClr>
                          </a:solidFill>
                        </a:rPr>
                        <a:t>Gizem AKBAŞ</a:t>
                      </a:r>
                    </a:p>
                    <a:p>
                      <a:r>
                        <a:rPr lang="tr-TR" dirty="0" err="1">
                          <a:solidFill>
                            <a:schemeClr val="tx1">
                              <a:lumMod val="95000"/>
                              <a:lumOff val="5000"/>
                            </a:schemeClr>
                          </a:solidFill>
                          <a:hlinkClick r:id="rId3"/>
                        </a:rPr>
                        <a:t>gakbas</a:t>
                      </a:r>
                      <a:r>
                        <a:rPr lang="tr-TR" dirty="0">
                          <a:solidFill>
                            <a:schemeClr val="tx1">
                              <a:lumMod val="95000"/>
                              <a:lumOff val="5000"/>
                            </a:schemeClr>
                          </a:solidFill>
                          <a:hlinkClick r:id="rId3"/>
                        </a:rPr>
                        <a:t>@</a:t>
                      </a:r>
                      <a:r>
                        <a:rPr lang="tr-TR" dirty="0" err="1">
                          <a:solidFill>
                            <a:schemeClr val="tx1">
                              <a:lumMod val="95000"/>
                              <a:lumOff val="5000"/>
                            </a:schemeClr>
                          </a:solidFill>
                          <a:hlinkClick r:id="rId3"/>
                        </a:rPr>
                        <a:t>ybu</a:t>
                      </a:r>
                      <a:r>
                        <a:rPr lang="tr-TR" dirty="0">
                          <a:solidFill>
                            <a:schemeClr val="tx1">
                              <a:lumMod val="95000"/>
                              <a:lumOff val="5000"/>
                            </a:schemeClr>
                          </a:solidFill>
                          <a:hlinkClick r:id="rId3"/>
                        </a:rPr>
                        <a:t>.edu.tr</a:t>
                      </a:r>
                      <a:r>
                        <a:rPr lang="tr-TR" dirty="0">
                          <a:solidFill>
                            <a:schemeClr val="tx1">
                              <a:lumMod val="95000"/>
                              <a:lumOff val="5000"/>
                            </a:schemeClr>
                          </a:solidFill>
                        </a:rPr>
                        <a:t> </a:t>
                      </a:r>
                    </a:p>
                  </a:txBody>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57280</TotalTime>
  <Words>5778</Words>
  <Application>Microsoft Macintosh PowerPoint</Application>
  <PresentationFormat>Ekran Gösterisi (4:3)</PresentationFormat>
  <Paragraphs>553</Paragraphs>
  <Slides>55</Slides>
  <Notes>4</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55</vt:i4>
      </vt:variant>
    </vt:vector>
  </HeadingPairs>
  <TitlesOfParts>
    <vt:vector size="62" baseType="lpstr">
      <vt:lpstr>Arial</vt:lpstr>
      <vt:lpstr>Baskerville</vt:lpstr>
      <vt:lpstr>Calibri</vt:lpstr>
      <vt:lpstr>Comic Sans MS</vt:lpstr>
      <vt:lpstr>Times New Roman</vt:lpstr>
      <vt:lpstr>Wingdings</vt:lpstr>
      <vt:lpstr>Office Theme</vt:lpstr>
      <vt:lpstr>PowerPoint Sunusu</vt:lpstr>
      <vt:lpstr>CONTENT</vt:lpstr>
      <vt:lpstr>What is Erasmus+ Student Mobility Programme?</vt:lpstr>
      <vt:lpstr>Erasmus+ Terminology</vt:lpstr>
      <vt:lpstr>Erasmus+ Student Mobility for Studies (SMS)</vt:lpstr>
      <vt:lpstr>Erasmus+ SMS Programme</vt:lpstr>
      <vt:lpstr>Turkish National Agency</vt:lpstr>
      <vt:lpstr>AYBU INTERNATIONAL RELATIONS OFFICE</vt:lpstr>
      <vt:lpstr>AYBU INTERNATIONAL OFFICE</vt:lpstr>
      <vt:lpstr>AYBU INTERNATIONAL OFFICE</vt:lpstr>
      <vt:lpstr>What should I do now?</vt:lpstr>
      <vt:lpstr>ERASMUS PERIOD</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When are grants  withdrawn or not paid?</vt:lpstr>
      <vt:lpstr> </vt:lpstr>
      <vt:lpstr>PowerPoint Sunusu</vt:lpstr>
      <vt:lpstr>PowerPoint Sunusu</vt:lpstr>
      <vt:lpstr>SAMPLE DOCUMENTS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Please Be Careful</vt:lpstr>
      <vt:lpstr>PowerPoint Sunusu</vt:lpstr>
      <vt:lpstr>SUGGESTIONS</vt:lpstr>
      <vt:lpstr>PowerPoint Sunusu</vt:lpstr>
      <vt:lpstr> In case you have further questions, please contact us at   erasmus@ybu.edu.tr   We wish you good luck !</vt:lpstr>
      <vt:lpstr>PowerPoint Sunusu</vt:lpstr>
      <vt:lpstr>PowerPoint Sunusu</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Bcc</dc:creator>
  <cp:lastModifiedBy>Bekir Burak SOYER</cp:lastModifiedBy>
  <cp:revision>2540</cp:revision>
  <cp:lastPrinted>2015-04-17T07:46:41Z</cp:lastPrinted>
  <dcterms:created xsi:type="dcterms:W3CDTF">2007-04-09T13:47:23Z</dcterms:created>
  <dcterms:modified xsi:type="dcterms:W3CDTF">2020-11-05T10:44:05Z</dcterms:modified>
</cp:coreProperties>
</file>