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418" r:id="rId3"/>
    <p:sldId id="423" r:id="rId4"/>
    <p:sldId id="422" r:id="rId5"/>
    <p:sldId id="458" r:id="rId6"/>
    <p:sldId id="442" r:id="rId7"/>
    <p:sldId id="483" r:id="rId8"/>
    <p:sldId id="480" r:id="rId9"/>
    <p:sldId id="479" r:id="rId10"/>
    <p:sldId id="473" r:id="rId11"/>
    <p:sldId id="478" r:id="rId12"/>
    <p:sldId id="443" r:id="rId13"/>
    <p:sldId id="484" r:id="rId14"/>
    <p:sldId id="485" r:id="rId15"/>
    <p:sldId id="474" r:id="rId16"/>
    <p:sldId id="506" r:id="rId17"/>
    <p:sldId id="487" r:id="rId18"/>
    <p:sldId id="488" r:id="rId19"/>
    <p:sldId id="489" r:id="rId20"/>
    <p:sldId id="493" r:id="rId21"/>
    <p:sldId id="494" r:id="rId22"/>
    <p:sldId id="490" r:id="rId23"/>
    <p:sldId id="500" r:id="rId24"/>
    <p:sldId id="491" r:id="rId25"/>
    <p:sldId id="501" r:id="rId26"/>
    <p:sldId id="502" r:id="rId27"/>
    <p:sldId id="503" r:id="rId28"/>
    <p:sldId id="504" r:id="rId29"/>
    <p:sldId id="505" r:id="rId30"/>
    <p:sldId id="507" r:id="rId31"/>
    <p:sldId id="508" r:id="rId32"/>
    <p:sldId id="455" r:id="rId33"/>
    <p:sldId id="472" r:id="rId34"/>
    <p:sldId id="462" r:id="rId3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Koyu Stil 1 - Vurgu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Koyu Stil 1 - Vurgu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7" autoAdjust="0"/>
    <p:restoredTop sz="94280" autoAdjust="0"/>
  </p:normalViewPr>
  <p:slideViewPr>
    <p:cSldViewPr snapToGrid="0" snapToObjects="1">
      <p:cViewPr varScale="1">
        <p:scale>
          <a:sx n="74" d="100"/>
          <a:sy n="74" d="100"/>
        </p:scale>
        <p:origin x="133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04433-42A9-4D08-9F3E-24069BDC57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BF6945D-1C47-4872-B749-95857900348B}">
      <dgm:prSet/>
      <dgm:spPr>
        <a:solidFill>
          <a:srgbClr val="002060"/>
        </a:solidFill>
      </dgm:spPr>
      <dgm:t>
        <a:bodyPr/>
        <a:lstStyle/>
        <a:p>
          <a:r>
            <a:rPr lang="tr-TR" b="1"/>
            <a:t>Erasmus+ (KA103) Öğrenim Hareketliliği</a:t>
          </a:r>
          <a:endParaRPr lang="en-US"/>
        </a:p>
      </dgm:t>
    </dgm:pt>
    <dgm:pt modelId="{C5F24F5E-19E7-455C-B8A5-AE9ACEAB9D88}" type="parTrans" cxnId="{654C4C90-1419-472D-9E61-409336EF8CD1}">
      <dgm:prSet/>
      <dgm:spPr/>
      <dgm:t>
        <a:bodyPr/>
        <a:lstStyle/>
        <a:p>
          <a:endParaRPr lang="en-US"/>
        </a:p>
      </dgm:t>
    </dgm:pt>
    <dgm:pt modelId="{E95D6F1B-EC92-42D2-AA99-D9312CCE5F53}" type="sibTrans" cxnId="{654C4C90-1419-472D-9E61-409336EF8CD1}">
      <dgm:prSet/>
      <dgm:spPr/>
      <dgm:t>
        <a:bodyPr/>
        <a:lstStyle/>
        <a:p>
          <a:endParaRPr lang="en-US"/>
        </a:p>
      </dgm:t>
    </dgm:pt>
    <dgm:pt modelId="{90DD791C-8CAD-4F34-A14C-03BB7770EF3B}">
      <dgm:prSet/>
      <dgm:spPr>
        <a:solidFill>
          <a:srgbClr val="002060"/>
        </a:solidFill>
      </dgm:spPr>
      <dgm:t>
        <a:bodyPr/>
        <a:lstStyle/>
        <a:p>
          <a:r>
            <a:rPr lang="tr-TR" b="1"/>
            <a:t>Erasmus+ (KA103) Staj Hareketliliği</a:t>
          </a:r>
          <a:endParaRPr lang="en-US"/>
        </a:p>
      </dgm:t>
    </dgm:pt>
    <dgm:pt modelId="{D718FF24-E5DB-4085-AFE6-06E958DB9DC0}" type="parTrans" cxnId="{48419382-5DC3-41E8-988D-6BC3918E09BA}">
      <dgm:prSet/>
      <dgm:spPr/>
      <dgm:t>
        <a:bodyPr/>
        <a:lstStyle/>
        <a:p>
          <a:endParaRPr lang="en-US"/>
        </a:p>
      </dgm:t>
    </dgm:pt>
    <dgm:pt modelId="{05B23458-C715-4250-B626-3D576BCB563E}" type="sibTrans" cxnId="{48419382-5DC3-41E8-988D-6BC3918E09BA}">
      <dgm:prSet/>
      <dgm:spPr/>
      <dgm:t>
        <a:bodyPr/>
        <a:lstStyle/>
        <a:p>
          <a:endParaRPr lang="en-US"/>
        </a:p>
      </dgm:t>
    </dgm:pt>
    <dgm:pt modelId="{B80A1332-F442-4350-9CC4-327CCE2A16A3}">
      <dgm:prSet/>
      <dgm:spPr>
        <a:solidFill>
          <a:srgbClr val="002060"/>
        </a:solidFill>
      </dgm:spPr>
      <dgm:t>
        <a:bodyPr/>
        <a:lstStyle/>
        <a:p>
          <a:r>
            <a:rPr lang="tr-TR" b="1"/>
            <a:t>Erasmus+ (KA103) Eğitim Alma Hareketliliği</a:t>
          </a:r>
          <a:endParaRPr lang="en-US"/>
        </a:p>
      </dgm:t>
    </dgm:pt>
    <dgm:pt modelId="{34820388-D663-4003-B53F-DDFEE1F939EA}" type="parTrans" cxnId="{07E4A5BA-B5F7-44B1-B87C-2319E8A6908F}">
      <dgm:prSet/>
      <dgm:spPr/>
      <dgm:t>
        <a:bodyPr/>
        <a:lstStyle/>
        <a:p>
          <a:endParaRPr lang="en-US"/>
        </a:p>
      </dgm:t>
    </dgm:pt>
    <dgm:pt modelId="{4B5F26AB-296F-42EC-845B-B7A99F076D24}" type="sibTrans" cxnId="{07E4A5BA-B5F7-44B1-B87C-2319E8A6908F}">
      <dgm:prSet/>
      <dgm:spPr/>
      <dgm:t>
        <a:bodyPr/>
        <a:lstStyle/>
        <a:p>
          <a:endParaRPr lang="en-US"/>
        </a:p>
      </dgm:t>
    </dgm:pt>
    <dgm:pt modelId="{F492B32A-CED1-4D99-A24F-45CD683BF87C}">
      <dgm:prSet/>
      <dgm:spPr>
        <a:solidFill>
          <a:srgbClr val="002060"/>
        </a:solidFill>
      </dgm:spPr>
      <dgm:t>
        <a:bodyPr/>
        <a:lstStyle/>
        <a:p>
          <a:r>
            <a:rPr lang="tr-TR" b="1"/>
            <a:t>Erasmus+ (KA103) Ders Verme Hareketliliği</a:t>
          </a:r>
          <a:endParaRPr lang="en-US"/>
        </a:p>
      </dgm:t>
    </dgm:pt>
    <dgm:pt modelId="{5CD7580C-FA84-4E38-9A62-B10CAD586FCE}" type="parTrans" cxnId="{E987E57A-5329-467D-A59A-D78718FE6D1B}">
      <dgm:prSet/>
      <dgm:spPr/>
      <dgm:t>
        <a:bodyPr/>
        <a:lstStyle/>
        <a:p>
          <a:endParaRPr lang="en-US"/>
        </a:p>
      </dgm:t>
    </dgm:pt>
    <dgm:pt modelId="{B7940AEE-BC84-4019-B88A-CB41FFEE22D2}" type="sibTrans" cxnId="{E987E57A-5329-467D-A59A-D78718FE6D1B}">
      <dgm:prSet/>
      <dgm:spPr/>
      <dgm:t>
        <a:bodyPr/>
        <a:lstStyle/>
        <a:p>
          <a:endParaRPr lang="en-US"/>
        </a:p>
      </dgm:t>
    </dgm:pt>
    <dgm:pt modelId="{E7B34B2B-7EA6-4A28-B55A-031794E9CB14}">
      <dgm:prSet/>
      <dgm:spPr>
        <a:solidFill>
          <a:schemeClr val="accent6">
            <a:lumMod val="75000"/>
          </a:schemeClr>
        </a:solidFill>
      </dgm:spPr>
      <dgm:t>
        <a:bodyPr/>
        <a:lstStyle/>
        <a:p>
          <a:r>
            <a:rPr lang="tr-TR" b="1"/>
            <a:t>Erasmus+ (KA107) Öğrenim Hareketliliği</a:t>
          </a:r>
          <a:endParaRPr lang="en-US"/>
        </a:p>
      </dgm:t>
    </dgm:pt>
    <dgm:pt modelId="{5C9912C1-BAC0-476F-A599-1B42FF736347}" type="parTrans" cxnId="{6EBFACAE-1DEC-47F4-BD76-CF90DBA812BE}">
      <dgm:prSet/>
      <dgm:spPr/>
      <dgm:t>
        <a:bodyPr/>
        <a:lstStyle/>
        <a:p>
          <a:endParaRPr lang="en-US"/>
        </a:p>
      </dgm:t>
    </dgm:pt>
    <dgm:pt modelId="{02EACB62-1974-479C-855D-764756019BDE}" type="sibTrans" cxnId="{6EBFACAE-1DEC-47F4-BD76-CF90DBA812BE}">
      <dgm:prSet/>
      <dgm:spPr/>
      <dgm:t>
        <a:bodyPr/>
        <a:lstStyle/>
        <a:p>
          <a:endParaRPr lang="en-US"/>
        </a:p>
      </dgm:t>
    </dgm:pt>
    <dgm:pt modelId="{FA16ED13-EF94-4E81-B55F-C8B5A0730F74}">
      <dgm:prSet/>
      <dgm:spPr>
        <a:solidFill>
          <a:schemeClr val="accent6">
            <a:lumMod val="75000"/>
          </a:schemeClr>
        </a:solidFill>
      </dgm:spPr>
      <dgm:t>
        <a:bodyPr/>
        <a:lstStyle/>
        <a:p>
          <a:r>
            <a:rPr lang="tr-TR" b="1"/>
            <a:t>Erasmus+ (KA107) Staj Hareketliliği</a:t>
          </a:r>
          <a:endParaRPr lang="en-US"/>
        </a:p>
      </dgm:t>
    </dgm:pt>
    <dgm:pt modelId="{12CEB085-A2B3-4333-BEEE-0588C41BB91F}" type="parTrans" cxnId="{1794B617-FE29-4A82-B386-3C63EFBDEE18}">
      <dgm:prSet/>
      <dgm:spPr/>
      <dgm:t>
        <a:bodyPr/>
        <a:lstStyle/>
        <a:p>
          <a:endParaRPr lang="en-US"/>
        </a:p>
      </dgm:t>
    </dgm:pt>
    <dgm:pt modelId="{8AFA5E65-833F-4B62-A5F8-0F1571F5875F}" type="sibTrans" cxnId="{1794B617-FE29-4A82-B386-3C63EFBDEE18}">
      <dgm:prSet/>
      <dgm:spPr/>
      <dgm:t>
        <a:bodyPr/>
        <a:lstStyle/>
        <a:p>
          <a:endParaRPr lang="en-US"/>
        </a:p>
      </dgm:t>
    </dgm:pt>
    <dgm:pt modelId="{2F41D260-7A6A-4496-A2B6-D94F08255D1A}">
      <dgm:prSet/>
      <dgm:spPr>
        <a:solidFill>
          <a:schemeClr val="accent6">
            <a:lumMod val="75000"/>
          </a:schemeClr>
        </a:solidFill>
      </dgm:spPr>
      <dgm:t>
        <a:bodyPr/>
        <a:lstStyle/>
        <a:p>
          <a:r>
            <a:rPr lang="tr-TR" b="1" dirty="0" err="1"/>
            <a:t>Erasmus</a:t>
          </a:r>
          <a:r>
            <a:rPr lang="tr-TR" b="1" dirty="0"/>
            <a:t>+ (KA107) Eğitim Alma Hareketliliği</a:t>
          </a:r>
          <a:endParaRPr lang="en-US" dirty="0"/>
        </a:p>
      </dgm:t>
    </dgm:pt>
    <dgm:pt modelId="{8EEEFD63-B62F-400C-AD97-3EEC7584A3A2}" type="parTrans" cxnId="{A20D091B-B46F-419A-99E3-D843C7549EEF}">
      <dgm:prSet/>
      <dgm:spPr/>
      <dgm:t>
        <a:bodyPr/>
        <a:lstStyle/>
        <a:p>
          <a:endParaRPr lang="en-US"/>
        </a:p>
      </dgm:t>
    </dgm:pt>
    <dgm:pt modelId="{46DC8FD8-F698-45C0-B5DF-84CAB4330E79}" type="sibTrans" cxnId="{A20D091B-B46F-419A-99E3-D843C7549EEF}">
      <dgm:prSet/>
      <dgm:spPr/>
      <dgm:t>
        <a:bodyPr/>
        <a:lstStyle/>
        <a:p>
          <a:endParaRPr lang="en-US"/>
        </a:p>
      </dgm:t>
    </dgm:pt>
    <dgm:pt modelId="{0D65D27A-FDC6-41E5-9435-CD9045BBB75E}">
      <dgm:prSet/>
      <dgm:spPr>
        <a:solidFill>
          <a:schemeClr val="accent6">
            <a:lumMod val="75000"/>
          </a:schemeClr>
        </a:solidFill>
      </dgm:spPr>
      <dgm:t>
        <a:bodyPr/>
        <a:lstStyle/>
        <a:p>
          <a:r>
            <a:rPr lang="tr-TR" b="1" dirty="0" err="1"/>
            <a:t>Erasmus</a:t>
          </a:r>
          <a:r>
            <a:rPr lang="tr-TR" b="1" dirty="0"/>
            <a:t>+ (KA107) Ders Verme Hareketliliği</a:t>
          </a:r>
          <a:endParaRPr lang="en-US" dirty="0"/>
        </a:p>
      </dgm:t>
    </dgm:pt>
    <dgm:pt modelId="{24E5EAA6-B2F5-4CE4-B698-BD6DA1C90BC4}" type="parTrans" cxnId="{B2608076-4A3F-4D6E-A0E2-5D1584317713}">
      <dgm:prSet/>
      <dgm:spPr/>
      <dgm:t>
        <a:bodyPr/>
        <a:lstStyle/>
        <a:p>
          <a:endParaRPr lang="en-US"/>
        </a:p>
      </dgm:t>
    </dgm:pt>
    <dgm:pt modelId="{F2A85942-9005-4CEA-9A55-56E4D922263C}" type="sibTrans" cxnId="{B2608076-4A3F-4D6E-A0E2-5D1584317713}">
      <dgm:prSet/>
      <dgm:spPr/>
      <dgm:t>
        <a:bodyPr/>
        <a:lstStyle/>
        <a:p>
          <a:endParaRPr lang="en-US"/>
        </a:p>
      </dgm:t>
    </dgm:pt>
    <dgm:pt modelId="{5F3B9A0A-B663-124D-B9E2-181FEAD1244F}" type="pres">
      <dgm:prSet presAssocID="{2B704433-42A9-4D08-9F3E-24069BDC57D8}" presName="linear" presStyleCnt="0">
        <dgm:presLayoutVars>
          <dgm:animLvl val="lvl"/>
          <dgm:resizeHandles val="exact"/>
        </dgm:presLayoutVars>
      </dgm:prSet>
      <dgm:spPr/>
      <dgm:t>
        <a:bodyPr/>
        <a:lstStyle/>
        <a:p>
          <a:endParaRPr lang="bg-BG"/>
        </a:p>
      </dgm:t>
    </dgm:pt>
    <dgm:pt modelId="{FAA86158-6C46-E84E-9311-A46EC868115F}" type="pres">
      <dgm:prSet presAssocID="{5BF6945D-1C47-4872-B749-95857900348B}" presName="parentText" presStyleLbl="node1" presStyleIdx="0" presStyleCnt="8">
        <dgm:presLayoutVars>
          <dgm:chMax val="0"/>
          <dgm:bulletEnabled val="1"/>
        </dgm:presLayoutVars>
      </dgm:prSet>
      <dgm:spPr/>
      <dgm:t>
        <a:bodyPr/>
        <a:lstStyle/>
        <a:p>
          <a:endParaRPr lang="bg-BG"/>
        </a:p>
      </dgm:t>
    </dgm:pt>
    <dgm:pt modelId="{65215736-3ECF-884A-BCB6-6098AB8287BB}" type="pres">
      <dgm:prSet presAssocID="{E95D6F1B-EC92-42D2-AA99-D9312CCE5F53}" presName="spacer" presStyleCnt="0"/>
      <dgm:spPr/>
    </dgm:pt>
    <dgm:pt modelId="{DD88854C-9BA2-0244-93F2-59B480EA537C}" type="pres">
      <dgm:prSet presAssocID="{90DD791C-8CAD-4F34-A14C-03BB7770EF3B}" presName="parentText" presStyleLbl="node1" presStyleIdx="1" presStyleCnt="8">
        <dgm:presLayoutVars>
          <dgm:chMax val="0"/>
          <dgm:bulletEnabled val="1"/>
        </dgm:presLayoutVars>
      </dgm:prSet>
      <dgm:spPr/>
      <dgm:t>
        <a:bodyPr/>
        <a:lstStyle/>
        <a:p>
          <a:endParaRPr lang="bg-BG"/>
        </a:p>
      </dgm:t>
    </dgm:pt>
    <dgm:pt modelId="{C36E4F6D-6564-7141-9608-E8D983BDB39F}" type="pres">
      <dgm:prSet presAssocID="{05B23458-C715-4250-B626-3D576BCB563E}" presName="spacer" presStyleCnt="0"/>
      <dgm:spPr/>
    </dgm:pt>
    <dgm:pt modelId="{85B1D84E-0AA8-E742-89B9-59914FD38E6C}" type="pres">
      <dgm:prSet presAssocID="{B80A1332-F442-4350-9CC4-327CCE2A16A3}" presName="parentText" presStyleLbl="node1" presStyleIdx="2" presStyleCnt="8">
        <dgm:presLayoutVars>
          <dgm:chMax val="0"/>
          <dgm:bulletEnabled val="1"/>
        </dgm:presLayoutVars>
      </dgm:prSet>
      <dgm:spPr/>
      <dgm:t>
        <a:bodyPr/>
        <a:lstStyle/>
        <a:p>
          <a:endParaRPr lang="bg-BG"/>
        </a:p>
      </dgm:t>
    </dgm:pt>
    <dgm:pt modelId="{D2C94B5C-6053-8D47-9686-E93AAE981919}" type="pres">
      <dgm:prSet presAssocID="{4B5F26AB-296F-42EC-845B-B7A99F076D24}" presName="spacer" presStyleCnt="0"/>
      <dgm:spPr/>
    </dgm:pt>
    <dgm:pt modelId="{5DA54244-9E05-7840-AB70-D55495C84B2D}" type="pres">
      <dgm:prSet presAssocID="{F492B32A-CED1-4D99-A24F-45CD683BF87C}" presName="parentText" presStyleLbl="node1" presStyleIdx="3" presStyleCnt="8">
        <dgm:presLayoutVars>
          <dgm:chMax val="0"/>
          <dgm:bulletEnabled val="1"/>
        </dgm:presLayoutVars>
      </dgm:prSet>
      <dgm:spPr/>
      <dgm:t>
        <a:bodyPr/>
        <a:lstStyle/>
        <a:p>
          <a:endParaRPr lang="bg-BG"/>
        </a:p>
      </dgm:t>
    </dgm:pt>
    <dgm:pt modelId="{E7763688-1EAC-4443-B97B-39A48AAC2491}" type="pres">
      <dgm:prSet presAssocID="{B7940AEE-BC84-4019-B88A-CB41FFEE22D2}" presName="spacer" presStyleCnt="0"/>
      <dgm:spPr/>
    </dgm:pt>
    <dgm:pt modelId="{93EF3CF1-81E4-9046-8434-49F1FCD0711F}" type="pres">
      <dgm:prSet presAssocID="{E7B34B2B-7EA6-4A28-B55A-031794E9CB14}" presName="parentText" presStyleLbl="node1" presStyleIdx="4" presStyleCnt="8">
        <dgm:presLayoutVars>
          <dgm:chMax val="0"/>
          <dgm:bulletEnabled val="1"/>
        </dgm:presLayoutVars>
      </dgm:prSet>
      <dgm:spPr/>
      <dgm:t>
        <a:bodyPr/>
        <a:lstStyle/>
        <a:p>
          <a:endParaRPr lang="bg-BG"/>
        </a:p>
      </dgm:t>
    </dgm:pt>
    <dgm:pt modelId="{719D8975-4ED5-A64E-92D6-167CF240BA46}" type="pres">
      <dgm:prSet presAssocID="{02EACB62-1974-479C-855D-764756019BDE}" presName="spacer" presStyleCnt="0"/>
      <dgm:spPr/>
    </dgm:pt>
    <dgm:pt modelId="{CCE1225A-776F-7C48-97D7-A62A2DEF623C}" type="pres">
      <dgm:prSet presAssocID="{FA16ED13-EF94-4E81-B55F-C8B5A0730F74}" presName="parentText" presStyleLbl="node1" presStyleIdx="5" presStyleCnt="8">
        <dgm:presLayoutVars>
          <dgm:chMax val="0"/>
          <dgm:bulletEnabled val="1"/>
        </dgm:presLayoutVars>
      </dgm:prSet>
      <dgm:spPr/>
      <dgm:t>
        <a:bodyPr/>
        <a:lstStyle/>
        <a:p>
          <a:endParaRPr lang="bg-BG"/>
        </a:p>
      </dgm:t>
    </dgm:pt>
    <dgm:pt modelId="{61B2EEF9-2AF3-AB40-9ED4-4DBE3B576BC3}" type="pres">
      <dgm:prSet presAssocID="{8AFA5E65-833F-4B62-A5F8-0F1571F5875F}" presName="spacer" presStyleCnt="0"/>
      <dgm:spPr/>
    </dgm:pt>
    <dgm:pt modelId="{F5A3BBFB-9B7E-F04F-91E1-67C7448FAC4A}" type="pres">
      <dgm:prSet presAssocID="{2F41D260-7A6A-4496-A2B6-D94F08255D1A}" presName="parentText" presStyleLbl="node1" presStyleIdx="6" presStyleCnt="8">
        <dgm:presLayoutVars>
          <dgm:chMax val="0"/>
          <dgm:bulletEnabled val="1"/>
        </dgm:presLayoutVars>
      </dgm:prSet>
      <dgm:spPr/>
      <dgm:t>
        <a:bodyPr/>
        <a:lstStyle/>
        <a:p>
          <a:endParaRPr lang="bg-BG"/>
        </a:p>
      </dgm:t>
    </dgm:pt>
    <dgm:pt modelId="{6FAF514F-2E26-6047-A639-89980AE4A3DF}" type="pres">
      <dgm:prSet presAssocID="{46DC8FD8-F698-45C0-B5DF-84CAB4330E79}" presName="spacer" presStyleCnt="0"/>
      <dgm:spPr/>
    </dgm:pt>
    <dgm:pt modelId="{6E3C725A-29B3-234F-8B7B-905BF9F36A18}" type="pres">
      <dgm:prSet presAssocID="{0D65D27A-FDC6-41E5-9435-CD9045BBB75E}" presName="parentText" presStyleLbl="node1" presStyleIdx="7" presStyleCnt="8">
        <dgm:presLayoutVars>
          <dgm:chMax val="0"/>
          <dgm:bulletEnabled val="1"/>
        </dgm:presLayoutVars>
      </dgm:prSet>
      <dgm:spPr/>
      <dgm:t>
        <a:bodyPr/>
        <a:lstStyle/>
        <a:p>
          <a:endParaRPr lang="bg-BG"/>
        </a:p>
      </dgm:t>
    </dgm:pt>
  </dgm:ptLst>
  <dgm:cxnLst>
    <dgm:cxn modelId="{7177DB87-2A75-9A4A-BC00-464886806208}" type="presOf" srcId="{2F41D260-7A6A-4496-A2B6-D94F08255D1A}" destId="{F5A3BBFB-9B7E-F04F-91E1-67C7448FAC4A}" srcOrd="0" destOrd="0" presId="urn:microsoft.com/office/officeart/2005/8/layout/vList2"/>
    <dgm:cxn modelId="{654C4C90-1419-472D-9E61-409336EF8CD1}" srcId="{2B704433-42A9-4D08-9F3E-24069BDC57D8}" destId="{5BF6945D-1C47-4872-B749-95857900348B}" srcOrd="0" destOrd="0" parTransId="{C5F24F5E-19E7-455C-B8A5-AE9ACEAB9D88}" sibTransId="{E95D6F1B-EC92-42D2-AA99-D9312CCE5F53}"/>
    <dgm:cxn modelId="{181BCAC1-A71E-8E4D-A811-44A8F13F8DF2}" type="presOf" srcId="{E7B34B2B-7EA6-4A28-B55A-031794E9CB14}" destId="{93EF3CF1-81E4-9046-8434-49F1FCD0711F}" srcOrd="0" destOrd="0" presId="urn:microsoft.com/office/officeart/2005/8/layout/vList2"/>
    <dgm:cxn modelId="{4A7AE868-ED72-EE40-8B50-866047D471E6}" type="presOf" srcId="{FA16ED13-EF94-4E81-B55F-C8B5A0730F74}" destId="{CCE1225A-776F-7C48-97D7-A62A2DEF623C}" srcOrd="0" destOrd="0" presId="urn:microsoft.com/office/officeart/2005/8/layout/vList2"/>
    <dgm:cxn modelId="{A20D091B-B46F-419A-99E3-D843C7549EEF}" srcId="{2B704433-42A9-4D08-9F3E-24069BDC57D8}" destId="{2F41D260-7A6A-4496-A2B6-D94F08255D1A}" srcOrd="6" destOrd="0" parTransId="{8EEEFD63-B62F-400C-AD97-3EEC7584A3A2}" sibTransId="{46DC8FD8-F698-45C0-B5DF-84CAB4330E79}"/>
    <dgm:cxn modelId="{6EBFACAE-1DEC-47F4-BD76-CF90DBA812BE}" srcId="{2B704433-42A9-4D08-9F3E-24069BDC57D8}" destId="{E7B34B2B-7EA6-4A28-B55A-031794E9CB14}" srcOrd="4" destOrd="0" parTransId="{5C9912C1-BAC0-476F-A599-1B42FF736347}" sibTransId="{02EACB62-1974-479C-855D-764756019BDE}"/>
    <dgm:cxn modelId="{E987E57A-5329-467D-A59A-D78718FE6D1B}" srcId="{2B704433-42A9-4D08-9F3E-24069BDC57D8}" destId="{F492B32A-CED1-4D99-A24F-45CD683BF87C}" srcOrd="3" destOrd="0" parTransId="{5CD7580C-FA84-4E38-9A62-B10CAD586FCE}" sibTransId="{B7940AEE-BC84-4019-B88A-CB41FFEE22D2}"/>
    <dgm:cxn modelId="{3FC38664-9AE5-4049-8A79-40728FC02008}" type="presOf" srcId="{B80A1332-F442-4350-9CC4-327CCE2A16A3}" destId="{85B1D84E-0AA8-E742-89B9-59914FD38E6C}" srcOrd="0" destOrd="0" presId="urn:microsoft.com/office/officeart/2005/8/layout/vList2"/>
    <dgm:cxn modelId="{07E4A5BA-B5F7-44B1-B87C-2319E8A6908F}" srcId="{2B704433-42A9-4D08-9F3E-24069BDC57D8}" destId="{B80A1332-F442-4350-9CC4-327CCE2A16A3}" srcOrd="2" destOrd="0" parTransId="{34820388-D663-4003-B53F-DDFEE1F939EA}" sibTransId="{4B5F26AB-296F-42EC-845B-B7A99F076D24}"/>
    <dgm:cxn modelId="{1794B617-FE29-4A82-B386-3C63EFBDEE18}" srcId="{2B704433-42A9-4D08-9F3E-24069BDC57D8}" destId="{FA16ED13-EF94-4E81-B55F-C8B5A0730F74}" srcOrd="5" destOrd="0" parTransId="{12CEB085-A2B3-4333-BEEE-0588C41BB91F}" sibTransId="{8AFA5E65-833F-4B62-A5F8-0F1571F5875F}"/>
    <dgm:cxn modelId="{EC6A31A8-35C2-C844-81E6-886EC48E0C85}" type="presOf" srcId="{F492B32A-CED1-4D99-A24F-45CD683BF87C}" destId="{5DA54244-9E05-7840-AB70-D55495C84B2D}" srcOrd="0" destOrd="0" presId="urn:microsoft.com/office/officeart/2005/8/layout/vList2"/>
    <dgm:cxn modelId="{B2608076-4A3F-4D6E-A0E2-5D1584317713}" srcId="{2B704433-42A9-4D08-9F3E-24069BDC57D8}" destId="{0D65D27A-FDC6-41E5-9435-CD9045BBB75E}" srcOrd="7" destOrd="0" parTransId="{24E5EAA6-B2F5-4CE4-B698-BD6DA1C90BC4}" sibTransId="{F2A85942-9005-4CEA-9A55-56E4D922263C}"/>
    <dgm:cxn modelId="{4ED03DC6-AAF5-D449-B719-C84416F41277}" type="presOf" srcId="{90DD791C-8CAD-4F34-A14C-03BB7770EF3B}" destId="{DD88854C-9BA2-0244-93F2-59B480EA537C}" srcOrd="0" destOrd="0" presId="urn:microsoft.com/office/officeart/2005/8/layout/vList2"/>
    <dgm:cxn modelId="{5E94EC8F-681D-CD40-B485-3ECAAD1EF904}" type="presOf" srcId="{0D65D27A-FDC6-41E5-9435-CD9045BBB75E}" destId="{6E3C725A-29B3-234F-8B7B-905BF9F36A18}" srcOrd="0" destOrd="0" presId="urn:microsoft.com/office/officeart/2005/8/layout/vList2"/>
    <dgm:cxn modelId="{6375BAA8-DF8A-3A46-AF31-AFBBF00BB285}" type="presOf" srcId="{2B704433-42A9-4D08-9F3E-24069BDC57D8}" destId="{5F3B9A0A-B663-124D-B9E2-181FEAD1244F}" srcOrd="0" destOrd="0" presId="urn:microsoft.com/office/officeart/2005/8/layout/vList2"/>
    <dgm:cxn modelId="{48419382-5DC3-41E8-988D-6BC3918E09BA}" srcId="{2B704433-42A9-4D08-9F3E-24069BDC57D8}" destId="{90DD791C-8CAD-4F34-A14C-03BB7770EF3B}" srcOrd="1" destOrd="0" parTransId="{D718FF24-E5DB-4085-AFE6-06E958DB9DC0}" sibTransId="{05B23458-C715-4250-B626-3D576BCB563E}"/>
    <dgm:cxn modelId="{255AFC89-D98A-AE4F-B55D-4A4AA14CAE92}" type="presOf" srcId="{5BF6945D-1C47-4872-B749-95857900348B}" destId="{FAA86158-6C46-E84E-9311-A46EC868115F}" srcOrd="0" destOrd="0" presId="urn:microsoft.com/office/officeart/2005/8/layout/vList2"/>
    <dgm:cxn modelId="{E70A8D0B-2634-2441-9F37-B555E27958DF}" type="presParOf" srcId="{5F3B9A0A-B663-124D-B9E2-181FEAD1244F}" destId="{FAA86158-6C46-E84E-9311-A46EC868115F}" srcOrd="0" destOrd="0" presId="urn:microsoft.com/office/officeart/2005/8/layout/vList2"/>
    <dgm:cxn modelId="{045FB132-7F24-EA48-B592-E550FB6A9964}" type="presParOf" srcId="{5F3B9A0A-B663-124D-B9E2-181FEAD1244F}" destId="{65215736-3ECF-884A-BCB6-6098AB8287BB}" srcOrd="1" destOrd="0" presId="urn:microsoft.com/office/officeart/2005/8/layout/vList2"/>
    <dgm:cxn modelId="{6A7948BD-37B7-204C-8FE0-CBAB4D80DE0B}" type="presParOf" srcId="{5F3B9A0A-B663-124D-B9E2-181FEAD1244F}" destId="{DD88854C-9BA2-0244-93F2-59B480EA537C}" srcOrd="2" destOrd="0" presId="urn:microsoft.com/office/officeart/2005/8/layout/vList2"/>
    <dgm:cxn modelId="{99CA1ACE-E501-C84F-92C0-4079A5D24F74}" type="presParOf" srcId="{5F3B9A0A-B663-124D-B9E2-181FEAD1244F}" destId="{C36E4F6D-6564-7141-9608-E8D983BDB39F}" srcOrd="3" destOrd="0" presId="urn:microsoft.com/office/officeart/2005/8/layout/vList2"/>
    <dgm:cxn modelId="{817809FE-94E5-F44C-8310-4C5C2A7739CE}" type="presParOf" srcId="{5F3B9A0A-B663-124D-B9E2-181FEAD1244F}" destId="{85B1D84E-0AA8-E742-89B9-59914FD38E6C}" srcOrd="4" destOrd="0" presId="urn:microsoft.com/office/officeart/2005/8/layout/vList2"/>
    <dgm:cxn modelId="{523893DE-C0D0-3A48-8F12-0167A1F06754}" type="presParOf" srcId="{5F3B9A0A-B663-124D-B9E2-181FEAD1244F}" destId="{D2C94B5C-6053-8D47-9686-E93AAE981919}" srcOrd="5" destOrd="0" presId="urn:microsoft.com/office/officeart/2005/8/layout/vList2"/>
    <dgm:cxn modelId="{821DAD77-7854-FA4F-A6D5-74629EC0AB8E}" type="presParOf" srcId="{5F3B9A0A-B663-124D-B9E2-181FEAD1244F}" destId="{5DA54244-9E05-7840-AB70-D55495C84B2D}" srcOrd="6" destOrd="0" presId="urn:microsoft.com/office/officeart/2005/8/layout/vList2"/>
    <dgm:cxn modelId="{E8E5B254-5880-524E-881B-543CA6FBD355}" type="presParOf" srcId="{5F3B9A0A-B663-124D-B9E2-181FEAD1244F}" destId="{E7763688-1EAC-4443-B97B-39A48AAC2491}" srcOrd="7" destOrd="0" presId="urn:microsoft.com/office/officeart/2005/8/layout/vList2"/>
    <dgm:cxn modelId="{64C2375B-44BC-6B42-BD3E-95E3D938308D}" type="presParOf" srcId="{5F3B9A0A-B663-124D-B9E2-181FEAD1244F}" destId="{93EF3CF1-81E4-9046-8434-49F1FCD0711F}" srcOrd="8" destOrd="0" presId="urn:microsoft.com/office/officeart/2005/8/layout/vList2"/>
    <dgm:cxn modelId="{F2BB368A-2C9D-9241-97D1-89929DE93CE3}" type="presParOf" srcId="{5F3B9A0A-B663-124D-B9E2-181FEAD1244F}" destId="{719D8975-4ED5-A64E-92D6-167CF240BA46}" srcOrd="9" destOrd="0" presId="urn:microsoft.com/office/officeart/2005/8/layout/vList2"/>
    <dgm:cxn modelId="{6191415F-8DFF-144B-8CDA-75FF429724D8}" type="presParOf" srcId="{5F3B9A0A-B663-124D-B9E2-181FEAD1244F}" destId="{CCE1225A-776F-7C48-97D7-A62A2DEF623C}" srcOrd="10" destOrd="0" presId="urn:microsoft.com/office/officeart/2005/8/layout/vList2"/>
    <dgm:cxn modelId="{92A2D1D2-BE5C-0B4A-BC47-718DCA083E4F}" type="presParOf" srcId="{5F3B9A0A-B663-124D-B9E2-181FEAD1244F}" destId="{61B2EEF9-2AF3-AB40-9ED4-4DBE3B576BC3}" srcOrd="11" destOrd="0" presId="urn:microsoft.com/office/officeart/2005/8/layout/vList2"/>
    <dgm:cxn modelId="{EE28DBAC-F536-0A4C-9172-1F746A39391A}" type="presParOf" srcId="{5F3B9A0A-B663-124D-B9E2-181FEAD1244F}" destId="{F5A3BBFB-9B7E-F04F-91E1-67C7448FAC4A}" srcOrd="12" destOrd="0" presId="urn:microsoft.com/office/officeart/2005/8/layout/vList2"/>
    <dgm:cxn modelId="{0BA05E41-575F-3143-83EC-264E5CB9290C}" type="presParOf" srcId="{5F3B9A0A-B663-124D-B9E2-181FEAD1244F}" destId="{6FAF514F-2E26-6047-A639-89980AE4A3DF}" srcOrd="13" destOrd="0" presId="urn:microsoft.com/office/officeart/2005/8/layout/vList2"/>
    <dgm:cxn modelId="{4C400D5F-CF07-3A4D-8B6F-B7BA359ECE8A}" type="presParOf" srcId="{5F3B9A0A-B663-124D-B9E2-181FEAD1244F}" destId="{6E3C725A-29B3-234F-8B7B-905BF9F36A1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86158-6C46-E84E-9311-A46EC868115F}">
      <dsp:nvSpPr>
        <dsp:cNvPr id="0" name=""/>
        <dsp:cNvSpPr/>
      </dsp:nvSpPr>
      <dsp:spPr>
        <a:xfrm>
          <a:off x="0" y="57864"/>
          <a:ext cx="7724775" cy="45571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(KA103) Öğrenim Hareketliliği</a:t>
          </a:r>
          <a:endParaRPr lang="en-US" sz="1900" kern="1200"/>
        </a:p>
      </dsp:txBody>
      <dsp:txXfrm>
        <a:off x="22246" y="80110"/>
        <a:ext cx="7680283" cy="411223"/>
      </dsp:txXfrm>
    </dsp:sp>
    <dsp:sp modelId="{DD88854C-9BA2-0244-93F2-59B480EA537C}">
      <dsp:nvSpPr>
        <dsp:cNvPr id="0" name=""/>
        <dsp:cNvSpPr/>
      </dsp:nvSpPr>
      <dsp:spPr>
        <a:xfrm>
          <a:off x="0" y="568299"/>
          <a:ext cx="7724775" cy="45571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(KA103) Staj Hareketliliği</a:t>
          </a:r>
          <a:endParaRPr lang="en-US" sz="1900" kern="1200"/>
        </a:p>
      </dsp:txBody>
      <dsp:txXfrm>
        <a:off x="22246" y="590545"/>
        <a:ext cx="7680283" cy="411223"/>
      </dsp:txXfrm>
    </dsp:sp>
    <dsp:sp modelId="{85B1D84E-0AA8-E742-89B9-59914FD38E6C}">
      <dsp:nvSpPr>
        <dsp:cNvPr id="0" name=""/>
        <dsp:cNvSpPr/>
      </dsp:nvSpPr>
      <dsp:spPr>
        <a:xfrm>
          <a:off x="0" y="1078734"/>
          <a:ext cx="7724775" cy="45571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(KA103) Eğitim Alma Hareketliliği</a:t>
          </a:r>
          <a:endParaRPr lang="en-US" sz="1900" kern="1200"/>
        </a:p>
      </dsp:txBody>
      <dsp:txXfrm>
        <a:off x="22246" y="1100980"/>
        <a:ext cx="7680283" cy="411223"/>
      </dsp:txXfrm>
    </dsp:sp>
    <dsp:sp modelId="{5DA54244-9E05-7840-AB70-D55495C84B2D}">
      <dsp:nvSpPr>
        <dsp:cNvPr id="0" name=""/>
        <dsp:cNvSpPr/>
      </dsp:nvSpPr>
      <dsp:spPr>
        <a:xfrm>
          <a:off x="0" y="1589169"/>
          <a:ext cx="7724775" cy="45571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(KA103) Ders Verme Hareketliliği</a:t>
          </a:r>
          <a:endParaRPr lang="en-US" sz="1900" kern="1200"/>
        </a:p>
      </dsp:txBody>
      <dsp:txXfrm>
        <a:off x="22246" y="1611415"/>
        <a:ext cx="7680283" cy="411223"/>
      </dsp:txXfrm>
    </dsp:sp>
    <dsp:sp modelId="{93EF3CF1-81E4-9046-8434-49F1FCD0711F}">
      <dsp:nvSpPr>
        <dsp:cNvPr id="0" name=""/>
        <dsp:cNvSpPr/>
      </dsp:nvSpPr>
      <dsp:spPr>
        <a:xfrm>
          <a:off x="0" y="2099604"/>
          <a:ext cx="7724775" cy="45571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(KA107) Öğrenim Hareketliliği</a:t>
          </a:r>
          <a:endParaRPr lang="en-US" sz="1900" kern="1200"/>
        </a:p>
      </dsp:txBody>
      <dsp:txXfrm>
        <a:off x="22246" y="2121850"/>
        <a:ext cx="7680283" cy="411223"/>
      </dsp:txXfrm>
    </dsp:sp>
    <dsp:sp modelId="{CCE1225A-776F-7C48-97D7-A62A2DEF623C}">
      <dsp:nvSpPr>
        <dsp:cNvPr id="0" name=""/>
        <dsp:cNvSpPr/>
      </dsp:nvSpPr>
      <dsp:spPr>
        <a:xfrm>
          <a:off x="0" y="2610039"/>
          <a:ext cx="7724775" cy="45571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a:t>Erasmus+ (KA107) Staj Hareketliliği</a:t>
          </a:r>
          <a:endParaRPr lang="en-US" sz="1900" kern="1200"/>
        </a:p>
      </dsp:txBody>
      <dsp:txXfrm>
        <a:off x="22246" y="2632285"/>
        <a:ext cx="7680283" cy="411223"/>
      </dsp:txXfrm>
    </dsp:sp>
    <dsp:sp modelId="{F5A3BBFB-9B7E-F04F-91E1-67C7448FAC4A}">
      <dsp:nvSpPr>
        <dsp:cNvPr id="0" name=""/>
        <dsp:cNvSpPr/>
      </dsp:nvSpPr>
      <dsp:spPr>
        <a:xfrm>
          <a:off x="0" y="3120474"/>
          <a:ext cx="7724775" cy="45571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dirty="0" err="1"/>
            <a:t>Erasmus</a:t>
          </a:r>
          <a:r>
            <a:rPr lang="tr-TR" sz="1900" b="1" kern="1200" dirty="0"/>
            <a:t>+ (KA107) Eğitim Alma Hareketliliği</a:t>
          </a:r>
          <a:endParaRPr lang="en-US" sz="1900" kern="1200" dirty="0"/>
        </a:p>
      </dsp:txBody>
      <dsp:txXfrm>
        <a:off x="22246" y="3142720"/>
        <a:ext cx="7680283" cy="411223"/>
      </dsp:txXfrm>
    </dsp:sp>
    <dsp:sp modelId="{6E3C725A-29B3-234F-8B7B-905BF9F36A18}">
      <dsp:nvSpPr>
        <dsp:cNvPr id="0" name=""/>
        <dsp:cNvSpPr/>
      </dsp:nvSpPr>
      <dsp:spPr>
        <a:xfrm>
          <a:off x="0" y="3630909"/>
          <a:ext cx="7724775" cy="45571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tr-TR" sz="1900" b="1" kern="1200" dirty="0" err="1"/>
            <a:t>Erasmus</a:t>
          </a:r>
          <a:r>
            <a:rPr lang="tr-TR" sz="1900" b="1" kern="1200" dirty="0"/>
            <a:t>+ (KA107) Ders Verme Hareketliliği</a:t>
          </a:r>
          <a:endParaRPr lang="en-US" sz="1900" kern="1200" dirty="0"/>
        </a:p>
      </dsp:txBody>
      <dsp:txXfrm>
        <a:off x="22246" y="3653155"/>
        <a:ext cx="7680283"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xmlns="" id="{8A77BF63-B690-4F40-94E1-1E915566D8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tr-TR"/>
          </a:p>
        </p:txBody>
      </p:sp>
      <p:sp>
        <p:nvSpPr>
          <p:cNvPr id="3" name="Veri Yer Tutucusu 2">
            <a:extLst>
              <a:ext uri="{FF2B5EF4-FFF2-40B4-BE49-F238E27FC236}">
                <a16:creationId xmlns:a16="http://schemas.microsoft.com/office/drawing/2014/main" xmlns="" id="{0EE10AFF-10E2-F345-A10A-F548E6833D3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BE3F0A9-332A-A743-8024-50FE17F4DE4E}" type="datetimeFigureOut">
              <a:rPr lang="tr-TR"/>
              <a:pPr>
                <a:defRPr/>
              </a:pPr>
              <a:t>27.11.2020</a:t>
            </a:fld>
            <a:endParaRPr lang="tr-TR"/>
          </a:p>
        </p:txBody>
      </p:sp>
      <p:sp>
        <p:nvSpPr>
          <p:cNvPr id="4" name="Slayt Görüntüsü Yer Tutucusu 3">
            <a:extLst>
              <a:ext uri="{FF2B5EF4-FFF2-40B4-BE49-F238E27FC236}">
                <a16:creationId xmlns:a16="http://schemas.microsoft.com/office/drawing/2014/main" xmlns="" id="{F00C7714-6FA0-274B-9ADE-49B24A3228F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a:extLst>
              <a:ext uri="{FF2B5EF4-FFF2-40B4-BE49-F238E27FC236}">
                <a16:creationId xmlns:a16="http://schemas.microsoft.com/office/drawing/2014/main" xmlns="" id="{7A2046D9-0BAB-7141-B407-3E673FF67E1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noProof="0"/>
              <a:t>Asıl metin stillerini düzenle</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 Bilgi Yer Tutucusu 5">
            <a:extLst>
              <a:ext uri="{FF2B5EF4-FFF2-40B4-BE49-F238E27FC236}">
                <a16:creationId xmlns:a16="http://schemas.microsoft.com/office/drawing/2014/main" xmlns="" id="{B8B9E6B0-0F33-3640-8771-93F634C9D09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tr-TR"/>
          </a:p>
        </p:txBody>
      </p:sp>
      <p:sp>
        <p:nvSpPr>
          <p:cNvPr id="7" name="Slayt Numarası Yer Tutucusu 6">
            <a:extLst>
              <a:ext uri="{FF2B5EF4-FFF2-40B4-BE49-F238E27FC236}">
                <a16:creationId xmlns:a16="http://schemas.microsoft.com/office/drawing/2014/main" xmlns="" id="{91E51E06-CB8C-6647-81AA-125B09929A3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17D9637-0D19-3443-9DCA-8F2A5875D3DD}" type="slidenum">
              <a:rPr lang="tr-TR" altLang="tr-TR"/>
              <a:pPr>
                <a:defRPr/>
              </a:pPr>
              <a:t>‹#›</a:t>
            </a:fld>
            <a:endParaRPr lang="tr-TR" altLang="tr-TR"/>
          </a:p>
        </p:txBody>
      </p:sp>
    </p:spTree>
    <p:extLst>
      <p:ext uri="{BB962C8B-B14F-4D97-AF65-F5344CB8AC3E}">
        <p14:creationId xmlns:p14="http://schemas.microsoft.com/office/powerpoint/2010/main" val="2779265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a:extLst>
              <a:ext uri="{FF2B5EF4-FFF2-40B4-BE49-F238E27FC236}">
                <a16:creationId xmlns:a16="http://schemas.microsoft.com/office/drawing/2014/main" xmlns="" id="{D60E57C6-0C0E-9647-B94E-C0CC0817C80B}"/>
              </a:ext>
            </a:extLst>
          </p:cNvPr>
          <p:cNvSpPr>
            <a:spLocks noGrp="1"/>
          </p:cNvSpPr>
          <p:nvPr>
            <p:ph type="dt" sz="half" idx="10"/>
          </p:nvPr>
        </p:nvSpPr>
        <p:spPr/>
        <p:txBody>
          <a:bodyPr/>
          <a:lstStyle>
            <a:lvl1pPr>
              <a:defRPr/>
            </a:lvl1pPr>
          </a:lstStyle>
          <a:p>
            <a:pPr>
              <a:defRPr/>
            </a:pPr>
            <a:fld id="{CA40E969-C4F0-1A4F-8C1E-EFF357E958C7}"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BCE021FC-D989-6842-BD56-723FBA4FD7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5F1BF1C-9F00-DB41-A7D1-16B8A0A3ABCB}"/>
              </a:ext>
            </a:extLst>
          </p:cNvPr>
          <p:cNvSpPr>
            <a:spLocks noGrp="1"/>
          </p:cNvSpPr>
          <p:nvPr>
            <p:ph type="sldNum" sz="quarter" idx="12"/>
          </p:nvPr>
        </p:nvSpPr>
        <p:spPr/>
        <p:txBody>
          <a:bodyPr/>
          <a:lstStyle>
            <a:lvl1pPr>
              <a:defRPr/>
            </a:lvl1pPr>
          </a:lstStyle>
          <a:p>
            <a:pPr>
              <a:defRPr/>
            </a:pPr>
            <a:fld id="{C3B7754F-03D9-5743-8B41-3377FD5CEE03}" type="slidenum">
              <a:rPr lang="en-US" altLang="tr-TR"/>
              <a:pPr>
                <a:defRPr/>
              </a:pPr>
              <a:t>‹#›</a:t>
            </a:fld>
            <a:endParaRPr lang="en-US" altLang="tr-TR"/>
          </a:p>
        </p:txBody>
      </p:sp>
    </p:spTree>
    <p:extLst>
      <p:ext uri="{BB962C8B-B14F-4D97-AF65-F5344CB8AC3E}">
        <p14:creationId xmlns:p14="http://schemas.microsoft.com/office/powerpoint/2010/main" val="238973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xmlns="" id="{0D1A8485-9F78-3749-AE48-DCB2EECB9232}"/>
              </a:ext>
            </a:extLst>
          </p:cNvPr>
          <p:cNvSpPr>
            <a:spLocks noGrp="1"/>
          </p:cNvSpPr>
          <p:nvPr>
            <p:ph type="dt" sz="half" idx="10"/>
          </p:nvPr>
        </p:nvSpPr>
        <p:spPr/>
        <p:txBody>
          <a:bodyPr/>
          <a:lstStyle>
            <a:lvl1pPr>
              <a:defRPr/>
            </a:lvl1pPr>
          </a:lstStyle>
          <a:p>
            <a:pPr>
              <a:defRPr/>
            </a:pPr>
            <a:fld id="{438F4498-2077-ED43-A280-95A505174E14}"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469FB9F9-6383-E24A-BE77-8DDB331077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F3A070B-2756-5C4D-8A37-6B447291C5DF}"/>
              </a:ext>
            </a:extLst>
          </p:cNvPr>
          <p:cNvSpPr>
            <a:spLocks noGrp="1"/>
          </p:cNvSpPr>
          <p:nvPr>
            <p:ph type="sldNum" sz="quarter" idx="12"/>
          </p:nvPr>
        </p:nvSpPr>
        <p:spPr/>
        <p:txBody>
          <a:bodyPr/>
          <a:lstStyle>
            <a:lvl1pPr>
              <a:defRPr/>
            </a:lvl1pPr>
          </a:lstStyle>
          <a:p>
            <a:pPr>
              <a:defRPr/>
            </a:pPr>
            <a:fld id="{66F8974B-61A2-8845-A6E1-607F09CD610A}" type="slidenum">
              <a:rPr lang="en-US" altLang="tr-TR"/>
              <a:pPr>
                <a:defRPr/>
              </a:pPr>
              <a:t>‹#›</a:t>
            </a:fld>
            <a:endParaRPr lang="en-US" altLang="tr-TR"/>
          </a:p>
        </p:txBody>
      </p:sp>
    </p:spTree>
    <p:extLst>
      <p:ext uri="{BB962C8B-B14F-4D97-AF65-F5344CB8AC3E}">
        <p14:creationId xmlns:p14="http://schemas.microsoft.com/office/powerpoint/2010/main" val="140608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xmlns="" id="{F3C2364E-741F-B543-9465-068A8D9AF3E2}"/>
              </a:ext>
            </a:extLst>
          </p:cNvPr>
          <p:cNvSpPr>
            <a:spLocks noGrp="1"/>
          </p:cNvSpPr>
          <p:nvPr>
            <p:ph type="dt" sz="half" idx="10"/>
          </p:nvPr>
        </p:nvSpPr>
        <p:spPr/>
        <p:txBody>
          <a:bodyPr/>
          <a:lstStyle>
            <a:lvl1pPr>
              <a:defRPr/>
            </a:lvl1pPr>
          </a:lstStyle>
          <a:p>
            <a:pPr>
              <a:defRPr/>
            </a:pPr>
            <a:fld id="{BB088190-FF13-DD4C-A526-09A220BB8A9F}"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088859EC-C7B2-4449-8B73-7AC17284D5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C30ADD7-7F95-9949-AADE-FE332BFC7DB6}"/>
              </a:ext>
            </a:extLst>
          </p:cNvPr>
          <p:cNvSpPr>
            <a:spLocks noGrp="1"/>
          </p:cNvSpPr>
          <p:nvPr>
            <p:ph type="sldNum" sz="quarter" idx="12"/>
          </p:nvPr>
        </p:nvSpPr>
        <p:spPr/>
        <p:txBody>
          <a:bodyPr/>
          <a:lstStyle>
            <a:lvl1pPr>
              <a:defRPr/>
            </a:lvl1pPr>
          </a:lstStyle>
          <a:p>
            <a:pPr>
              <a:defRPr/>
            </a:pPr>
            <a:fld id="{902D95B4-EC06-DD44-B09C-2D503D0FCDB9}" type="slidenum">
              <a:rPr lang="en-US" altLang="tr-TR"/>
              <a:pPr>
                <a:defRPr/>
              </a:pPr>
              <a:t>‹#›</a:t>
            </a:fld>
            <a:endParaRPr lang="en-US" altLang="tr-TR"/>
          </a:p>
        </p:txBody>
      </p:sp>
    </p:spTree>
    <p:extLst>
      <p:ext uri="{BB962C8B-B14F-4D97-AF65-F5344CB8AC3E}">
        <p14:creationId xmlns:p14="http://schemas.microsoft.com/office/powerpoint/2010/main" val="346627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xmlns="" id="{C5F77CD6-B3D2-2543-985E-B461A07A43ED}"/>
              </a:ext>
            </a:extLst>
          </p:cNvPr>
          <p:cNvSpPr>
            <a:spLocks noGrp="1"/>
          </p:cNvSpPr>
          <p:nvPr>
            <p:ph type="dt" sz="half" idx="10"/>
          </p:nvPr>
        </p:nvSpPr>
        <p:spPr/>
        <p:txBody>
          <a:bodyPr/>
          <a:lstStyle>
            <a:lvl1pPr>
              <a:defRPr/>
            </a:lvl1pPr>
          </a:lstStyle>
          <a:p>
            <a:pPr>
              <a:defRPr/>
            </a:pPr>
            <a:fld id="{45114096-27D6-FC45-A8CC-340913F3E833}"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E02D9857-95D9-694F-9AC3-BAB866857E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59FDFB5-DBE4-C14B-B9C7-8F9A31D6B1DC}"/>
              </a:ext>
            </a:extLst>
          </p:cNvPr>
          <p:cNvSpPr>
            <a:spLocks noGrp="1"/>
          </p:cNvSpPr>
          <p:nvPr>
            <p:ph type="sldNum" sz="quarter" idx="12"/>
          </p:nvPr>
        </p:nvSpPr>
        <p:spPr/>
        <p:txBody>
          <a:bodyPr/>
          <a:lstStyle>
            <a:lvl1pPr>
              <a:defRPr/>
            </a:lvl1pPr>
          </a:lstStyle>
          <a:p>
            <a:pPr>
              <a:defRPr/>
            </a:pPr>
            <a:fld id="{F35D1811-5A46-984E-9217-AABF4AF7846E}" type="slidenum">
              <a:rPr lang="en-US" altLang="tr-TR"/>
              <a:pPr>
                <a:defRPr/>
              </a:pPr>
              <a:t>‹#›</a:t>
            </a:fld>
            <a:endParaRPr lang="en-US" altLang="tr-TR"/>
          </a:p>
        </p:txBody>
      </p:sp>
    </p:spTree>
    <p:extLst>
      <p:ext uri="{BB962C8B-B14F-4D97-AF65-F5344CB8AC3E}">
        <p14:creationId xmlns:p14="http://schemas.microsoft.com/office/powerpoint/2010/main" val="425098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a:extLst>
              <a:ext uri="{FF2B5EF4-FFF2-40B4-BE49-F238E27FC236}">
                <a16:creationId xmlns:a16="http://schemas.microsoft.com/office/drawing/2014/main" xmlns="" id="{D41C167A-D58E-C240-B1CD-84B432F71D1E}"/>
              </a:ext>
            </a:extLst>
          </p:cNvPr>
          <p:cNvSpPr>
            <a:spLocks noGrp="1"/>
          </p:cNvSpPr>
          <p:nvPr>
            <p:ph type="dt" sz="half" idx="10"/>
          </p:nvPr>
        </p:nvSpPr>
        <p:spPr/>
        <p:txBody>
          <a:bodyPr/>
          <a:lstStyle>
            <a:lvl1pPr>
              <a:defRPr/>
            </a:lvl1pPr>
          </a:lstStyle>
          <a:p>
            <a:pPr>
              <a:defRPr/>
            </a:pPr>
            <a:fld id="{71AEE375-D98D-E247-B003-A140F4B69922}"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39177E19-61F5-EF45-80E0-4F41F08E85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E5DC450-7020-514F-AC55-275E7A5A62D0}"/>
              </a:ext>
            </a:extLst>
          </p:cNvPr>
          <p:cNvSpPr>
            <a:spLocks noGrp="1"/>
          </p:cNvSpPr>
          <p:nvPr>
            <p:ph type="sldNum" sz="quarter" idx="12"/>
          </p:nvPr>
        </p:nvSpPr>
        <p:spPr/>
        <p:txBody>
          <a:bodyPr/>
          <a:lstStyle>
            <a:lvl1pPr>
              <a:defRPr/>
            </a:lvl1pPr>
          </a:lstStyle>
          <a:p>
            <a:pPr>
              <a:defRPr/>
            </a:pPr>
            <a:fld id="{A1605761-A3A5-6940-A8B1-9FD46D0C67FA}" type="slidenum">
              <a:rPr lang="en-US" altLang="tr-TR"/>
              <a:pPr>
                <a:defRPr/>
              </a:pPr>
              <a:t>‹#›</a:t>
            </a:fld>
            <a:endParaRPr lang="en-US" altLang="tr-TR"/>
          </a:p>
        </p:txBody>
      </p:sp>
    </p:spTree>
    <p:extLst>
      <p:ext uri="{BB962C8B-B14F-4D97-AF65-F5344CB8AC3E}">
        <p14:creationId xmlns:p14="http://schemas.microsoft.com/office/powerpoint/2010/main" val="184672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3">
            <a:extLst>
              <a:ext uri="{FF2B5EF4-FFF2-40B4-BE49-F238E27FC236}">
                <a16:creationId xmlns:a16="http://schemas.microsoft.com/office/drawing/2014/main" xmlns="" id="{3682ABC3-1D99-2D4A-8CF3-0CFC14AE80D5}"/>
              </a:ext>
            </a:extLst>
          </p:cNvPr>
          <p:cNvSpPr>
            <a:spLocks noGrp="1"/>
          </p:cNvSpPr>
          <p:nvPr>
            <p:ph type="dt" sz="half" idx="10"/>
          </p:nvPr>
        </p:nvSpPr>
        <p:spPr/>
        <p:txBody>
          <a:bodyPr/>
          <a:lstStyle>
            <a:lvl1pPr>
              <a:defRPr/>
            </a:lvl1pPr>
          </a:lstStyle>
          <a:p>
            <a:pPr>
              <a:defRPr/>
            </a:pPr>
            <a:fld id="{CB54ABC3-C87C-D942-8212-A411A300A8F6}" type="datetimeFigureOut">
              <a:rPr lang="en-US" altLang="tr-TR"/>
              <a:pPr>
                <a:defRPr/>
              </a:pPr>
              <a:t>11/27/2020</a:t>
            </a:fld>
            <a:endParaRPr lang="en-US" altLang="tr-TR"/>
          </a:p>
        </p:txBody>
      </p:sp>
      <p:sp>
        <p:nvSpPr>
          <p:cNvPr id="6" name="Footer Placeholder 4">
            <a:extLst>
              <a:ext uri="{FF2B5EF4-FFF2-40B4-BE49-F238E27FC236}">
                <a16:creationId xmlns:a16="http://schemas.microsoft.com/office/drawing/2014/main" xmlns="" id="{03F92671-BDDF-024B-84C5-F2ADD5992D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0CFC1E6-B50A-8449-BA9E-2B99E1A1F3A5}"/>
              </a:ext>
            </a:extLst>
          </p:cNvPr>
          <p:cNvSpPr>
            <a:spLocks noGrp="1"/>
          </p:cNvSpPr>
          <p:nvPr>
            <p:ph type="sldNum" sz="quarter" idx="12"/>
          </p:nvPr>
        </p:nvSpPr>
        <p:spPr/>
        <p:txBody>
          <a:bodyPr/>
          <a:lstStyle>
            <a:lvl1pPr>
              <a:defRPr/>
            </a:lvl1pPr>
          </a:lstStyle>
          <a:p>
            <a:pPr>
              <a:defRPr/>
            </a:pPr>
            <a:fld id="{78B4E58A-3F4F-404A-A705-6B6C522FFEDD}" type="slidenum">
              <a:rPr lang="en-US" altLang="tr-TR"/>
              <a:pPr>
                <a:defRPr/>
              </a:pPr>
              <a:t>‹#›</a:t>
            </a:fld>
            <a:endParaRPr lang="en-US" altLang="tr-TR"/>
          </a:p>
        </p:txBody>
      </p:sp>
    </p:spTree>
    <p:extLst>
      <p:ext uri="{BB962C8B-B14F-4D97-AF65-F5344CB8AC3E}">
        <p14:creationId xmlns:p14="http://schemas.microsoft.com/office/powerpoint/2010/main" val="117863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3">
            <a:extLst>
              <a:ext uri="{FF2B5EF4-FFF2-40B4-BE49-F238E27FC236}">
                <a16:creationId xmlns:a16="http://schemas.microsoft.com/office/drawing/2014/main" xmlns="" id="{FEEADFC1-64EC-634C-8103-8F68EA1E2A8D}"/>
              </a:ext>
            </a:extLst>
          </p:cNvPr>
          <p:cNvSpPr>
            <a:spLocks noGrp="1"/>
          </p:cNvSpPr>
          <p:nvPr>
            <p:ph type="dt" sz="half" idx="10"/>
          </p:nvPr>
        </p:nvSpPr>
        <p:spPr/>
        <p:txBody>
          <a:bodyPr/>
          <a:lstStyle>
            <a:lvl1pPr>
              <a:defRPr/>
            </a:lvl1pPr>
          </a:lstStyle>
          <a:p>
            <a:pPr>
              <a:defRPr/>
            </a:pPr>
            <a:fld id="{45BFE09C-87AA-AF44-840E-B0A7DF13388B}" type="datetimeFigureOut">
              <a:rPr lang="en-US" altLang="tr-TR"/>
              <a:pPr>
                <a:defRPr/>
              </a:pPr>
              <a:t>11/27/2020</a:t>
            </a:fld>
            <a:endParaRPr lang="en-US" altLang="tr-TR"/>
          </a:p>
        </p:txBody>
      </p:sp>
      <p:sp>
        <p:nvSpPr>
          <p:cNvPr id="8" name="Footer Placeholder 4">
            <a:extLst>
              <a:ext uri="{FF2B5EF4-FFF2-40B4-BE49-F238E27FC236}">
                <a16:creationId xmlns:a16="http://schemas.microsoft.com/office/drawing/2014/main" xmlns="" id="{DE240941-8FE8-914A-98A7-CE39CBA4BD5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785E4E0-2A2B-054D-B81D-DE53FDEF8E74}"/>
              </a:ext>
            </a:extLst>
          </p:cNvPr>
          <p:cNvSpPr>
            <a:spLocks noGrp="1"/>
          </p:cNvSpPr>
          <p:nvPr>
            <p:ph type="sldNum" sz="quarter" idx="12"/>
          </p:nvPr>
        </p:nvSpPr>
        <p:spPr/>
        <p:txBody>
          <a:bodyPr/>
          <a:lstStyle>
            <a:lvl1pPr>
              <a:defRPr/>
            </a:lvl1pPr>
          </a:lstStyle>
          <a:p>
            <a:pPr>
              <a:defRPr/>
            </a:pPr>
            <a:fld id="{BE092474-A953-8E4A-BE21-566496E5B396}" type="slidenum">
              <a:rPr lang="en-US" altLang="tr-TR"/>
              <a:pPr>
                <a:defRPr/>
              </a:pPr>
              <a:t>‹#›</a:t>
            </a:fld>
            <a:endParaRPr lang="en-US" altLang="tr-TR"/>
          </a:p>
        </p:txBody>
      </p:sp>
    </p:spTree>
    <p:extLst>
      <p:ext uri="{BB962C8B-B14F-4D97-AF65-F5344CB8AC3E}">
        <p14:creationId xmlns:p14="http://schemas.microsoft.com/office/powerpoint/2010/main" val="418326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3">
            <a:extLst>
              <a:ext uri="{FF2B5EF4-FFF2-40B4-BE49-F238E27FC236}">
                <a16:creationId xmlns:a16="http://schemas.microsoft.com/office/drawing/2014/main" xmlns="" id="{0A93EC09-1F17-3F46-ACFD-D5B04B2E5532}"/>
              </a:ext>
            </a:extLst>
          </p:cNvPr>
          <p:cNvSpPr>
            <a:spLocks noGrp="1"/>
          </p:cNvSpPr>
          <p:nvPr>
            <p:ph type="dt" sz="half" idx="10"/>
          </p:nvPr>
        </p:nvSpPr>
        <p:spPr/>
        <p:txBody>
          <a:bodyPr/>
          <a:lstStyle>
            <a:lvl1pPr>
              <a:defRPr/>
            </a:lvl1pPr>
          </a:lstStyle>
          <a:p>
            <a:pPr>
              <a:defRPr/>
            </a:pPr>
            <a:fld id="{A3D22541-A038-7D4D-9FBB-1F11881B05CD}" type="datetimeFigureOut">
              <a:rPr lang="en-US" altLang="tr-TR"/>
              <a:pPr>
                <a:defRPr/>
              </a:pPr>
              <a:t>11/27/2020</a:t>
            </a:fld>
            <a:endParaRPr lang="en-US" altLang="tr-TR"/>
          </a:p>
        </p:txBody>
      </p:sp>
      <p:sp>
        <p:nvSpPr>
          <p:cNvPr id="4" name="Footer Placeholder 4">
            <a:extLst>
              <a:ext uri="{FF2B5EF4-FFF2-40B4-BE49-F238E27FC236}">
                <a16:creationId xmlns:a16="http://schemas.microsoft.com/office/drawing/2014/main" xmlns="" id="{E0968A25-C1C9-B04B-ACF9-DDCB9B65C8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09E8BA9-BB31-A246-9B88-4BAEE628CB17}"/>
              </a:ext>
            </a:extLst>
          </p:cNvPr>
          <p:cNvSpPr>
            <a:spLocks noGrp="1"/>
          </p:cNvSpPr>
          <p:nvPr>
            <p:ph type="sldNum" sz="quarter" idx="12"/>
          </p:nvPr>
        </p:nvSpPr>
        <p:spPr/>
        <p:txBody>
          <a:bodyPr/>
          <a:lstStyle>
            <a:lvl1pPr>
              <a:defRPr/>
            </a:lvl1pPr>
          </a:lstStyle>
          <a:p>
            <a:pPr>
              <a:defRPr/>
            </a:pPr>
            <a:fld id="{4FC9ABB6-BB71-D94B-A1C1-7D3BAFF9016A}" type="slidenum">
              <a:rPr lang="en-US" altLang="tr-TR"/>
              <a:pPr>
                <a:defRPr/>
              </a:pPr>
              <a:t>‹#›</a:t>
            </a:fld>
            <a:endParaRPr lang="en-US" altLang="tr-TR"/>
          </a:p>
        </p:txBody>
      </p:sp>
    </p:spTree>
    <p:extLst>
      <p:ext uri="{BB962C8B-B14F-4D97-AF65-F5344CB8AC3E}">
        <p14:creationId xmlns:p14="http://schemas.microsoft.com/office/powerpoint/2010/main" val="105829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4A7CC35E-679C-2A47-A91C-1405A2FB4B81}"/>
              </a:ext>
            </a:extLst>
          </p:cNvPr>
          <p:cNvSpPr>
            <a:spLocks noGrp="1"/>
          </p:cNvSpPr>
          <p:nvPr>
            <p:ph type="dt" sz="half" idx="10"/>
          </p:nvPr>
        </p:nvSpPr>
        <p:spPr/>
        <p:txBody>
          <a:bodyPr/>
          <a:lstStyle>
            <a:lvl1pPr>
              <a:defRPr/>
            </a:lvl1pPr>
          </a:lstStyle>
          <a:p>
            <a:pPr>
              <a:defRPr/>
            </a:pPr>
            <a:fld id="{5DDEF248-DC14-7F48-8A25-64400E9529FB}" type="datetimeFigureOut">
              <a:rPr lang="en-US" altLang="tr-TR"/>
              <a:pPr>
                <a:defRPr/>
              </a:pPr>
              <a:t>11/27/2020</a:t>
            </a:fld>
            <a:endParaRPr lang="en-US" altLang="tr-TR"/>
          </a:p>
        </p:txBody>
      </p:sp>
      <p:sp>
        <p:nvSpPr>
          <p:cNvPr id="3" name="Footer Placeholder 4">
            <a:extLst>
              <a:ext uri="{FF2B5EF4-FFF2-40B4-BE49-F238E27FC236}">
                <a16:creationId xmlns:a16="http://schemas.microsoft.com/office/drawing/2014/main" xmlns="" id="{3138993D-2933-F84E-908A-482D40D087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7DA57A6-85C2-C34C-8F1C-2E97568077DF}"/>
              </a:ext>
            </a:extLst>
          </p:cNvPr>
          <p:cNvSpPr>
            <a:spLocks noGrp="1"/>
          </p:cNvSpPr>
          <p:nvPr>
            <p:ph type="sldNum" sz="quarter" idx="12"/>
          </p:nvPr>
        </p:nvSpPr>
        <p:spPr/>
        <p:txBody>
          <a:bodyPr/>
          <a:lstStyle>
            <a:lvl1pPr>
              <a:defRPr/>
            </a:lvl1pPr>
          </a:lstStyle>
          <a:p>
            <a:pPr>
              <a:defRPr/>
            </a:pPr>
            <a:fld id="{66E857AB-A061-F24E-AACC-7EA57466BD92}" type="slidenum">
              <a:rPr lang="en-US" altLang="tr-TR"/>
              <a:pPr>
                <a:defRPr/>
              </a:pPr>
              <a:t>‹#›</a:t>
            </a:fld>
            <a:endParaRPr lang="en-US" altLang="tr-TR"/>
          </a:p>
        </p:txBody>
      </p:sp>
    </p:spTree>
    <p:extLst>
      <p:ext uri="{BB962C8B-B14F-4D97-AF65-F5344CB8AC3E}">
        <p14:creationId xmlns:p14="http://schemas.microsoft.com/office/powerpoint/2010/main" val="274813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3">
            <a:extLst>
              <a:ext uri="{FF2B5EF4-FFF2-40B4-BE49-F238E27FC236}">
                <a16:creationId xmlns:a16="http://schemas.microsoft.com/office/drawing/2014/main" xmlns="" id="{CFF3D3CD-DFFB-5942-96E8-C533C190CCB6}"/>
              </a:ext>
            </a:extLst>
          </p:cNvPr>
          <p:cNvSpPr>
            <a:spLocks noGrp="1"/>
          </p:cNvSpPr>
          <p:nvPr>
            <p:ph type="dt" sz="half" idx="10"/>
          </p:nvPr>
        </p:nvSpPr>
        <p:spPr/>
        <p:txBody>
          <a:bodyPr/>
          <a:lstStyle>
            <a:lvl1pPr>
              <a:defRPr/>
            </a:lvl1pPr>
          </a:lstStyle>
          <a:p>
            <a:pPr>
              <a:defRPr/>
            </a:pPr>
            <a:fld id="{EF16B3A8-F69C-1247-B937-3A155BB977CF}" type="datetimeFigureOut">
              <a:rPr lang="en-US" altLang="tr-TR"/>
              <a:pPr>
                <a:defRPr/>
              </a:pPr>
              <a:t>11/27/2020</a:t>
            </a:fld>
            <a:endParaRPr lang="en-US" altLang="tr-TR"/>
          </a:p>
        </p:txBody>
      </p:sp>
      <p:sp>
        <p:nvSpPr>
          <p:cNvPr id="6" name="Footer Placeholder 4">
            <a:extLst>
              <a:ext uri="{FF2B5EF4-FFF2-40B4-BE49-F238E27FC236}">
                <a16:creationId xmlns:a16="http://schemas.microsoft.com/office/drawing/2014/main" xmlns="" id="{BD84100A-85A4-D145-A613-DEE63069DA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DECB1A4-52BB-FA4B-BD3D-E63814967ADD}"/>
              </a:ext>
            </a:extLst>
          </p:cNvPr>
          <p:cNvSpPr>
            <a:spLocks noGrp="1"/>
          </p:cNvSpPr>
          <p:nvPr>
            <p:ph type="sldNum" sz="quarter" idx="12"/>
          </p:nvPr>
        </p:nvSpPr>
        <p:spPr/>
        <p:txBody>
          <a:bodyPr/>
          <a:lstStyle>
            <a:lvl1pPr>
              <a:defRPr/>
            </a:lvl1pPr>
          </a:lstStyle>
          <a:p>
            <a:pPr>
              <a:defRPr/>
            </a:pPr>
            <a:fld id="{94EB30B5-1CBD-5641-AD0D-22156B6CD69B}" type="slidenum">
              <a:rPr lang="en-US" altLang="tr-TR"/>
              <a:pPr>
                <a:defRPr/>
              </a:pPr>
              <a:t>‹#›</a:t>
            </a:fld>
            <a:endParaRPr lang="en-US" altLang="tr-TR"/>
          </a:p>
        </p:txBody>
      </p:sp>
    </p:spTree>
    <p:extLst>
      <p:ext uri="{BB962C8B-B14F-4D97-AF65-F5344CB8AC3E}">
        <p14:creationId xmlns:p14="http://schemas.microsoft.com/office/powerpoint/2010/main" val="105758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3">
            <a:extLst>
              <a:ext uri="{FF2B5EF4-FFF2-40B4-BE49-F238E27FC236}">
                <a16:creationId xmlns:a16="http://schemas.microsoft.com/office/drawing/2014/main" xmlns="" id="{8A25B2B6-6BEB-7243-9E95-CA3B0949031F}"/>
              </a:ext>
            </a:extLst>
          </p:cNvPr>
          <p:cNvSpPr>
            <a:spLocks noGrp="1"/>
          </p:cNvSpPr>
          <p:nvPr>
            <p:ph type="dt" sz="half" idx="10"/>
          </p:nvPr>
        </p:nvSpPr>
        <p:spPr/>
        <p:txBody>
          <a:bodyPr/>
          <a:lstStyle>
            <a:lvl1pPr>
              <a:defRPr/>
            </a:lvl1pPr>
          </a:lstStyle>
          <a:p>
            <a:pPr>
              <a:defRPr/>
            </a:pPr>
            <a:fld id="{64759C3E-6E35-DE41-8151-2FDA5C0CE2DD}" type="datetimeFigureOut">
              <a:rPr lang="en-US" altLang="tr-TR"/>
              <a:pPr>
                <a:defRPr/>
              </a:pPr>
              <a:t>11/27/2020</a:t>
            </a:fld>
            <a:endParaRPr lang="en-US" altLang="tr-TR"/>
          </a:p>
        </p:txBody>
      </p:sp>
      <p:sp>
        <p:nvSpPr>
          <p:cNvPr id="6" name="Footer Placeholder 4">
            <a:extLst>
              <a:ext uri="{FF2B5EF4-FFF2-40B4-BE49-F238E27FC236}">
                <a16:creationId xmlns:a16="http://schemas.microsoft.com/office/drawing/2014/main" xmlns="" id="{EAE452A1-FE7C-3144-A684-B1C79C801B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6E49604-A696-EF4A-8097-1B7D7F10F55F}"/>
              </a:ext>
            </a:extLst>
          </p:cNvPr>
          <p:cNvSpPr>
            <a:spLocks noGrp="1"/>
          </p:cNvSpPr>
          <p:nvPr>
            <p:ph type="sldNum" sz="quarter" idx="12"/>
          </p:nvPr>
        </p:nvSpPr>
        <p:spPr/>
        <p:txBody>
          <a:bodyPr/>
          <a:lstStyle>
            <a:lvl1pPr>
              <a:defRPr/>
            </a:lvl1pPr>
          </a:lstStyle>
          <a:p>
            <a:pPr>
              <a:defRPr/>
            </a:pPr>
            <a:fld id="{4F366D0B-9F6E-CE41-AD27-B632BA7EAA01}" type="slidenum">
              <a:rPr lang="en-US" altLang="tr-TR"/>
              <a:pPr>
                <a:defRPr/>
              </a:pPr>
              <a:t>‹#›</a:t>
            </a:fld>
            <a:endParaRPr lang="en-US" altLang="tr-TR"/>
          </a:p>
        </p:txBody>
      </p:sp>
    </p:spTree>
    <p:extLst>
      <p:ext uri="{BB962C8B-B14F-4D97-AF65-F5344CB8AC3E}">
        <p14:creationId xmlns:p14="http://schemas.microsoft.com/office/powerpoint/2010/main" val="364126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477EF389-9B2F-D040-8BBD-4DD5A406F4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Click to edit Master title style</a:t>
            </a:r>
            <a:endParaRPr lang="en-US" altLang="tr-TR"/>
          </a:p>
        </p:txBody>
      </p:sp>
      <p:sp>
        <p:nvSpPr>
          <p:cNvPr id="1027" name="Text Placeholder 2">
            <a:extLst>
              <a:ext uri="{FF2B5EF4-FFF2-40B4-BE49-F238E27FC236}">
                <a16:creationId xmlns:a16="http://schemas.microsoft.com/office/drawing/2014/main" xmlns="" id="{EC8F72B8-F0BC-9D45-8101-14A129D2D47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Click to edit Master text styles</a:t>
            </a:r>
          </a:p>
          <a:p>
            <a:pPr lvl="1"/>
            <a:r>
              <a:rPr lang="tr-TR" altLang="tr-TR"/>
              <a:t>Second level</a:t>
            </a:r>
          </a:p>
          <a:p>
            <a:pPr lvl="2"/>
            <a:r>
              <a:rPr lang="tr-TR" altLang="tr-TR"/>
              <a:t>Third level</a:t>
            </a:r>
          </a:p>
          <a:p>
            <a:pPr lvl="3"/>
            <a:r>
              <a:rPr lang="tr-TR" altLang="tr-TR"/>
              <a:t>Fourth level</a:t>
            </a:r>
          </a:p>
          <a:p>
            <a:pPr lvl="4"/>
            <a:r>
              <a:rPr lang="tr-TR" altLang="tr-TR"/>
              <a:t>Fifth level</a:t>
            </a:r>
            <a:endParaRPr lang="en-US" altLang="tr-TR"/>
          </a:p>
        </p:txBody>
      </p:sp>
      <p:sp>
        <p:nvSpPr>
          <p:cNvPr id="4" name="Date Placeholder 3">
            <a:extLst>
              <a:ext uri="{FF2B5EF4-FFF2-40B4-BE49-F238E27FC236}">
                <a16:creationId xmlns:a16="http://schemas.microsoft.com/office/drawing/2014/main" xmlns="" id="{1E729C0B-4266-D74A-AEC3-D46C5ABA0C1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E4A1046-617B-B44C-9DBA-BB5ED091948E}" type="datetimeFigureOut">
              <a:rPr lang="en-US" altLang="tr-TR"/>
              <a:pPr>
                <a:defRPr/>
              </a:pPr>
              <a:t>11/27/2020</a:t>
            </a:fld>
            <a:endParaRPr lang="en-US" altLang="tr-TR"/>
          </a:p>
        </p:txBody>
      </p:sp>
      <p:sp>
        <p:nvSpPr>
          <p:cNvPr id="5" name="Footer Placeholder 4">
            <a:extLst>
              <a:ext uri="{FF2B5EF4-FFF2-40B4-BE49-F238E27FC236}">
                <a16:creationId xmlns:a16="http://schemas.microsoft.com/office/drawing/2014/main" xmlns="" id="{73864A51-7F9A-9144-A8EB-B366E93389F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xmlns="" id="{60C82DB5-BEA0-8945-B9DE-EE73F5FC2B6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7DCEFBD-EE01-3840-9539-E0EA0EC19B4B}"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c.europa.eu/assets/eac/education/tools/iscedf/codes_en.htm" TargetMode="External"/><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aybu.edu.tr/dib/contents/files/FINAL%20Update%20Erasmus%20Agreements%20per%20Faculties%2031%2010%202020(1).pdf" TargetMode="External"/><Relationship Id="rId5" Type="http://schemas.openxmlformats.org/officeDocument/2006/relationships/image" Target="../media/image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mailto:erasmus@ybu.edu.tr"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https://aybu.edu.tr/dib/custom_page-479-dokumanlar.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a:extLst>
              <a:ext uri="{FF2B5EF4-FFF2-40B4-BE49-F238E27FC236}">
                <a16:creationId xmlns:a16="http://schemas.microsoft.com/office/drawing/2014/main" xmlns="" id="{AE445192-D3D2-3144-B972-0B2FB9B5C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9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185158"/>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Genel Değerlendirme</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F9BC60A2-AE94-2140-9587-81FD42DFD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o 3">
            <a:extLst>
              <a:ext uri="{FF2B5EF4-FFF2-40B4-BE49-F238E27FC236}">
                <a16:creationId xmlns:a16="http://schemas.microsoft.com/office/drawing/2014/main" xmlns="" id="{6348564E-1194-5A42-BDD8-00A0D6310498}"/>
              </a:ext>
            </a:extLst>
          </p:cNvPr>
          <p:cNvGraphicFramePr>
            <a:graphicFrameLocks noGrp="1"/>
          </p:cNvGraphicFramePr>
          <p:nvPr>
            <p:extLst>
              <p:ext uri="{D42A27DB-BD31-4B8C-83A1-F6EECF244321}">
                <p14:modId xmlns:p14="http://schemas.microsoft.com/office/powerpoint/2010/main" val="2000839425"/>
              </p:ext>
            </p:extLst>
          </p:nvPr>
        </p:nvGraphicFramePr>
        <p:xfrm>
          <a:off x="491989" y="1678935"/>
          <a:ext cx="8176571" cy="3798612"/>
        </p:xfrm>
        <a:graphic>
          <a:graphicData uri="http://schemas.openxmlformats.org/drawingml/2006/table">
            <a:tbl>
              <a:tblPr firstRow="1" firstCol="1" bandRow="1">
                <a:tableStyleId>{74C1A8A3-306A-4EB7-A6B1-4F7E0EB9C5D6}</a:tableStyleId>
              </a:tblPr>
              <a:tblGrid>
                <a:gridCol w="941933">
                  <a:extLst>
                    <a:ext uri="{9D8B030D-6E8A-4147-A177-3AD203B41FA5}">
                      <a16:colId xmlns:a16="http://schemas.microsoft.com/office/drawing/2014/main" xmlns="" val="2653253575"/>
                    </a:ext>
                  </a:extLst>
                </a:gridCol>
                <a:gridCol w="920027">
                  <a:extLst>
                    <a:ext uri="{9D8B030D-6E8A-4147-A177-3AD203B41FA5}">
                      <a16:colId xmlns:a16="http://schemas.microsoft.com/office/drawing/2014/main" xmlns="" val="3865806241"/>
                    </a:ext>
                  </a:extLst>
                </a:gridCol>
                <a:gridCol w="963838">
                  <a:extLst>
                    <a:ext uri="{9D8B030D-6E8A-4147-A177-3AD203B41FA5}">
                      <a16:colId xmlns:a16="http://schemas.microsoft.com/office/drawing/2014/main" xmlns="" val="2956288357"/>
                    </a:ext>
                  </a:extLst>
                </a:gridCol>
                <a:gridCol w="1194836">
                  <a:extLst>
                    <a:ext uri="{9D8B030D-6E8A-4147-A177-3AD203B41FA5}">
                      <a16:colId xmlns:a16="http://schemas.microsoft.com/office/drawing/2014/main" xmlns="" val="4054844132"/>
                    </a:ext>
                  </a:extLst>
                </a:gridCol>
                <a:gridCol w="843148">
                  <a:extLst>
                    <a:ext uri="{9D8B030D-6E8A-4147-A177-3AD203B41FA5}">
                      <a16:colId xmlns:a16="http://schemas.microsoft.com/office/drawing/2014/main" xmlns="" val="1162819145"/>
                    </a:ext>
                  </a:extLst>
                </a:gridCol>
                <a:gridCol w="914400">
                  <a:extLst>
                    <a:ext uri="{9D8B030D-6E8A-4147-A177-3AD203B41FA5}">
                      <a16:colId xmlns:a16="http://schemas.microsoft.com/office/drawing/2014/main" xmlns="" val="3900384211"/>
                    </a:ext>
                  </a:extLst>
                </a:gridCol>
                <a:gridCol w="700645">
                  <a:extLst>
                    <a:ext uri="{9D8B030D-6E8A-4147-A177-3AD203B41FA5}">
                      <a16:colId xmlns:a16="http://schemas.microsoft.com/office/drawing/2014/main" xmlns="" val="4148309765"/>
                    </a:ext>
                  </a:extLst>
                </a:gridCol>
                <a:gridCol w="760910">
                  <a:extLst>
                    <a:ext uri="{9D8B030D-6E8A-4147-A177-3AD203B41FA5}">
                      <a16:colId xmlns:a16="http://schemas.microsoft.com/office/drawing/2014/main" xmlns="" val="648692142"/>
                    </a:ext>
                  </a:extLst>
                </a:gridCol>
                <a:gridCol w="936834">
                  <a:extLst>
                    <a:ext uri="{9D8B030D-6E8A-4147-A177-3AD203B41FA5}">
                      <a16:colId xmlns:a16="http://schemas.microsoft.com/office/drawing/2014/main" xmlns="" val="3608370745"/>
                    </a:ext>
                  </a:extLst>
                </a:gridCol>
              </a:tblGrid>
              <a:tr h="425649">
                <a:tc gridSpan="9">
                  <a:txBody>
                    <a:bodyPr/>
                    <a:lstStyle/>
                    <a:p>
                      <a:pPr algn="ctr" fontAlgn="base">
                        <a:lnSpc>
                          <a:spcPct val="115000"/>
                        </a:lnSpc>
                        <a:spcAft>
                          <a:spcPts val="1000"/>
                        </a:spcAft>
                      </a:pPr>
                      <a:r>
                        <a:rPr lang="en-GB" sz="1200" b="1" dirty="0">
                          <a:effectLst/>
                        </a:rPr>
                        <a:t>AYBÜ Erasmus+ KA103 </a:t>
                      </a:r>
                      <a:r>
                        <a:rPr lang="en-GB" sz="1200" b="1" dirty="0" err="1">
                          <a:effectLst/>
                        </a:rPr>
                        <a:t>Hareketlilik</a:t>
                      </a:r>
                      <a:r>
                        <a:rPr lang="en-GB" sz="1200" b="1" dirty="0">
                          <a:effectLst/>
                        </a:rPr>
                        <a:t> </a:t>
                      </a:r>
                      <a:r>
                        <a:rPr lang="en-GB" sz="1200" b="1" dirty="0" err="1">
                          <a:effectLst/>
                        </a:rPr>
                        <a:t>İstatistikleri</a:t>
                      </a:r>
                      <a:r>
                        <a:rPr lang="en-GB" sz="1200" b="1" dirty="0">
                          <a:effectLst/>
                        </a:rPr>
                        <a:t> (</a:t>
                      </a:r>
                      <a:r>
                        <a:rPr lang="en-GB" sz="1200" b="1" dirty="0" err="1">
                          <a:effectLst/>
                        </a:rPr>
                        <a:t>Akademik</a:t>
                      </a:r>
                      <a:r>
                        <a:rPr lang="en-GB" sz="1200" b="1" dirty="0">
                          <a:effectLst/>
                        </a:rPr>
                        <a:t> </a:t>
                      </a:r>
                      <a:r>
                        <a:rPr lang="en-GB" sz="1200" b="1" dirty="0" err="1">
                          <a:effectLst/>
                        </a:rPr>
                        <a:t>Yıllara</a:t>
                      </a:r>
                      <a:r>
                        <a:rPr lang="en-GB" sz="1200" b="1" dirty="0">
                          <a:effectLst/>
                        </a:rPr>
                        <a:t> </a:t>
                      </a:r>
                      <a:r>
                        <a:rPr lang="en-GB" sz="1200" b="1" dirty="0" err="1">
                          <a:effectLst/>
                        </a:rPr>
                        <a:t>Göre</a:t>
                      </a:r>
                      <a:r>
                        <a:rPr lang="en-GB" sz="1200" b="1" dirty="0">
                          <a:effectLst/>
                        </a:rPr>
                        <a:t> – Son 3 </a:t>
                      </a:r>
                      <a:r>
                        <a:rPr lang="en-GB" sz="1200" b="1" dirty="0" err="1">
                          <a:effectLst/>
                        </a:rPr>
                        <a:t>Yıl</a:t>
                      </a:r>
                      <a:r>
                        <a:rPr lang="en-GB" sz="1200" b="1" dirty="0">
                          <a:effectLst/>
                        </a:rPr>
                        <a:t>)</a:t>
                      </a:r>
                      <a:endParaRPr lang="en-GB" sz="1200" b="1" dirty="0">
                        <a:effectLst/>
                        <a:latin typeface="Times New Roman" panose="02020603050405020304" pitchFamily="18" charset="0"/>
                        <a:cs typeface="Times New Roman" panose="02020603050405020304" pitchFamily="18" charset="0"/>
                      </a:endParaRPr>
                    </a:p>
                  </a:txBody>
                  <a:tcPr marL="54424" marR="54424"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3430569154"/>
                  </a:ext>
                </a:extLst>
              </a:tr>
              <a:tr h="1432174">
                <a:tc>
                  <a:txBody>
                    <a:bodyPr/>
                    <a:lstStyle/>
                    <a:p>
                      <a:pPr algn="ctr" fontAlgn="base">
                        <a:lnSpc>
                          <a:spcPct val="115000"/>
                        </a:lnSpc>
                        <a:spcAft>
                          <a:spcPts val="1000"/>
                        </a:spcAft>
                      </a:pPr>
                      <a:r>
                        <a:rPr lang="en-GB" sz="1200" b="1" dirty="0">
                          <a:effectLst/>
                        </a:rPr>
                        <a:t>Program</a:t>
                      </a:r>
                    </a:p>
                    <a:p>
                      <a:pPr algn="ctr" fontAlgn="base">
                        <a:lnSpc>
                          <a:spcPct val="115000"/>
                        </a:lnSpc>
                        <a:spcAft>
                          <a:spcPts val="1000"/>
                        </a:spcAft>
                      </a:pPr>
                      <a:r>
                        <a:rPr lang="en-GB" sz="1200" b="1" dirty="0">
                          <a:effectLst/>
                        </a:rPr>
                        <a:t>*</a:t>
                      </a:r>
                    </a:p>
                    <a:p>
                      <a:pPr algn="ctr" fontAlgn="base">
                        <a:lnSpc>
                          <a:spcPct val="115000"/>
                        </a:lnSpc>
                        <a:spcAft>
                          <a:spcPts val="1000"/>
                        </a:spcAft>
                      </a:pPr>
                      <a:r>
                        <a:rPr lang="en-GB" sz="1200" b="1" dirty="0" err="1">
                          <a:effectLst/>
                        </a:rPr>
                        <a:t>Akademik</a:t>
                      </a:r>
                      <a:endParaRPr lang="en-GB" sz="1200" b="1" dirty="0">
                        <a:effectLst/>
                      </a:endParaRPr>
                    </a:p>
                    <a:p>
                      <a:pPr algn="ctr" fontAlgn="base">
                        <a:lnSpc>
                          <a:spcPct val="115000"/>
                        </a:lnSpc>
                        <a:spcAft>
                          <a:spcPts val="1000"/>
                        </a:spcAft>
                      </a:pPr>
                      <a:r>
                        <a:rPr lang="en-GB" sz="1200" b="1" dirty="0" err="1">
                          <a:effectLst/>
                        </a:rPr>
                        <a:t>Dönem</a:t>
                      </a:r>
                      <a:endParaRPr lang="en-GB" sz="1200" b="1" dirty="0">
                        <a:effectLst/>
                      </a:endParaRPr>
                    </a:p>
                  </a:txBody>
                  <a:tcPr marL="54424" marR="54424" marT="0" marB="0" anchor="ctr"/>
                </a:tc>
                <a:tc>
                  <a:txBody>
                    <a:bodyPr/>
                    <a:lstStyle/>
                    <a:p>
                      <a:pPr algn="ctr" fontAlgn="base">
                        <a:lnSpc>
                          <a:spcPct val="115000"/>
                        </a:lnSpc>
                        <a:spcAft>
                          <a:spcPts val="1000"/>
                        </a:spcAft>
                      </a:pPr>
                      <a:r>
                        <a:rPr lang="en-GB" sz="1200" b="1" dirty="0" err="1">
                          <a:effectLst/>
                        </a:rPr>
                        <a:t>Öğrenim</a:t>
                      </a:r>
                      <a:r>
                        <a:rPr lang="en-GB" sz="1200" b="1" dirty="0">
                          <a:effectLst/>
                        </a:rPr>
                        <a:t> </a:t>
                      </a:r>
                      <a:r>
                        <a:rPr lang="en-GB" sz="1200" b="1" dirty="0" err="1">
                          <a:effectLst/>
                        </a:rPr>
                        <a:t>Hareketliliği</a:t>
                      </a:r>
                      <a:r>
                        <a:rPr lang="en-GB" sz="1200" b="1" dirty="0">
                          <a:effectLst/>
                        </a:rPr>
                        <a:t> </a:t>
                      </a:r>
                    </a:p>
                    <a:p>
                      <a:pPr algn="ctr" fontAlgn="base">
                        <a:lnSpc>
                          <a:spcPct val="115000"/>
                        </a:lnSpc>
                        <a:spcAft>
                          <a:spcPts val="1000"/>
                        </a:spcAft>
                      </a:pPr>
                      <a:r>
                        <a:rPr lang="en-GB" sz="1200" b="1" dirty="0" err="1">
                          <a:effectLst/>
                        </a:rPr>
                        <a:t>Giden</a:t>
                      </a:r>
                      <a:r>
                        <a:rPr lang="tr-TR" sz="1200" b="1" dirty="0">
                          <a:effectLst/>
                        </a:rPr>
                        <a:t> </a:t>
                      </a:r>
                      <a:r>
                        <a:rPr lang="en-GB" sz="1200" b="1" dirty="0" err="1">
                          <a:effectLst/>
                        </a:rPr>
                        <a:t>Öğrenci</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Staj</a:t>
                      </a:r>
                      <a:r>
                        <a:rPr lang="en-GB" sz="1200" b="1" dirty="0">
                          <a:effectLst/>
                        </a:rPr>
                        <a:t> </a:t>
                      </a:r>
                      <a:r>
                        <a:rPr lang="en-GB" sz="1200" b="1" dirty="0" err="1">
                          <a:effectLst/>
                        </a:rPr>
                        <a:t>Hareketliliği</a:t>
                      </a:r>
                      <a:r>
                        <a:rPr lang="en-GB" sz="1200" b="1" dirty="0">
                          <a:effectLst/>
                        </a:rPr>
                        <a:t> </a:t>
                      </a:r>
                    </a:p>
                    <a:p>
                      <a:pPr algn="ctr" fontAlgn="base">
                        <a:lnSpc>
                          <a:spcPct val="115000"/>
                        </a:lnSpc>
                        <a:spcAft>
                          <a:spcPts val="1000"/>
                        </a:spcAft>
                      </a:pPr>
                      <a:r>
                        <a:rPr lang="en-GB" sz="1200" b="1" dirty="0" err="1">
                          <a:effectLst/>
                        </a:rPr>
                        <a:t>Giden</a:t>
                      </a:r>
                      <a:r>
                        <a:rPr lang="tr-TR" sz="1200" b="1" dirty="0">
                          <a:effectLst/>
                        </a:rPr>
                        <a:t> </a:t>
                      </a:r>
                      <a:r>
                        <a:rPr lang="en-GB" sz="1200" b="1" dirty="0" err="1">
                          <a:effectLst/>
                        </a:rPr>
                        <a:t>Öğrenci</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Öğrenim</a:t>
                      </a:r>
                      <a:r>
                        <a:rPr lang="en-GB" sz="1200" b="1" dirty="0">
                          <a:effectLst/>
                        </a:rPr>
                        <a:t> </a:t>
                      </a:r>
                      <a:r>
                        <a:rPr lang="en-GB" sz="1200" b="1" dirty="0" err="1">
                          <a:effectLst/>
                        </a:rPr>
                        <a:t>Hareketliliği</a:t>
                      </a:r>
                      <a:r>
                        <a:rPr lang="en-GB" sz="1200" b="1" dirty="0">
                          <a:effectLst/>
                        </a:rPr>
                        <a:t> </a:t>
                      </a:r>
                    </a:p>
                    <a:p>
                      <a:pPr algn="ctr" fontAlgn="base">
                        <a:lnSpc>
                          <a:spcPct val="115000"/>
                        </a:lnSpc>
                        <a:spcAft>
                          <a:spcPts val="1000"/>
                        </a:spcAft>
                      </a:pPr>
                      <a:r>
                        <a:rPr lang="en-GB" sz="1200" b="1" dirty="0" err="1">
                          <a:effectLst/>
                        </a:rPr>
                        <a:t>Gelen</a:t>
                      </a:r>
                      <a:r>
                        <a:rPr lang="en-GB" sz="1200" b="1" dirty="0">
                          <a:effectLst/>
                        </a:rPr>
                        <a:t> </a:t>
                      </a:r>
                      <a:r>
                        <a:rPr lang="en-GB" sz="1200" b="1" dirty="0" err="1">
                          <a:effectLst/>
                        </a:rPr>
                        <a:t>Öğrenci</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Giden</a:t>
                      </a:r>
                      <a:r>
                        <a:rPr lang="tr-TR" sz="1200" b="1" dirty="0">
                          <a:effectLst/>
                        </a:rPr>
                        <a:t> </a:t>
                      </a:r>
                    </a:p>
                    <a:p>
                      <a:pPr algn="ctr" fontAlgn="base">
                        <a:lnSpc>
                          <a:spcPct val="115000"/>
                        </a:lnSpc>
                        <a:spcAft>
                          <a:spcPts val="1000"/>
                        </a:spcAft>
                      </a:pPr>
                      <a:r>
                        <a:rPr lang="en-GB" sz="1200" b="1" dirty="0" err="1">
                          <a:effectLst/>
                        </a:rPr>
                        <a:t>Akademik</a:t>
                      </a:r>
                      <a:r>
                        <a:rPr lang="en-GB" sz="1200" b="1" dirty="0">
                          <a:effectLst/>
                        </a:rPr>
                        <a:t> </a:t>
                      </a:r>
                      <a:r>
                        <a:rPr lang="en-GB" sz="1200" b="1" dirty="0" err="1">
                          <a:effectLst/>
                        </a:rPr>
                        <a:t>Personel</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Gelen</a:t>
                      </a:r>
                      <a:r>
                        <a:rPr lang="tr-TR" sz="1200" b="1" dirty="0">
                          <a:effectLst/>
                        </a:rPr>
                        <a:t> </a:t>
                      </a:r>
                    </a:p>
                    <a:p>
                      <a:pPr algn="ctr" fontAlgn="base">
                        <a:lnSpc>
                          <a:spcPct val="115000"/>
                        </a:lnSpc>
                        <a:spcAft>
                          <a:spcPts val="1000"/>
                        </a:spcAft>
                      </a:pPr>
                      <a:r>
                        <a:rPr lang="en-GB" sz="1200" b="1" dirty="0" err="1">
                          <a:effectLst/>
                        </a:rPr>
                        <a:t>Akademik</a:t>
                      </a:r>
                      <a:r>
                        <a:rPr lang="en-GB" sz="1200" b="1" dirty="0">
                          <a:effectLst/>
                        </a:rPr>
                        <a:t> </a:t>
                      </a:r>
                      <a:r>
                        <a:rPr lang="en-GB" sz="1200" b="1" dirty="0" err="1">
                          <a:effectLst/>
                        </a:rPr>
                        <a:t>Personel</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Gelen</a:t>
                      </a:r>
                      <a:r>
                        <a:rPr lang="tr-TR" sz="1200" b="1" dirty="0">
                          <a:effectLst/>
                        </a:rPr>
                        <a:t> </a:t>
                      </a:r>
                    </a:p>
                    <a:p>
                      <a:pPr algn="ctr" fontAlgn="base">
                        <a:lnSpc>
                          <a:spcPct val="115000"/>
                        </a:lnSpc>
                        <a:spcAft>
                          <a:spcPts val="1000"/>
                        </a:spcAft>
                      </a:pPr>
                      <a:r>
                        <a:rPr lang="en-GB" sz="1200" b="1" dirty="0" err="1">
                          <a:effectLst/>
                        </a:rPr>
                        <a:t>İdari</a:t>
                      </a:r>
                      <a:r>
                        <a:rPr lang="tr-TR" sz="1200" b="1" dirty="0">
                          <a:effectLst/>
                        </a:rPr>
                        <a:t> </a:t>
                      </a:r>
                      <a:r>
                        <a:rPr lang="en-GB" sz="1200" b="1" dirty="0" err="1">
                          <a:effectLst/>
                        </a:rPr>
                        <a:t>Personel</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Giden</a:t>
                      </a:r>
                      <a:r>
                        <a:rPr lang="tr-TR" sz="1200" b="1" dirty="0">
                          <a:effectLst/>
                        </a:rPr>
                        <a:t> </a:t>
                      </a:r>
                    </a:p>
                    <a:p>
                      <a:pPr algn="ctr" fontAlgn="base">
                        <a:lnSpc>
                          <a:spcPct val="115000"/>
                        </a:lnSpc>
                        <a:spcAft>
                          <a:spcPts val="1000"/>
                        </a:spcAft>
                      </a:pPr>
                      <a:r>
                        <a:rPr lang="en-GB" sz="1200" b="1" dirty="0" err="1">
                          <a:effectLst/>
                        </a:rPr>
                        <a:t>İdari</a:t>
                      </a:r>
                      <a:r>
                        <a:rPr lang="tr-TR" sz="1200" b="1" dirty="0">
                          <a:effectLst/>
                        </a:rPr>
                        <a:t> </a:t>
                      </a:r>
                      <a:r>
                        <a:rPr lang="en-GB" sz="1200" b="1" dirty="0" err="1">
                          <a:effectLst/>
                        </a:rPr>
                        <a:t>Personel</a:t>
                      </a:r>
                      <a:endParaRPr lang="tr-TR"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err="1">
                          <a:effectLst/>
                        </a:rPr>
                        <a:t>Toplam</a:t>
                      </a:r>
                      <a:endParaRPr lang="tr-TR"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extLst>
                  <a:ext uri="{0D108BD9-81ED-4DB2-BD59-A6C34878D82A}">
                    <a16:rowId xmlns:a16="http://schemas.microsoft.com/office/drawing/2014/main" xmlns="" val="486587723"/>
                  </a:ext>
                </a:extLst>
              </a:tr>
              <a:tr h="614690">
                <a:tc>
                  <a:txBody>
                    <a:bodyPr/>
                    <a:lstStyle/>
                    <a:p>
                      <a:pPr algn="ctr" fontAlgn="base">
                        <a:lnSpc>
                          <a:spcPct val="115000"/>
                        </a:lnSpc>
                        <a:spcAft>
                          <a:spcPts val="1000"/>
                        </a:spcAft>
                      </a:pPr>
                      <a:r>
                        <a:rPr lang="en-GB" sz="1200" b="1">
                          <a:effectLst/>
                        </a:rPr>
                        <a:t>2018-2019</a:t>
                      </a:r>
                      <a:endParaRPr lang="tr-TR"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tr-TR" sz="1200" i="0" dirty="0">
                          <a:effectLst/>
                          <a:latin typeface="+mn-lt"/>
                          <a:ea typeface="+mn-ea"/>
                          <a:cs typeface="+mn-cs"/>
                        </a:rPr>
                        <a:t>60</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a:lnSpc>
                          <a:spcPct val="115000"/>
                        </a:lnSpc>
                        <a:spcAft>
                          <a:spcPts val="1000"/>
                        </a:spcAft>
                      </a:pPr>
                      <a:r>
                        <a:rPr lang="tr-TR" sz="1200" dirty="0">
                          <a:effectLst/>
                        </a:rPr>
                        <a:t> 51</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5</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6</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2</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0</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9</a:t>
                      </a:r>
                      <a:endParaRPr lang="tr-TR" sz="1200" i="1" dirty="0">
                        <a:effectLst/>
                        <a:latin typeface="Times New Roman" panose="02020603050405020304" pitchFamily="18"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a:effectLst/>
                        </a:rPr>
                        <a:t>133</a:t>
                      </a:r>
                      <a:endParaRPr lang="tr-TR"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extLst>
                  <a:ext uri="{0D108BD9-81ED-4DB2-BD59-A6C34878D82A}">
                    <a16:rowId xmlns:a16="http://schemas.microsoft.com/office/drawing/2014/main" xmlns="" val="2075640947"/>
                  </a:ext>
                </a:extLst>
              </a:tr>
              <a:tr h="686623">
                <a:tc>
                  <a:txBody>
                    <a:bodyPr/>
                    <a:lstStyle/>
                    <a:p>
                      <a:pPr algn="ctr" fontAlgn="base">
                        <a:lnSpc>
                          <a:spcPct val="115000"/>
                        </a:lnSpc>
                        <a:spcAft>
                          <a:spcPts val="1000"/>
                        </a:spcAft>
                      </a:pPr>
                      <a:r>
                        <a:rPr lang="en-GB" sz="1200" b="1">
                          <a:effectLst/>
                        </a:rPr>
                        <a:t>2019-2020</a:t>
                      </a:r>
                      <a:endParaRPr lang="tr-TR"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48</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a:lnSpc>
                          <a:spcPct val="115000"/>
                        </a:lnSpc>
                        <a:spcAft>
                          <a:spcPts val="1000"/>
                        </a:spcAft>
                      </a:pPr>
                      <a:r>
                        <a:rPr lang="tr-TR" sz="1200">
                          <a:effectLst/>
                        </a:rPr>
                        <a:t>3</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3</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14</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3</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1</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3</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a:effectLst/>
                        </a:rPr>
                        <a:t>75</a:t>
                      </a:r>
                      <a:endParaRPr lang="tr-TR"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extLst>
                  <a:ext uri="{0D108BD9-81ED-4DB2-BD59-A6C34878D82A}">
                    <a16:rowId xmlns:a16="http://schemas.microsoft.com/office/drawing/2014/main" xmlns="" val="2386506139"/>
                  </a:ext>
                </a:extLst>
              </a:tr>
              <a:tr h="639476">
                <a:tc>
                  <a:txBody>
                    <a:bodyPr/>
                    <a:lstStyle/>
                    <a:p>
                      <a:pPr algn="ctr" fontAlgn="base">
                        <a:lnSpc>
                          <a:spcPct val="115000"/>
                        </a:lnSpc>
                        <a:spcAft>
                          <a:spcPts val="1000"/>
                        </a:spcAft>
                      </a:pPr>
                      <a:r>
                        <a:rPr lang="en-GB" sz="1200" b="1" dirty="0">
                          <a:effectLst/>
                        </a:rPr>
                        <a:t>2020-2021 (</a:t>
                      </a:r>
                      <a:r>
                        <a:rPr lang="en-GB" sz="1200" b="1" dirty="0" err="1">
                          <a:effectLst/>
                        </a:rPr>
                        <a:t>Planlanan</a:t>
                      </a:r>
                      <a:r>
                        <a:rPr lang="en-GB" sz="1200" b="1" dirty="0">
                          <a:effectLst/>
                        </a:rPr>
                        <a:t>)</a:t>
                      </a:r>
                      <a:endParaRPr lang="tr-TR"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62</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a:lnSpc>
                          <a:spcPct val="115000"/>
                        </a:lnSpc>
                        <a:spcAft>
                          <a:spcPts val="1000"/>
                        </a:spcAft>
                      </a:pPr>
                      <a:r>
                        <a:rPr lang="tr-TR" sz="1200">
                          <a:effectLst/>
                        </a:rPr>
                        <a:t>200</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10</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a:effectLst/>
                        </a:rPr>
                        <a:t>-</a:t>
                      </a:r>
                      <a:endParaRPr lang="tr-TR" sz="1200" i="1">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dirty="0">
                          <a:effectLst/>
                        </a:rPr>
                        <a:t>10</a:t>
                      </a:r>
                      <a:endParaRPr lang="tr-TR"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tc>
                  <a:txBody>
                    <a:bodyPr/>
                    <a:lstStyle/>
                    <a:p>
                      <a:pPr algn="ctr" fontAlgn="base">
                        <a:lnSpc>
                          <a:spcPct val="115000"/>
                        </a:lnSpc>
                        <a:spcAft>
                          <a:spcPts val="1000"/>
                        </a:spcAft>
                      </a:pPr>
                      <a:r>
                        <a:rPr lang="en-GB" sz="1200" b="1" dirty="0">
                          <a:effectLst/>
                        </a:rPr>
                        <a:t>282</a:t>
                      </a:r>
                      <a:endParaRPr lang="tr-TR"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24" marR="54424" marT="0" marB="0" anchor="ctr"/>
                </a:tc>
                <a:extLst>
                  <a:ext uri="{0D108BD9-81ED-4DB2-BD59-A6C34878D82A}">
                    <a16:rowId xmlns:a16="http://schemas.microsoft.com/office/drawing/2014/main" xmlns="" val="3281883256"/>
                  </a:ext>
                </a:extLst>
              </a:tr>
            </a:tbl>
          </a:graphicData>
        </a:graphic>
      </p:graphicFrame>
    </p:spTree>
    <p:extLst>
      <p:ext uri="{BB962C8B-B14F-4D97-AF65-F5344CB8AC3E}">
        <p14:creationId xmlns:p14="http://schemas.microsoft.com/office/powerpoint/2010/main" val="3856913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xmlns="" id="{00B87275-1751-3347-A9CE-2097FB9F80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İçerik Yer Tutucusu 2">
            <a:extLst>
              <a:ext uri="{FF2B5EF4-FFF2-40B4-BE49-F238E27FC236}">
                <a16:creationId xmlns:a16="http://schemas.microsoft.com/office/drawing/2014/main" xmlns="" id="{96C1748F-E111-A340-B6F8-7068CD0C61EB}"/>
              </a:ext>
            </a:extLst>
          </p:cNvPr>
          <p:cNvSpPr>
            <a:spLocks noGrp="1"/>
          </p:cNvSpPr>
          <p:nvPr>
            <p:ph idx="1"/>
          </p:nvPr>
        </p:nvSpPr>
        <p:spPr>
          <a:xfrm>
            <a:off x="774700" y="1344097"/>
            <a:ext cx="7724775" cy="4881563"/>
          </a:xfrm>
        </p:spPr>
        <p:txBody>
          <a:bodyPr/>
          <a:lstStyle/>
          <a:p>
            <a:pPr algn="just">
              <a:defRPr/>
            </a:pPr>
            <a:r>
              <a:rPr lang="tr-TR" altLang="tr-TR" sz="2300" b="1" dirty="0" err="1">
                <a:solidFill>
                  <a:srgbClr val="0070C0"/>
                </a:solidFill>
                <a:latin typeface="Times New Roman" panose="02020603050405020304" pitchFamily="18" charset="0"/>
                <a:cs typeface="Times New Roman" panose="02020603050405020304" pitchFamily="18" charset="0"/>
              </a:rPr>
              <a:t>Erasmus</a:t>
            </a:r>
            <a:r>
              <a:rPr lang="tr-TR" altLang="tr-TR" sz="2300" b="1" dirty="0">
                <a:solidFill>
                  <a:srgbClr val="0070C0"/>
                </a:solidFill>
                <a:latin typeface="Times New Roman" panose="02020603050405020304" pitchFamily="18" charset="0"/>
                <a:cs typeface="Times New Roman" panose="02020603050405020304" pitchFamily="18" charset="0"/>
              </a:rPr>
              <a:t>+ (KA103) Öğrenim Hareketliliği: </a:t>
            </a:r>
            <a:r>
              <a:rPr lang="tr-TR" altLang="tr-TR" sz="2300" dirty="0">
                <a:latin typeface="Times New Roman" panose="02020603050405020304" pitchFamily="18" charset="0"/>
                <a:cs typeface="Times New Roman" panose="02020603050405020304" pitchFamily="18" charset="0"/>
              </a:rPr>
              <a:t>Öğrenciler için</a:t>
            </a:r>
            <a:r>
              <a:rPr lang="tr-TR" altLang="tr-TR" sz="2300" b="1" dirty="0">
                <a:solidFill>
                  <a:srgbClr val="0070C0"/>
                </a:solidFill>
                <a:latin typeface="Times New Roman" panose="02020603050405020304" pitchFamily="18" charset="0"/>
                <a:cs typeface="Times New Roman" panose="02020603050405020304" pitchFamily="18" charset="0"/>
              </a:rPr>
              <a:t> </a:t>
            </a:r>
            <a:r>
              <a:rPr lang="tr-TR" altLang="tr-TR" sz="2300" dirty="0">
                <a:latin typeface="Times New Roman" panose="02020603050405020304" pitchFamily="18" charset="0"/>
                <a:cs typeface="Times New Roman" panose="02020603050405020304" pitchFamily="18" charset="0"/>
              </a:rPr>
              <a:t>Avrupa’da </a:t>
            </a:r>
            <a:r>
              <a:rPr lang="tr-TR" altLang="tr-TR" sz="2300" b="1" i="1" dirty="0">
                <a:latin typeface="Times New Roman" panose="02020603050405020304" pitchFamily="18" charset="0"/>
                <a:cs typeface="Times New Roman" panose="02020603050405020304" pitchFamily="18" charset="0"/>
              </a:rPr>
              <a:t>anlaşmalı bir üniversitede </a:t>
            </a:r>
            <a:r>
              <a:rPr lang="tr-TR" altLang="tr-TR" sz="2300" dirty="0">
                <a:latin typeface="Times New Roman" panose="02020603050405020304" pitchFamily="18" charset="0"/>
                <a:cs typeface="Times New Roman" panose="02020603050405020304" pitchFamily="18" charset="0"/>
              </a:rPr>
              <a:t>(bir dönem) öğrenim görme faaliyetidir.</a:t>
            </a:r>
          </a:p>
          <a:p>
            <a:pPr marL="0" indent="0">
              <a:buFont typeface="Arial" panose="020B0604020202020204" pitchFamily="34" charset="0"/>
              <a:buNone/>
              <a:defRPr/>
            </a:pPr>
            <a:endParaRPr lang="tr-TR" altLang="tr-TR" sz="1900" dirty="0">
              <a:latin typeface="Times New Roman" panose="02020603050405020304" pitchFamily="18" charset="0"/>
              <a:cs typeface="Times New Roman" panose="02020603050405020304" pitchFamily="18" charset="0"/>
            </a:endParaRPr>
          </a:p>
          <a:p>
            <a:pPr marL="457200" lvl="1" indent="0">
              <a:buFont typeface="Arial" panose="020B0604020202020204" pitchFamily="34" charset="0"/>
              <a:buNone/>
              <a:defRPr/>
            </a:pPr>
            <a:r>
              <a:rPr lang="tr-TR" altLang="tr-TR" sz="1900" dirty="0">
                <a:latin typeface="Times New Roman" panose="02020603050405020304" pitchFamily="18" charset="0"/>
                <a:cs typeface="Times New Roman" panose="02020603050405020304" pitchFamily="18" charset="0"/>
              </a:rPr>
              <a:t>- Her yıl Ekim/Kasım ve Şubat/Mart aylarında başvuru ilanları web sayfamızda ilan edilmekte ve başvurular alınmakta,</a:t>
            </a:r>
          </a:p>
          <a:p>
            <a:pPr marL="457200" lvl="1" indent="0">
              <a:buFont typeface="Arial" panose="020B0604020202020204" pitchFamily="34" charset="0"/>
              <a:buNone/>
              <a:defRPr/>
            </a:pPr>
            <a:r>
              <a:rPr lang="tr-TR" altLang="tr-TR" sz="1900" dirty="0">
                <a:latin typeface="Times New Roman" panose="02020603050405020304" pitchFamily="18" charset="0"/>
                <a:cs typeface="Times New Roman" panose="02020603050405020304" pitchFamily="18" charset="0"/>
              </a:rPr>
              <a:t>- Aylık 500/300 € (%80 + %20) hibe tahsis edilmekte,</a:t>
            </a:r>
          </a:p>
          <a:p>
            <a:pPr marL="457200" lvl="1" indent="0">
              <a:buFont typeface="Arial" panose="020B0604020202020204" pitchFamily="34" charset="0"/>
              <a:buNone/>
              <a:defRPr/>
            </a:pPr>
            <a:r>
              <a:rPr lang="tr-TR" altLang="tr-TR" sz="1900" i="1" dirty="0">
                <a:latin typeface="Times New Roman" panose="02020603050405020304" pitchFamily="18" charset="0"/>
                <a:cs typeface="Times New Roman" panose="02020603050405020304" pitchFamily="18" charset="0"/>
              </a:rPr>
              <a:t>- Avrupa’daki üniversitelerde alınan dersler </a:t>
            </a:r>
            <a:r>
              <a:rPr lang="tr-TR" altLang="tr-TR" sz="1900" i="1" dirty="0" err="1">
                <a:latin typeface="Times New Roman" panose="02020603050405020304" pitchFamily="18" charset="0"/>
                <a:cs typeface="Times New Roman" panose="02020603050405020304" pitchFamily="18" charset="0"/>
              </a:rPr>
              <a:t>AYBÜ’de</a:t>
            </a:r>
            <a:r>
              <a:rPr lang="tr-TR" altLang="tr-TR" sz="1900" i="1" dirty="0">
                <a:latin typeface="Times New Roman" panose="02020603050405020304" pitchFamily="18" charset="0"/>
                <a:cs typeface="Times New Roman" panose="02020603050405020304" pitchFamily="18" charset="0"/>
              </a:rPr>
              <a:t> tanınıyor.</a:t>
            </a:r>
          </a:p>
          <a:p>
            <a:pPr marL="457200" lvl="1" indent="0">
              <a:spcBef>
                <a:spcPts val="0"/>
              </a:spcBef>
              <a:buFont typeface="Arial" panose="020B0604020202020204" pitchFamily="34" charset="0"/>
              <a:buNone/>
              <a:defRPr/>
            </a:pPr>
            <a:endParaRPr lang="tr-TR" altLang="tr-TR" sz="1900" b="1" dirty="0">
              <a:latin typeface="Times New Roman" panose="02020603050405020304" pitchFamily="18" charset="0"/>
              <a:cs typeface="Times New Roman" panose="02020603050405020304" pitchFamily="18" charset="0"/>
            </a:endParaRPr>
          </a:p>
          <a:p>
            <a:pPr marL="457200" lvl="1" indent="0">
              <a:buFont typeface="Arial" panose="020B0604020202020204" pitchFamily="34" charset="0"/>
              <a:buNone/>
              <a:defRPr/>
            </a:pPr>
            <a:r>
              <a:rPr lang="tr-TR" altLang="tr-TR" sz="1900" b="1" dirty="0">
                <a:latin typeface="Times New Roman" panose="02020603050405020304" pitchFamily="18" charset="0"/>
                <a:cs typeface="Times New Roman" panose="02020603050405020304" pitchFamily="18" charset="0"/>
              </a:rPr>
              <a:t>Başvuru Şartları: </a:t>
            </a:r>
            <a:r>
              <a:rPr lang="tr-TR" altLang="tr-TR" sz="1900" dirty="0">
                <a:latin typeface="Times New Roman" panose="02020603050405020304" pitchFamily="18" charset="0"/>
                <a:cs typeface="Times New Roman" panose="02020603050405020304" pitchFamily="18" charset="0"/>
              </a:rPr>
              <a:t>Not Ortalaması (%50) ve Yabancı Dil Puanı (%50)</a:t>
            </a:r>
          </a:p>
          <a:p>
            <a:pPr marL="457200" lvl="1" indent="0">
              <a:buFont typeface="Arial" panose="020B0604020202020204" pitchFamily="34" charset="0"/>
              <a:buNone/>
              <a:defRPr/>
            </a:pPr>
            <a:r>
              <a:rPr lang="tr-TR" altLang="tr-TR" sz="1700" b="1" dirty="0">
                <a:latin typeface="Times New Roman" panose="02020603050405020304" pitchFamily="18" charset="0"/>
                <a:cs typeface="Times New Roman" panose="02020603050405020304" pitchFamily="18" charset="0"/>
              </a:rPr>
              <a:t>- Not Ort. : </a:t>
            </a:r>
            <a:r>
              <a:rPr lang="tr-TR" altLang="tr-TR" sz="1700" dirty="0">
                <a:latin typeface="Times New Roman" panose="02020603050405020304" pitchFamily="18" charset="0"/>
                <a:cs typeface="Times New Roman" panose="02020603050405020304" pitchFamily="18" charset="0"/>
              </a:rPr>
              <a:t>En az 2.20 (Ön Lisans/Lisans), 2.50 (Yüksek Lisans/Doktora)</a:t>
            </a:r>
          </a:p>
          <a:p>
            <a:pPr marL="457200" lvl="1" indent="0">
              <a:buFont typeface="Arial" panose="020B0604020202020204" pitchFamily="34" charset="0"/>
              <a:buNone/>
              <a:defRPr/>
            </a:pPr>
            <a:r>
              <a:rPr lang="tr-TR" altLang="tr-TR" sz="1700" b="1" dirty="0">
                <a:latin typeface="Times New Roman" panose="02020603050405020304" pitchFamily="18" charset="0"/>
                <a:cs typeface="Times New Roman" panose="02020603050405020304" pitchFamily="18" charset="0"/>
              </a:rPr>
              <a:t>- Yabancı Dil : </a:t>
            </a:r>
            <a:r>
              <a:rPr lang="tr-TR" altLang="tr-TR" sz="1700" dirty="0">
                <a:latin typeface="Times New Roman" panose="02020603050405020304" pitchFamily="18" charset="0"/>
                <a:cs typeface="Times New Roman" panose="02020603050405020304" pitchFamily="18" charset="0"/>
              </a:rPr>
              <a:t>YDS/TOEFL vb. ya da </a:t>
            </a:r>
            <a:r>
              <a:rPr lang="tr-TR" altLang="tr-TR" sz="1700" dirty="0" err="1">
                <a:latin typeface="Times New Roman" panose="02020603050405020304" pitchFamily="18" charset="0"/>
                <a:cs typeface="Times New Roman" panose="02020603050405020304" pitchFamily="18" charset="0"/>
              </a:rPr>
              <a:t>Erasmus</a:t>
            </a:r>
            <a:r>
              <a:rPr lang="tr-TR" altLang="tr-TR" sz="1700" dirty="0">
                <a:latin typeface="Times New Roman" panose="02020603050405020304" pitchFamily="18" charset="0"/>
                <a:cs typeface="Times New Roman" panose="02020603050405020304" pitchFamily="18" charset="0"/>
              </a:rPr>
              <a:t> Dil Sınavı (En az 60 Puan)</a:t>
            </a:r>
          </a:p>
          <a:p>
            <a:pPr marL="457200" lvl="1" indent="0">
              <a:buFont typeface="Arial" panose="020B0604020202020204" pitchFamily="34" charset="0"/>
              <a:buNone/>
              <a:defRPr/>
            </a:pPr>
            <a:endParaRPr lang="tr-TR" altLang="tr-TR" sz="1700" dirty="0">
              <a:latin typeface="Times New Roman" panose="02020603050405020304" pitchFamily="18" charset="0"/>
              <a:cs typeface="Times New Roman" panose="02020603050405020304" pitchFamily="18" charset="0"/>
            </a:endParaRPr>
          </a:p>
          <a:p>
            <a:pPr marL="457200" lvl="1" indent="0" algn="just">
              <a:buFont typeface="Arial" panose="020B0604020202020204" pitchFamily="34" charset="0"/>
              <a:buNone/>
              <a:defRPr/>
            </a:pPr>
            <a:r>
              <a:rPr lang="tr-TR" altLang="tr-TR" sz="1500" b="1" i="1" dirty="0">
                <a:latin typeface="Times New Roman" panose="02020603050405020304" pitchFamily="18" charset="0"/>
                <a:cs typeface="Times New Roman" panose="02020603050405020304" pitchFamily="18" charset="0"/>
              </a:rPr>
              <a:t>* </a:t>
            </a:r>
            <a:r>
              <a:rPr lang="tr-TR" altLang="tr-TR" sz="1500" i="1" dirty="0">
                <a:latin typeface="Times New Roman" panose="02020603050405020304" pitchFamily="18" charset="0"/>
                <a:cs typeface="Times New Roman" panose="02020603050405020304" pitchFamily="18" charset="0"/>
              </a:rPr>
              <a:t>Başvuru yapabilmek için 1. sınıf öğrencilerimizin not ortalamalarının oluşması gerekmektedir.</a:t>
            </a:r>
            <a:endParaRPr lang="tr-TR" altLang="tr-TR" sz="1900" i="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p:txBody>
      </p:sp>
      <p:sp>
        <p:nvSpPr>
          <p:cNvPr id="19459" name="Metin kutusu 5">
            <a:extLst>
              <a:ext uri="{FF2B5EF4-FFF2-40B4-BE49-F238E27FC236}">
                <a16:creationId xmlns:a16="http://schemas.microsoft.com/office/drawing/2014/main" xmlns="" id="{37647B1E-1505-2D44-A485-8EED95DD586D}"/>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9460" name="Unvan 1">
            <a:extLst>
              <a:ext uri="{FF2B5EF4-FFF2-40B4-BE49-F238E27FC236}">
                <a16:creationId xmlns:a16="http://schemas.microsoft.com/office/drawing/2014/main" xmlns="" id="{C3E062CF-341C-DB43-A8DE-6A07A03CF408}"/>
              </a:ext>
            </a:extLst>
          </p:cNvPr>
          <p:cNvSpPr txBox="1">
            <a:spLocks/>
          </p:cNvSpPr>
          <p:nvPr/>
        </p:nvSpPr>
        <p:spPr bwMode="auto">
          <a:xfrm>
            <a:off x="0" y="46038"/>
            <a:ext cx="840773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     </a:t>
            </a: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Değişim Programı</a:t>
            </a:r>
          </a:p>
        </p:txBody>
      </p:sp>
      <p:pic>
        <p:nvPicPr>
          <p:cNvPr id="9" name="Resim 8" descr="vektör grafikler içeren bir resim&#10;&#10;Açıklama otomatik olarak oluşturuldu">
            <a:extLst>
              <a:ext uri="{FF2B5EF4-FFF2-40B4-BE49-F238E27FC236}">
                <a16:creationId xmlns:a16="http://schemas.microsoft.com/office/drawing/2014/main" xmlns="" id="{2CB4A2A8-84DA-BB4A-920F-7527BD75E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173649E1-A607-B345-8D12-8465DE8E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E42DCBEB-67B0-924F-9356-E6488C50215A}"/>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9D688954-5E46-FB4E-B93D-BE09B64CDFCF}"/>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FB353985-B75B-E045-B28C-D847BB835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189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a16="http://schemas.microsoft.com/office/drawing/2014/main" xmlns="" id="{838D911C-8207-3C4F-A8CC-847CB4FCBF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6">
            <a:extLst>
              <a:ext uri="{FF2B5EF4-FFF2-40B4-BE49-F238E27FC236}">
                <a16:creationId xmlns:a16="http://schemas.microsoft.com/office/drawing/2014/main" xmlns="" id="{C89F4211-CB20-0E4D-8B91-070034EE71BD}"/>
              </a:ext>
            </a:extLst>
          </p:cNvPr>
          <p:cNvSpPr txBox="1">
            <a:spLocks noChangeArrowheads="1"/>
          </p:cNvSpPr>
          <p:nvPr/>
        </p:nvSpPr>
        <p:spPr bwMode="auto">
          <a:xfrm>
            <a:off x="1944688" y="-176213"/>
            <a:ext cx="5715000" cy="452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sp>
        <p:nvSpPr>
          <p:cNvPr id="6148" name="İçerik Yer Tutucusu 2">
            <a:extLst>
              <a:ext uri="{FF2B5EF4-FFF2-40B4-BE49-F238E27FC236}">
                <a16:creationId xmlns:a16="http://schemas.microsoft.com/office/drawing/2014/main" xmlns="" id="{4D29830A-0A5E-B247-969B-ADC1F59A2648}"/>
              </a:ext>
            </a:extLst>
          </p:cNvPr>
          <p:cNvSpPr>
            <a:spLocks noGrp="1"/>
          </p:cNvSpPr>
          <p:nvPr>
            <p:ph idx="1"/>
          </p:nvPr>
        </p:nvSpPr>
        <p:spPr>
          <a:xfrm>
            <a:off x="774700" y="1344098"/>
            <a:ext cx="7735888" cy="4881563"/>
          </a:xfrm>
        </p:spPr>
        <p:txBody>
          <a:bodyPr/>
          <a:lstStyle/>
          <a:p>
            <a:pPr algn="just">
              <a:spcBef>
                <a:spcPts val="0"/>
              </a:spcBef>
              <a:defRPr/>
            </a:pPr>
            <a:r>
              <a:rPr lang="tr-TR" altLang="tr-TR" sz="2300" b="1" dirty="0" err="1">
                <a:solidFill>
                  <a:srgbClr val="0070C0"/>
                </a:solidFill>
                <a:latin typeface="Times New Roman" panose="02020603050405020304" pitchFamily="18" charset="0"/>
                <a:cs typeface="Times New Roman" panose="02020603050405020304" pitchFamily="18" charset="0"/>
              </a:rPr>
              <a:t>Erasmus</a:t>
            </a:r>
            <a:r>
              <a:rPr lang="tr-TR" altLang="tr-TR" sz="2300" b="1" dirty="0">
                <a:solidFill>
                  <a:srgbClr val="0070C0"/>
                </a:solidFill>
                <a:latin typeface="Times New Roman" panose="02020603050405020304" pitchFamily="18" charset="0"/>
                <a:cs typeface="Times New Roman" panose="02020603050405020304" pitchFamily="18" charset="0"/>
              </a:rPr>
              <a:t>+ (KA103) Staj Hareketliliği:</a:t>
            </a:r>
            <a:r>
              <a:rPr lang="tr-TR" altLang="tr-TR" sz="2300" dirty="0">
                <a:latin typeface="Times New Roman" panose="02020603050405020304" pitchFamily="18" charset="0"/>
                <a:cs typeface="Times New Roman" panose="02020603050405020304" pitchFamily="18" charset="0"/>
              </a:rPr>
              <a:t> Öğrencilerin öğrenim gördüğü mesleki eğitim alanında, Avrupa’da faaliyet gösteren bir </a:t>
            </a:r>
            <a:r>
              <a:rPr lang="tr-TR" altLang="tr-TR" sz="2300" b="1" i="1" dirty="0">
                <a:latin typeface="Times New Roman" panose="02020603050405020304" pitchFamily="18" charset="0"/>
                <a:cs typeface="Times New Roman" panose="02020603050405020304" pitchFamily="18" charset="0"/>
              </a:rPr>
              <a:t>üniversite/şirket/STK vb. herhangi bir kuruluşta </a:t>
            </a:r>
            <a:r>
              <a:rPr lang="tr-TR" altLang="tr-TR" sz="2300" dirty="0">
                <a:latin typeface="Times New Roman" panose="02020603050405020304" pitchFamily="18" charset="0"/>
                <a:cs typeface="Times New Roman" panose="02020603050405020304" pitchFamily="18" charset="0"/>
              </a:rPr>
              <a:t>(2 ay) iş deneyimi elde etme sürecidir.</a:t>
            </a:r>
          </a:p>
          <a:p>
            <a:pPr marL="0" indent="0" algn="just">
              <a:spcBef>
                <a:spcPts val="0"/>
              </a:spcBef>
              <a:buFont typeface="Arial" panose="020B0604020202020204" pitchFamily="34" charset="0"/>
              <a:buNone/>
              <a:defRPr/>
            </a:pPr>
            <a:endParaRPr lang="tr-TR" altLang="tr-TR" sz="2300" dirty="0">
              <a:latin typeface="Times New Roman" panose="02020603050405020304" pitchFamily="18" charset="0"/>
              <a:cs typeface="Times New Roman" panose="02020603050405020304" pitchFamily="18" charset="0"/>
            </a:endParaRPr>
          </a:p>
          <a:p>
            <a:pPr marL="457200" lvl="1" indent="0">
              <a:spcBef>
                <a:spcPts val="0"/>
              </a:spcBef>
              <a:buFont typeface="Arial" panose="020B0604020202020204" pitchFamily="34" charset="0"/>
              <a:buNone/>
              <a:defRPr/>
            </a:pPr>
            <a:r>
              <a:rPr lang="tr-TR" altLang="tr-TR" sz="1900" dirty="0">
                <a:latin typeface="Times New Roman" panose="02020603050405020304" pitchFamily="18" charset="0"/>
                <a:cs typeface="Times New Roman" panose="02020603050405020304" pitchFamily="18" charset="0"/>
              </a:rPr>
              <a:t>- Her yıl ocak ayında başvuru ilanımız web sayfamızda yayımlanmakta ve başvurular alınmakta,</a:t>
            </a:r>
          </a:p>
          <a:p>
            <a:pPr marL="457200" lvl="1" indent="0">
              <a:spcBef>
                <a:spcPts val="0"/>
              </a:spcBef>
              <a:buFont typeface="Arial" panose="020B0604020202020204" pitchFamily="34" charset="0"/>
              <a:buNone/>
              <a:defRPr/>
            </a:pPr>
            <a:r>
              <a:rPr lang="tr-TR" altLang="tr-TR" sz="1900" dirty="0">
                <a:latin typeface="Times New Roman" panose="02020603050405020304" pitchFamily="18" charset="0"/>
                <a:cs typeface="Times New Roman" panose="02020603050405020304" pitchFamily="18" charset="0"/>
              </a:rPr>
              <a:t>- Aylık 600/400 € (%80 + %20) hibe tahsis edilmekte,</a:t>
            </a:r>
          </a:p>
          <a:p>
            <a:pPr marL="457200" lvl="1" indent="0">
              <a:spcBef>
                <a:spcPts val="0"/>
              </a:spcBef>
              <a:buFont typeface="Arial" panose="020B0604020202020204" pitchFamily="34" charset="0"/>
              <a:buNone/>
              <a:defRPr/>
            </a:pPr>
            <a:r>
              <a:rPr lang="tr-TR" altLang="tr-TR" sz="1900" dirty="0">
                <a:latin typeface="Times New Roman" panose="02020603050405020304" pitchFamily="18" charset="0"/>
                <a:cs typeface="Times New Roman" panose="02020603050405020304" pitchFamily="18" charset="0"/>
              </a:rPr>
              <a:t>- Avrupa’da gerçekleştirilen staj transkript/diploma ekinde yer alıyor.</a:t>
            </a:r>
          </a:p>
          <a:p>
            <a:pPr marL="457200" lvl="1" indent="0">
              <a:spcBef>
                <a:spcPts val="0"/>
              </a:spcBef>
              <a:buFont typeface="Arial" panose="020B0604020202020204" pitchFamily="34" charset="0"/>
              <a:buNone/>
              <a:defRPr/>
            </a:pPr>
            <a:endParaRPr lang="tr-TR" altLang="tr-TR" sz="1900" b="1" dirty="0">
              <a:latin typeface="Times New Roman" panose="02020603050405020304" pitchFamily="18" charset="0"/>
              <a:cs typeface="Times New Roman" panose="02020603050405020304" pitchFamily="18" charset="0"/>
            </a:endParaRPr>
          </a:p>
          <a:p>
            <a:pPr marL="457200" lvl="1" indent="0" algn="just">
              <a:spcBef>
                <a:spcPts val="0"/>
              </a:spcBef>
              <a:buFont typeface="Arial" panose="020B0604020202020204" pitchFamily="34" charset="0"/>
              <a:buNone/>
              <a:defRPr/>
            </a:pPr>
            <a:r>
              <a:rPr lang="tr-TR" altLang="tr-TR" sz="1900" b="1" dirty="0">
                <a:latin typeface="Times New Roman" panose="02020603050405020304" pitchFamily="18" charset="0"/>
                <a:cs typeface="Times New Roman" panose="02020603050405020304" pitchFamily="18" charset="0"/>
              </a:rPr>
              <a:t>Başvuru Şartları: </a:t>
            </a:r>
            <a:r>
              <a:rPr lang="tr-TR" altLang="tr-TR" sz="1900" dirty="0">
                <a:latin typeface="Times New Roman" panose="02020603050405020304" pitchFamily="18" charset="0"/>
                <a:cs typeface="Times New Roman" panose="02020603050405020304" pitchFamily="18" charset="0"/>
              </a:rPr>
              <a:t>Davet Mektubu, Not Ortalaması (%50), Yabancı Dil Puanı (%50)</a:t>
            </a:r>
          </a:p>
          <a:p>
            <a:pPr marL="457200" lvl="1" indent="0">
              <a:buFont typeface="Arial" panose="020B0604020202020204" pitchFamily="34" charset="0"/>
              <a:buNone/>
              <a:defRPr/>
            </a:pPr>
            <a:r>
              <a:rPr lang="tr-TR" altLang="tr-TR" sz="1700" b="1" dirty="0">
                <a:latin typeface="Times New Roman" panose="02020603050405020304" pitchFamily="18" charset="0"/>
                <a:cs typeface="Times New Roman" panose="02020603050405020304" pitchFamily="18" charset="0"/>
              </a:rPr>
              <a:t>- Not Ort. : </a:t>
            </a:r>
            <a:r>
              <a:rPr lang="tr-TR" altLang="tr-TR" sz="1700" dirty="0">
                <a:latin typeface="Times New Roman" panose="02020603050405020304" pitchFamily="18" charset="0"/>
                <a:cs typeface="Times New Roman" panose="02020603050405020304" pitchFamily="18" charset="0"/>
              </a:rPr>
              <a:t>En az 2.20 (Ön Lisans/Lisans), 2.50 (Yüksek Lisans/Doktora)</a:t>
            </a:r>
          </a:p>
          <a:p>
            <a:pPr marL="457200" lvl="1" indent="0">
              <a:buFont typeface="Arial" panose="020B0604020202020204" pitchFamily="34" charset="0"/>
              <a:buNone/>
              <a:defRPr/>
            </a:pPr>
            <a:r>
              <a:rPr lang="tr-TR" altLang="tr-TR" sz="1700" b="1" dirty="0">
                <a:latin typeface="Times New Roman" panose="02020603050405020304" pitchFamily="18" charset="0"/>
                <a:cs typeface="Times New Roman" panose="02020603050405020304" pitchFamily="18" charset="0"/>
              </a:rPr>
              <a:t>- Yabancı Dil : </a:t>
            </a:r>
            <a:r>
              <a:rPr lang="tr-TR" altLang="tr-TR" sz="1700" dirty="0">
                <a:latin typeface="Times New Roman" panose="02020603050405020304" pitchFamily="18" charset="0"/>
                <a:cs typeface="Times New Roman" panose="02020603050405020304" pitchFamily="18" charset="0"/>
              </a:rPr>
              <a:t>YDS/TOEFL vb. ya da </a:t>
            </a:r>
            <a:r>
              <a:rPr lang="tr-TR" altLang="tr-TR" sz="1700" dirty="0" err="1">
                <a:latin typeface="Times New Roman" panose="02020603050405020304" pitchFamily="18" charset="0"/>
                <a:cs typeface="Times New Roman" panose="02020603050405020304" pitchFamily="18" charset="0"/>
              </a:rPr>
              <a:t>Erasmus</a:t>
            </a:r>
            <a:r>
              <a:rPr lang="tr-TR" altLang="tr-TR" sz="1700" dirty="0">
                <a:latin typeface="Times New Roman" panose="02020603050405020304" pitchFamily="18" charset="0"/>
                <a:cs typeface="Times New Roman" panose="02020603050405020304" pitchFamily="18" charset="0"/>
              </a:rPr>
              <a:t> Dil Sınavı (En az 60 Puan)</a:t>
            </a:r>
          </a:p>
          <a:p>
            <a:pPr marL="457200" lvl="1" indent="0">
              <a:buNone/>
              <a:defRPr/>
            </a:pPr>
            <a:endParaRPr lang="tr-TR" altLang="tr-TR" sz="1300" b="1" i="1" dirty="0">
              <a:latin typeface="Times New Roman" panose="02020603050405020304" pitchFamily="18" charset="0"/>
              <a:cs typeface="Times New Roman" panose="02020603050405020304" pitchFamily="18" charset="0"/>
            </a:endParaRPr>
          </a:p>
          <a:p>
            <a:pPr marL="457200" lvl="1" indent="0">
              <a:buNone/>
              <a:defRPr/>
            </a:pPr>
            <a:r>
              <a:rPr lang="tr-TR" altLang="tr-TR" sz="1300" b="1" i="1" dirty="0">
                <a:latin typeface="Times New Roman" panose="02020603050405020304" pitchFamily="18" charset="0"/>
                <a:cs typeface="Times New Roman" panose="02020603050405020304" pitchFamily="18" charset="0"/>
              </a:rPr>
              <a:t>* </a:t>
            </a:r>
            <a:r>
              <a:rPr lang="tr-TR" altLang="tr-TR" sz="1300" i="1" dirty="0">
                <a:latin typeface="Times New Roman" panose="02020603050405020304" pitchFamily="18" charset="0"/>
                <a:cs typeface="Times New Roman" panose="02020603050405020304" pitchFamily="18" charset="0"/>
              </a:rPr>
              <a:t>Başvuru yapabilmek için 1. sınıf öğrencilerimizin not ortalamalarının oluşması gerekmektedir.</a:t>
            </a:r>
          </a:p>
          <a:p>
            <a:pPr marL="457200" lvl="1" indent="0">
              <a:buFont typeface="Arial" panose="020B0604020202020204" pitchFamily="34" charset="0"/>
              <a:buNone/>
              <a:defRPr/>
            </a:pPr>
            <a:endParaRPr lang="tr-TR" altLang="tr-TR" sz="1900" b="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p:txBody>
      </p:sp>
      <p:sp>
        <p:nvSpPr>
          <p:cNvPr id="20484" name="Metin kutusu 5">
            <a:extLst>
              <a:ext uri="{FF2B5EF4-FFF2-40B4-BE49-F238E27FC236}">
                <a16:creationId xmlns:a16="http://schemas.microsoft.com/office/drawing/2014/main" xmlns="" id="{D74FC287-290F-7540-A492-4B1E43C2E697}"/>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20486" name="Unvan 1">
            <a:extLst>
              <a:ext uri="{FF2B5EF4-FFF2-40B4-BE49-F238E27FC236}">
                <a16:creationId xmlns:a16="http://schemas.microsoft.com/office/drawing/2014/main" xmlns="" id="{267E91FE-5A07-114A-8F97-2B6D542B6E92}"/>
              </a:ext>
            </a:extLst>
          </p:cNvPr>
          <p:cNvSpPr txBox="1">
            <a:spLocks/>
          </p:cNvSpPr>
          <p:nvPr/>
        </p:nvSpPr>
        <p:spPr bwMode="auto">
          <a:xfrm>
            <a:off x="0" y="46038"/>
            <a:ext cx="8510588"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     </a:t>
            </a: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Değişim Programı</a:t>
            </a:r>
          </a:p>
        </p:txBody>
      </p:sp>
      <p:pic>
        <p:nvPicPr>
          <p:cNvPr id="10" name="Resim 9" descr="vektör grafikler içeren bir resim&#10;&#10;Açıklama otomatik olarak oluşturuldu">
            <a:extLst>
              <a:ext uri="{FF2B5EF4-FFF2-40B4-BE49-F238E27FC236}">
                <a16:creationId xmlns:a16="http://schemas.microsoft.com/office/drawing/2014/main" xmlns="" id="{B645CFD3-68B5-2343-A8BB-56469163A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3">
            <a:extLst>
              <a:ext uri="{FF2B5EF4-FFF2-40B4-BE49-F238E27FC236}">
                <a16:creationId xmlns:a16="http://schemas.microsoft.com/office/drawing/2014/main" xmlns="" id="{567365FB-F23D-774A-9414-0C90B072A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5">
            <a:extLst>
              <a:ext uri="{FF2B5EF4-FFF2-40B4-BE49-F238E27FC236}">
                <a16:creationId xmlns:a16="http://schemas.microsoft.com/office/drawing/2014/main" xmlns="" id="{C79C20B7-5241-E645-9BD0-F328DFA6342D}"/>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3" name="Metin kutusu 5">
            <a:extLst>
              <a:ext uri="{FF2B5EF4-FFF2-40B4-BE49-F238E27FC236}">
                <a16:creationId xmlns:a16="http://schemas.microsoft.com/office/drawing/2014/main" xmlns="" id="{A99CE4B0-A594-CE41-AF2F-D0F2494E7801}"/>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A45A4061-5BB1-BB4F-87E4-A439E4C62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a16="http://schemas.microsoft.com/office/drawing/2014/main" xmlns="" id="{838D911C-8207-3C4F-A8CC-847CB4FCBF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6">
            <a:extLst>
              <a:ext uri="{FF2B5EF4-FFF2-40B4-BE49-F238E27FC236}">
                <a16:creationId xmlns:a16="http://schemas.microsoft.com/office/drawing/2014/main" xmlns="" id="{C89F4211-CB20-0E4D-8B91-070034EE71BD}"/>
              </a:ext>
            </a:extLst>
          </p:cNvPr>
          <p:cNvSpPr txBox="1">
            <a:spLocks noChangeArrowheads="1"/>
          </p:cNvSpPr>
          <p:nvPr/>
        </p:nvSpPr>
        <p:spPr bwMode="auto">
          <a:xfrm>
            <a:off x="1944688" y="-176213"/>
            <a:ext cx="5715000" cy="452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sp>
        <p:nvSpPr>
          <p:cNvPr id="6148" name="İçerik Yer Tutucusu 2">
            <a:extLst>
              <a:ext uri="{FF2B5EF4-FFF2-40B4-BE49-F238E27FC236}">
                <a16:creationId xmlns:a16="http://schemas.microsoft.com/office/drawing/2014/main" xmlns="" id="{4D29830A-0A5E-B247-969B-ADC1F59A2648}"/>
              </a:ext>
            </a:extLst>
          </p:cNvPr>
          <p:cNvSpPr>
            <a:spLocks noGrp="1"/>
          </p:cNvSpPr>
          <p:nvPr>
            <p:ph idx="1"/>
          </p:nvPr>
        </p:nvSpPr>
        <p:spPr>
          <a:xfrm>
            <a:off x="679697" y="1427223"/>
            <a:ext cx="7830891" cy="4759819"/>
          </a:xfrm>
        </p:spPr>
        <p:txBody>
          <a:bodyPr/>
          <a:lstStyle/>
          <a:p>
            <a:pPr algn="just">
              <a:spcBef>
                <a:spcPts val="0"/>
              </a:spcBef>
              <a:defRPr/>
            </a:pPr>
            <a:r>
              <a:rPr lang="tr-TR" altLang="tr-TR" sz="2100" b="1" dirty="0" err="1">
                <a:solidFill>
                  <a:srgbClr val="0070C0"/>
                </a:solidFill>
                <a:latin typeface="Times New Roman" panose="02020603050405020304" pitchFamily="18" charset="0"/>
                <a:cs typeface="Times New Roman" panose="02020603050405020304" pitchFamily="18" charset="0"/>
              </a:rPr>
              <a:t>Erasmus</a:t>
            </a:r>
            <a:r>
              <a:rPr lang="tr-TR" altLang="tr-TR" sz="2100" b="1" dirty="0">
                <a:solidFill>
                  <a:srgbClr val="0070C0"/>
                </a:solidFill>
                <a:latin typeface="Times New Roman" panose="02020603050405020304" pitchFamily="18" charset="0"/>
                <a:cs typeface="Times New Roman" panose="02020603050405020304" pitchFamily="18" charset="0"/>
              </a:rPr>
              <a:t>+ </a:t>
            </a:r>
            <a:r>
              <a:rPr lang="tr-TR" altLang="tr-TR" sz="2000" b="1" dirty="0">
                <a:solidFill>
                  <a:srgbClr val="0070C0"/>
                </a:solidFill>
                <a:latin typeface="Times New Roman" panose="02020603050405020304" pitchFamily="18" charset="0"/>
                <a:cs typeface="Times New Roman" panose="02020603050405020304" pitchFamily="18" charset="0"/>
              </a:rPr>
              <a:t>(KA103) </a:t>
            </a:r>
            <a:r>
              <a:rPr lang="tr-TR" altLang="tr-TR" sz="2100" b="1" dirty="0">
                <a:solidFill>
                  <a:srgbClr val="0070C0"/>
                </a:solidFill>
                <a:latin typeface="Times New Roman" panose="02020603050405020304" pitchFamily="18" charset="0"/>
                <a:cs typeface="Times New Roman" panose="02020603050405020304" pitchFamily="18" charset="0"/>
              </a:rPr>
              <a:t>Eğitim Alma Hareketliliği:</a:t>
            </a:r>
            <a:r>
              <a:rPr lang="tr-TR" altLang="tr-TR" sz="2100" dirty="0">
                <a:latin typeface="Times New Roman" panose="02020603050405020304" pitchFamily="18" charset="0"/>
                <a:cs typeface="Times New Roman" panose="02020603050405020304" pitchFamily="18" charset="0"/>
              </a:rPr>
              <a:t> </a:t>
            </a:r>
            <a:r>
              <a:rPr lang="tr-TR" altLang="tr-TR" sz="2100" dirty="0" err="1">
                <a:latin typeface="Times New Roman" panose="02020603050405020304" pitchFamily="18" charset="0"/>
                <a:cs typeface="Times New Roman" panose="02020603050405020304" pitchFamily="18" charset="0"/>
              </a:rPr>
              <a:t>AYBÜ’de</a:t>
            </a:r>
            <a:r>
              <a:rPr lang="tr-TR" altLang="tr-TR" sz="2100" dirty="0">
                <a:latin typeface="Times New Roman" panose="02020603050405020304" pitchFamily="18" charset="0"/>
                <a:cs typeface="Times New Roman" panose="02020603050405020304" pitchFamily="18" charset="0"/>
              </a:rPr>
              <a:t> görev yapan idari/akademik personelin çalışma alanlarıyla ilgili bir konuda Avrupa’da faaliyet gösteren bir </a:t>
            </a:r>
            <a:r>
              <a:rPr lang="tr-TR" altLang="tr-TR" sz="2100" b="1" i="1" dirty="0">
                <a:latin typeface="Times New Roman" panose="02020603050405020304" pitchFamily="18" charset="0"/>
                <a:cs typeface="Times New Roman" panose="02020603050405020304" pitchFamily="18" charset="0"/>
              </a:rPr>
              <a:t>üniversite/şirket/STK vb. herhangi bir kuruluşta </a:t>
            </a:r>
            <a:r>
              <a:rPr lang="tr-TR" altLang="tr-TR" sz="2100" dirty="0">
                <a:latin typeface="Times New Roman" panose="02020603050405020304" pitchFamily="18" charset="0"/>
                <a:cs typeface="Times New Roman" panose="02020603050405020304" pitchFamily="18" charset="0"/>
              </a:rPr>
              <a:t>eğitim almasına imkan tanıyan programdır. </a:t>
            </a:r>
          </a:p>
          <a:p>
            <a:pPr marL="0" indent="0" algn="just">
              <a:spcBef>
                <a:spcPts val="0"/>
              </a:spcBef>
              <a:buNone/>
              <a:defRPr/>
            </a:pPr>
            <a:endParaRPr lang="tr-TR" altLang="tr-TR" sz="2300" dirty="0">
              <a:latin typeface="Times New Roman" panose="02020603050405020304" pitchFamily="18" charset="0"/>
              <a:cs typeface="Times New Roman" panose="02020603050405020304" pitchFamily="18" charset="0"/>
            </a:endParaRPr>
          </a:p>
          <a:p>
            <a:pPr marL="457200" lvl="1" indent="0">
              <a:spcBef>
                <a:spcPts val="0"/>
              </a:spcBef>
              <a:buFont typeface="Arial" panose="020B0604020202020204" pitchFamily="34" charset="0"/>
              <a:buNone/>
              <a:defRPr/>
            </a:pPr>
            <a:r>
              <a:rPr lang="tr-TR" altLang="tr-TR" sz="1900" i="1" dirty="0">
                <a:latin typeface="Times New Roman" panose="02020603050405020304" pitchFamily="18" charset="0"/>
                <a:cs typeface="Times New Roman" panose="02020603050405020304" pitchFamily="18" charset="0"/>
              </a:rPr>
              <a:t>- Her yıl (iki dönem halinde) </a:t>
            </a:r>
            <a:r>
              <a:rPr lang="tr-TR" altLang="tr-TR" sz="1900" b="1" i="1" dirty="0">
                <a:latin typeface="Times New Roman" panose="02020603050405020304" pitchFamily="18" charset="0"/>
                <a:cs typeface="Times New Roman" panose="02020603050405020304" pitchFamily="18" charset="0"/>
              </a:rPr>
              <a:t>başvuru ilanımız </a:t>
            </a:r>
            <a:r>
              <a:rPr lang="tr-TR" altLang="tr-TR" sz="1900" i="1" dirty="0">
                <a:latin typeface="Times New Roman" panose="02020603050405020304" pitchFamily="18" charset="0"/>
                <a:cs typeface="Times New Roman" panose="02020603050405020304" pitchFamily="18" charset="0"/>
              </a:rPr>
              <a:t>web sayfamızda yayımlanmakta ve başvurular alınmakta,</a:t>
            </a:r>
          </a:p>
          <a:p>
            <a:pPr marL="457200" lvl="1" indent="0">
              <a:spcBef>
                <a:spcPts val="0"/>
              </a:spcBef>
              <a:buFont typeface="Arial" panose="020B0604020202020204" pitchFamily="34" charset="0"/>
              <a:buNone/>
              <a:defRPr/>
            </a:pPr>
            <a:r>
              <a:rPr lang="tr-TR" altLang="tr-TR" sz="1900" i="1" dirty="0">
                <a:latin typeface="Times New Roman" panose="02020603050405020304" pitchFamily="18" charset="0"/>
                <a:cs typeface="Times New Roman" panose="02020603050405020304" pitchFamily="18" charset="0"/>
              </a:rPr>
              <a:t>- </a:t>
            </a:r>
            <a:r>
              <a:rPr lang="tr-TR" altLang="tr-TR" sz="1900" b="1" i="1" dirty="0">
                <a:latin typeface="Times New Roman" panose="02020603050405020304" pitchFamily="18" charset="0"/>
                <a:cs typeface="Times New Roman" panose="02020603050405020304" pitchFamily="18" charset="0"/>
              </a:rPr>
              <a:t>Anlaşmalı üniversite </a:t>
            </a:r>
            <a:r>
              <a:rPr lang="tr-TR" altLang="tr-TR" sz="1900" i="1" dirty="0">
                <a:latin typeface="Times New Roman" panose="02020603050405020304" pitchFamily="18" charset="0"/>
                <a:cs typeface="Times New Roman" panose="02020603050405020304" pitchFamily="18" charset="0"/>
              </a:rPr>
              <a:t>şartı bulunmamakta,</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Ülke ve gün sayısına göre </a:t>
            </a:r>
            <a:r>
              <a:rPr lang="tr-TR" altLang="tr-TR" sz="1900" b="1" i="1" dirty="0">
                <a:latin typeface="Times New Roman" panose="02020603050405020304" pitchFamily="18" charset="0"/>
                <a:cs typeface="Times New Roman" panose="02020603050405020304" pitchFamily="18" charset="0"/>
              </a:rPr>
              <a:t>bütçe</a:t>
            </a:r>
            <a:r>
              <a:rPr lang="tr-TR" altLang="tr-TR" sz="1900" i="1" dirty="0">
                <a:latin typeface="Times New Roman" panose="02020603050405020304" pitchFamily="18" charset="0"/>
                <a:cs typeface="Times New Roman" panose="02020603050405020304" pitchFamily="18" charset="0"/>
              </a:rPr>
              <a:t> değişmekte ve hibe maksimum </a:t>
            </a:r>
            <a:r>
              <a:rPr lang="tr-TR" altLang="tr-TR" sz="1900" b="1" i="1" dirty="0">
                <a:latin typeface="Times New Roman" panose="02020603050405020304" pitchFamily="18" charset="0"/>
                <a:cs typeface="Times New Roman" panose="02020603050405020304" pitchFamily="18" charset="0"/>
              </a:rPr>
              <a:t>7 gün </a:t>
            </a:r>
            <a:r>
              <a:rPr lang="tr-TR" altLang="tr-TR" sz="1900" i="1" dirty="0">
                <a:latin typeface="Times New Roman" panose="02020603050405020304" pitchFamily="18" charset="0"/>
                <a:cs typeface="Times New Roman" panose="02020603050405020304" pitchFamily="18" charset="0"/>
              </a:rPr>
              <a:t>olarak (%80 + %20) tahsis edilmekte,</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a:t>
            </a:r>
            <a:r>
              <a:rPr lang="tr-TR" altLang="tr-TR" sz="1900" i="1" dirty="0" err="1">
                <a:latin typeface="Times New Roman" panose="02020603050405020304" pitchFamily="18" charset="0"/>
                <a:cs typeface="Times New Roman" panose="02020603050405020304" pitchFamily="18" charset="0"/>
              </a:rPr>
              <a:t>Pandemi</a:t>
            </a:r>
            <a:r>
              <a:rPr lang="tr-TR" altLang="tr-TR" sz="1900" i="1" dirty="0">
                <a:latin typeface="Times New Roman" panose="02020603050405020304" pitchFamily="18" charset="0"/>
                <a:cs typeface="Times New Roman" panose="02020603050405020304" pitchFamily="18" charset="0"/>
              </a:rPr>
              <a:t> nedeniyle </a:t>
            </a:r>
            <a:r>
              <a:rPr lang="tr-TR" altLang="tr-TR" sz="1900" b="1" i="1" dirty="0">
                <a:latin typeface="Times New Roman" panose="02020603050405020304" pitchFamily="18" charset="0"/>
                <a:cs typeface="Times New Roman" panose="02020603050405020304" pitchFamily="18" charset="0"/>
              </a:rPr>
              <a:t>sanal hareketlilik </a:t>
            </a:r>
            <a:r>
              <a:rPr lang="tr-TR" altLang="tr-TR" sz="1900" i="1" dirty="0">
                <a:latin typeface="Times New Roman" panose="02020603050405020304" pitchFamily="18" charset="0"/>
                <a:cs typeface="Times New Roman" panose="02020603050405020304" pitchFamily="18" charset="0"/>
              </a:rPr>
              <a:t>mümkün,</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İlanımızın </a:t>
            </a:r>
            <a:r>
              <a:rPr lang="tr-TR" altLang="tr-TR" sz="1900" b="1" i="1" dirty="0">
                <a:latin typeface="Times New Roman" panose="02020603050405020304" pitchFamily="18" charset="0"/>
                <a:cs typeface="Times New Roman" panose="02020603050405020304" pitchFamily="18" charset="0"/>
              </a:rPr>
              <a:t>Ocak 2021’de </a:t>
            </a:r>
            <a:r>
              <a:rPr lang="tr-TR" altLang="tr-TR" sz="1900" i="1" dirty="0">
                <a:latin typeface="Times New Roman" panose="02020603050405020304" pitchFamily="18" charset="0"/>
                <a:cs typeface="Times New Roman" panose="02020603050405020304" pitchFamily="18" charset="0"/>
              </a:rPr>
              <a:t>yayımlanması planlanmakta,</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a:t>
            </a:r>
            <a:r>
              <a:rPr lang="tr-TR" altLang="tr-TR" sz="1900" i="1" dirty="0" err="1">
                <a:latin typeface="Times New Roman" panose="02020603050405020304" pitchFamily="18" charset="0"/>
                <a:cs typeface="Times New Roman" panose="02020603050405020304" pitchFamily="18" charset="0"/>
              </a:rPr>
              <a:t>Erasmus</a:t>
            </a:r>
            <a:r>
              <a:rPr lang="tr-TR" altLang="tr-TR" sz="1900" i="1" dirty="0">
                <a:latin typeface="Times New Roman" panose="02020603050405020304" pitchFamily="18" charset="0"/>
                <a:cs typeface="Times New Roman" panose="02020603050405020304" pitchFamily="18" charset="0"/>
              </a:rPr>
              <a:t>+ Akademik Koordinatör/</a:t>
            </a:r>
            <a:r>
              <a:rPr lang="tr-TR" altLang="tr-TR" sz="1900" i="1" dirty="0" err="1">
                <a:latin typeface="Times New Roman" panose="02020603050405020304" pitchFamily="18" charset="0"/>
                <a:cs typeface="Times New Roman" panose="02020603050405020304" pitchFamily="18" charset="0"/>
              </a:rPr>
              <a:t>Koord</a:t>
            </a:r>
            <a:r>
              <a:rPr lang="tr-TR" altLang="tr-TR" sz="1900" i="1" dirty="0">
                <a:latin typeface="Times New Roman" panose="02020603050405020304" pitchFamily="18" charset="0"/>
                <a:cs typeface="Times New Roman" panose="02020603050405020304" pitchFamily="18" charset="0"/>
              </a:rPr>
              <a:t>. Yrd. olmanız ve/veya AYBÜ adına daha önce </a:t>
            </a:r>
            <a:r>
              <a:rPr lang="tr-TR" altLang="tr-TR" sz="1900" i="1" dirty="0" err="1">
                <a:latin typeface="Times New Roman" panose="02020603050405020304" pitchFamily="18" charset="0"/>
                <a:cs typeface="Times New Roman" panose="02020603050405020304" pitchFamily="18" charset="0"/>
              </a:rPr>
              <a:t>Erasmus</a:t>
            </a:r>
            <a:r>
              <a:rPr lang="tr-TR" altLang="tr-TR" sz="1900" i="1" dirty="0">
                <a:latin typeface="Times New Roman" panose="02020603050405020304" pitchFamily="18" charset="0"/>
                <a:cs typeface="Times New Roman" panose="02020603050405020304" pitchFamily="18" charset="0"/>
              </a:rPr>
              <a:t> anlaşması yapılmasına aracı olmanız başvuru aşamasında size </a:t>
            </a:r>
            <a:r>
              <a:rPr lang="tr-TR" altLang="tr-TR" sz="1900" b="1" i="1" dirty="0">
                <a:latin typeface="Times New Roman" panose="02020603050405020304" pitchFamily="18" charset="0"/>
                <a:cs typeface="Times New Roman" panose="02020603050405020304" pitchFamily="18" charset="0"/>
              </a:rPr>
              <a:t>artı puan </a:t>
            </a:r>
            <a:r>
              <a:rPr lang="tr-TR" altLang="tr-TR" sz="1900" i="1" dirty="0">
                <a:latin typeface="Times New Roman" panose="02020603050405020304" pitchFamily="18" charset="0"/>
                <a:cs typeface="Times New Roman" panose="02020603050405020304" pitchFamily="18" charset="0"/>
              </a:rPr>
              <a:t>getirmektedir.</a:t>
            </a:r>
          </a:p>
          <a:p>
            <a:pPr lvl="1">
              <a:defRPr/>
            </a:pPr>
            <a:endParaRPr lang="tr-TR" altLang="tr-TR" sz="1900" b="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p:txBody>
      </p:sp>
      <p:sp>
        <p:nvSpPr>
          <p:cNvPr id="20484" name="Metin kutusu 5">
            <a:extLst>
              <a:ext uri="{FF2B5EF4-FFF2-40B4-BE49-F238E27FC236}">
                <a16:creationId xmlns:a16="http://schemas.microsoft.com/office/drawing/2014/main" xmlns="" id="{D74FC287-290F-7540-A492-4B1E43C2E697}"/>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20486" name="Unvan 1">
            <a:extLst>
              <a:ext uri="{FF2B5EF4-FFF2-40B4-BE49-F238E27FC236}">
                <a16:creationId xmlns:a16="http://schemas.microsoft.com/office/drawing/2014/main" xmlns="" id="{267E91FE-5A07-114A-8F97-2B6D542B6E92}"/>
              </a:ext>
            </a:extLst>
          </p:cNvPr>
          <p:cNvSpPr txBox="1">
            <a:spLocks/>
          </p:cNvSpPr>
          <p:nvPr/>
        </p:nvSpPr>
        <p:spPr bwMode="auto">
          <a:xfrm>
            <a:off x="0" y="46038"/>
            <a:ext cx="8510588"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     </a:t>
            </a: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Değişim Programı</a:t>
            </a:r>
          </a:p>
        </p:txBody>
      </p:sp>
      <p:pic>
        <p:nvPicPr>
          <p:cNvPr id="10" name="Resim 9" descr="vektör grafikler içeren bir resim&#10;&#10;Açıklama otomatik olarak oluşturuldu">
            <a:extLst>
              <a:ext uri="{FF2B5EF4-FFF2-40B4-BE49-F238E27FC236}">
                <a16:creationId xmlns:a16="http://schemas.microsoft.com/office/drawing/2014/main" xmlns="" id="{B645CFD3-68B5-2343-A8BB-56469163A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3">
            <a:extLst>
              <a:ext uri="{FF2B5EF4-FFF2-40B4-BE49-F238E27FC236}">
                <a16:creationId xmlns:a16="http://schemas.microsoft.com/office/drawing/2014/main" xmlns="" id="{567365FB-F23D-774A-9414-0C90B072A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5">
            <a:extLst>
              <a:ext uri="{FF2B5EF4-FFF2-40B4-BE49-F238E27FC236}">
                <a16:creationId xmlns:a16="http://schemas.microsoft.com/office/drawing/2014/main" xmlns="" id="{C79C20B7-5241-E645-9BD0-F328DFA6342D}"/>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3" name="Metin kutusu 5">
            <a:extLst>
              <a:ext uri="{FF2B5EF4-FFF2-40B4-BE49-F238E27FC236}">
                <a16:creationId xmlns:a16="http://schemas.microsoft.com/office/drawing/2014/main" xmlns="" id="{A99CE4B0-A594-CE41-AF2F-D0F2494E7801}"/>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A45A4061-5BB1-BB4F-87E4-A439E4C62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320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a16="http://schemas.microsoft.com/office/drawing/2014/main" xmlns="" id="{838D911C-8207-3C4F-A8CC-847CB4FCBF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6">
            <a:extLst>
              <a:ext uri="{FF2B5EF4-FFF2-40B4-BE49-F238E27FC236}">
                <a16:creationId xmlns:a16="http://schemas.microsoft.com/office/drawing/2014/main" xmlns="" id="{C89F4211-CB20-0E4D-8B91-070034EE71BD}"/>
              </a:ext>
            </a:extLst>
          </p:cNvPr>
          <p:cNvSpPr txBox="1">
            <a:spLocks noChangeArrowheads="1"/>
          </p:cNvSpPr>
          <p:nvPr/>
        </p:nvSpPr>
        <p:spPr bwMode="auto">
          <a:xfrm>
            <a:off x="1944688" y="-176213"/>
            <a:ext cx="5715000" cy="452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sp>
        <p:nvSpPr>
          <p:cNvPr id="6148" name="İçerik Yer Tutucusu 2">
            <a:extLst>
              <a:ext uri="{FF2B5EF4-FFF2-40B4-BE49-F238E27FC236}">
                <a16:creationId xmlns:a16="http://schemas.microsoft.com/office/drawing/2014/main" xmlns="" id="{4D29830A-0A5E-B247-969B-ADC1F59A2648}"/>
              </a:ext>
            </a:extLst>
          </p:cNvPr>
          <p:cNvSpPr>
            <a:spLocks noGrp="1"/>
          </p:cNvSpPr>
          <p:nvPr>
            <p:ph idx="1"/>
          </p:nvPr>
        </p:nvSpPr>
        <p:spPr>
          <a:xfrm>
            <a:off x="617517" y="1427223"/>
            <a:ext cx="7893071" cy="4759819"/>
          </a:xfrm>
        </p:spPr>
        <p:txBody>
          <a:bodyPr/>
          <a:lstStyle/>
          <a:p>
            <a:pPr algn="just">
              <a:spcBef>
                <a:spcPts val="0"/>
              </a:spcBef>
              <a:defRPr/>
            </a:pPr>
            <a:r>
              <a:rPr lang="tr-TR" altLang="tr-TR" sz="2100" b="1" dirty="0" err="1">
                <a:solidFill>
                  <a:srgbClr val="0070C0"/>
                </a:solidFill>
                <a:latin typeface="Times New Roman" panose="02020603050405020304" pitchFamily="18" charset="0"/>
                <a:cs typeface="Times New Roman" panose="02020603050405020304" pitchFamily="18" charset="0"/>
              </a:rPr>
              <a:t>Erasmus</a:t>
            </a:r>
            <a:r>
              <a:rPr lang="tr-TR" altLang="tr-TR" sz="2100" b="1" dirty="0">
                <a:solidFill>
                  <a:srgbClr val="0070C0"/>
                </a:solidFill>
                <a:latin typeface="Times New Roman" panose="02020603050405020304" pitchFamily="18" charset="0"/>
                <a:cs typeface="Times New Roman" panose="02020603050405020304" pitchFamily="18" charset="0"/>
              </a:rPr>
              <a:t>+ </a:t>
            </a:r>
            <a:r>
              <a:rPr lang="tr-TR" altLang="tr-TR" sz="2000" b="1" dirty="0">
                <a:solidFill>
                  <a:srgbClr val="0070C0"/>
                </a:solidFill>
                <a:latin typeface="Times New Roman" panose="02020603050405020304" pitchFamily="18" charset="0"/>
                <a:cs typeface="Times New Roman" panose="02020603050405020304" pitchFamily="18" charset="0"/>
              </a:rPr>
              <a:t>(KA103) </a:t>
            </a:r>
            <a:r>
              <a:rPr lang="tr-TR" altLang="tr-TR" sz="2100" b="1" dirty="0">
                <a:solidFill>
                  <a:srgbClr val="0070C0"/>
                </a:solidFill>
                <a:latin typeface="Times New Roman" panose="02020603050405020304" pitchFamily="18" charset="0"/>
                <a:cs typeface="Times New Roman" panose="02020603050405020304" pitchFamily="18" charset="0"/>
              </a:rPr>
              <a:t>Ders Verme Hareketliliği:</a:t>
            </a:r>
            <a:r>
              <a:rPr lang="tr-TR" altLang="tr-TR" sz="2100" dirty="0">
                <a:latin typeface="Times New Roman" panose="02020603050405020304" pitchFamily="18" charset="0"/>
                <a:cs typeface="Times New Roman" panose="02020603050405020304" pitchFamily="18" charset="0"/>
              </a:rPr>
              <a:t> </a:t>
            </a:r>
            <a:r>
              <a:rPr lang="tr-TR" altLang="tr-TR" sz="2100" dirty="0" err="1">
                <a:latin typeface="Times New Roman" panose="02020603050405020304" pitchFamily="18" charset="0"/>
                <a:cs typeface="Times New Roman" panose="02020603050405020304" pitchFamily="18" charset="0"/>
              </a:rPr>
              <a:t>AYBÜ’de</a:t>
            </a:r>
            <a:r>
              <a:rPr lang="tr-TR" altLang="tr-TR" sz="2100" dirty="0">
                <a:latin typeface="Times New Roman" panose="02020603050405020304" pitchFamily="18" charset="0"/>
                <a:cs typeface="Times New Roman" panose="02020603050405020304" pitchFamily="18" charset="0"/>
              </a:rPr>
              <a:t> ders verme yükümlülüğü bulunan akademik personelin akademik çalışma alanlarında Avrupa’da faaliyet gösteren </a:t>
            </a:r>
            <a:r>
              <a:rPr lang="tr-TR" altLang="tr-TR" sz="2100" b="1" i="1" dirty="0">
                <a:latin typeface="Times New Roman" panose="02020603050405020304" pitchFamily="18" charset="0"/>
                <a:cs typeface="Times New Roman" panose="02020603050405020304" pitchFamily="18" charset="0"/>
              </a:rPr>
              <a:t>Anlaşmalı Üniversitelerde (8 Saat) ders/seminer verme </a:t>
            </a:r>
            <a:r>
              <a:rPr lang="tr-TR" altLang="tr-TR" sz="2100" dirty="0">
                <a:latin typeface="Times New Roman" panose="02020603050405020304" pitchFamily="18" charset="0"/>
                <a:cs typeface="Times New Roman" panose="02020603050405020304" pitchFamily="18" charset="0"/>
              </a:rPr>
              <a:t>imkanı</a:t>
            </a:r>
            <a:r>
              <a:rPr lang="tr-TR" altLang="tr-TR" sz="2100" b="1" i="1" dirty="0">
                <a:latin typeface="Times New Roman" panose="02020603050405020304" pitchFamily="18" charset="0"/>
                <a:cs typeface="Times New Roman" panose="02020603050405020304" pitchFamily="18" charset="0"/>
              </a:rPr>
              <a:t> </a:t>
            </a:r>
            <a:r>
              <a:rPr lang="tr-TR" altLang="tr-TR" sz="2100" dirty="0">
                <a:latin typeface="Times New Roman" panose="02020603050405020304" pitchFamily="18" charset="0"/>
                <a:cs typeface="Times New Roman" panose="02020603050405020304" pitchFamily="18" charset="0"/>
              </a:rPr>
              <a:t>tanıyan programdır. </a:t>
            </a:r>
          </a:p>
          <a:p>
            <a:pPr marL="0" indent="0" algn="just">
              <a:spcBef>
                <a:spcPts val="0"/>
              </a:spcBef>
              <a:buNone/>
              <a:defRPr/>
            </a:pPr>
            <a:endParaRPr lang="tr-TR" altLang="tr-TR" sz="2300" dirty="0">
              <a:latin typeface="Times New Roman" panose="02020603050405020304" pitchFamily="18" charset="0"/>
              <a:cs typeface="Times New Roman" panose="02020603050405020304" pitchFamily="18" charset="0"/>
            </a:endParaRPr>
          </a:p>
          <a:p>
            <a:pPr marL="457200" lvl="1" indent="0">
              <a:spcBef>
                <a:spcPts val="0"/>
              </a:spcBef>
              <a:buFont typeface="Arial" panose="020B0604020202020204" pitchFamily="34" charset="0"/>
              <a:buNone/>
              <a:defRPr/>
            </a:pPr>
            <a:r>
              <a:rPr lang="tr-TR" altLang="tr-TR" sz="1900" i="1" dirty="0">
                <a:latin typeface="Times New Roman" panose="02020603050405020304" pitchFamily="18" charset="0"/>
                <a:cs typeface="Times New Roman" panose="02020603050405020304" pitchFamily="18" charset="0"/>
              </a:rPr>
              <a:t>- Her yıl (iki dönem halinde) </a:t>
            </a:r>
            <a:r>
              <a:rPr lang="tr-TR" altLang="tr-TR" sz="1900" b="1" i="1" dirty="0">
                <a:latin typeface="Times New Roman" panose="02020603050405020304" pitchFamily="18" charset="0"/>
                <a:cs typeface="Times New Roman" panose="02020603050405020304" pitchFamily="18" charset="0"/>
              </a:rPr>
              <a:t>başvuru ilanımız </a:t>
            </a:r>
            <a:r>
              <a:rPr lang="tr-TR" altLang="tr-TR" sz="1900" i="1" dirty="0">
                <a:latin typeface="Times New Roman" panose="02020603050405020304" pitchFamily="18" charset="0"/>
                <a:cs typeface="Times New Roman" panose="02020603050405020304" pitchFamily="18" charset="0"/>
              </a:rPr>
              <a:t>web sayfamızda yayımlanmakta ve başvurular alınmakta,</a:t>
            </a:r>
          </a:p>
          <a:p>
            <a:pPr marL="457200" lvl="1" indent="0">
              <a:spcBef>
                <a:spcPts val="0"/>
              </a:spcBef>
              <a:buFont typeface="Arial" panose="020B0604020202020204" pitchFamily="34" charset="0"/>
              <a:buNone/>
              <a:defRPr/>
            </a:pPr>
            <a:r>
              <a:rPr lang="tr-TR" altLang="tr-TR" sz="1900" i="1" dirty="0">
                <a:latin typeface="Times New Roman" panose="02020603050405020304" pitchFamily="18" charset="0"/>
                <a:cs typeface="Times New Roman" panose="02020603050405020304" pitchFamily="18" charset="0"/>
              </a:rPr>
              <a:t>- </a:t>
            </a:r>
            <a:r>
              <a:rPr lang="tr-TR" altLang="tr-TR" sz="1900" b="1" i="1" dirty="0">
                <a:latin typeface="Times New Roman" panose="02020603050405020304" pitchFamily="18" charset="0"/>
                <a:cs typeface="Times New Roman" panose="02020603050405020304" pitchFamily="18" charset="0"/>
              </a:rPr>
              <a:t>Anlaşmalı üniversite </a:t>
            </a:r>
            <a:r>
              <a:rPr lang="tr-TR" altLang="tr-TR" sz="1900" i="1" dirty="0">
                <a:latin typeface="Times New Roman" panose="02020603050405020304" pitchFamily="18" charset="0"/>
                <a:cs typeface="Times New Roman" panose="02020603050405020304" pitchFamily="18" charset="0"/>
              </a:rPr>
              <a:t>şartı bulunmakta,</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Ülke ve gün sayısına göre </a:t>
            </a:r>
            <a:r>
              <a:rPr lang="tr-TR" altLang="tr-TR" sz="1900" b="1" i="1" dirty="0">
                <a:latin typeface="Times New Roman" panose="02020603050405020304" pitchFamily="18" charset="0"/>
                <a:cs typeface="Times New Roman" panose="02020603050405020304" pitchFamily="18" charset="0"/>
              </a:rPr>
              <a:t>bütçe</a:t>
            </a:r>
            <a:r>
              <a:rPr lang="tr-TR" altLang="tr-TR" sz="1900" i="1" dirty="0">
                <a:latin typeface="Times New Roman" panose="02020603050405020304" pitchFamily="18" charset="0"/>
                <a:cs typeface="Times New Roman" panose="02020603050405020304" pitchFamily="18" charset="0"/>
              </a:rPr>
              <a:t> değişmekte ve hibe maksimum </a:t>
            </a:r>
            <a:r>
              <a:rPr lang="tr-TR" altLang="tr-TR" sz="1900" b="1" i="1" dirty="0">
                <a:latin typeface="Times New Roman" panose="02020603050405020304" pitchFamily="18" charset="0"/>
                <a:cs typeface="Times New Roman" panose="02020603050405020304" pitchFamily="18" charset="0"/>
              </a:rPr>
              <a:t>7 gün </a:t>
            </a:r>
            <a:r>
              <a:rPr lang="tr-TR" altLang="tr-TR" sz="1900" i="1" dirty="0">
                <a:latin typeface="Times New Roman" panose="02020603050405020304" pitchFamily="18" charset="0"/>
                <a:cs typeface="Times New Roman" panose="02020603050405020304" pitchFamily="18" charset="0"/>
              </a:rPr>
              <a:t>olarak (%80 + %20) tahsis edilmekte,</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a:t>
            </a:r>
            <a:r>
              <a:rPr lang="tr-TR" altLang="tr-TR" sz="1900" i="1" dirty="0" err="1">
                <a:latin typeface="Times New Roman" panose="02020603050405020304" pitchFamily="18" charset="0"/>
                <a:cs typeface="Times New Roman" panose="02020603050405020304" pitchFamily="18" charset="0"/>
              </a:rPr>
              <a:t>Pandemi</a:t>
            </a:r>
            <a:r>
              <a:rPr lang="tr-TR" altLang="tr-TR" sz="1900" i="1" dirty="0">
                <a:latin typeface="Times New Roman" panose="02020603050405020304" pitchFamily="18" charset="0"/>
                <a:cs typeface="Times New Roman" panose="02020603050405020304" pitchFamily="18" charset="0"/>
              </a:rPr>
              <a:t> nedeniyle </a:t>
            </a:r>
            <a:r>
              <a:rPr lang="tr-TR" altLang="tr-TR" sz="1900" b="1" i="1" dirty="0">
                <a:latin typeface="Times New Roman" panose="02020603050405020304" pitchFamily="18" charset="0"/>
                <a:cs typeface="Times New Roman" panose="02020603050405020304" pitchFamily="18" charset="0"/>
              </a:rPr>
              <a:t>sanal hareketlilik </a:t>
            </a:r>
            <a:r>
              <a:rPr lang="tr-TR" altLang="tr-TR" sz="1900" i="1" dirty="0">
                <a:latin typeface="Times New Roman" panose="02020603050405020304" pitchFamily="18" charset="0"/>
                <a:cs typeface="Times New Roman" panose="02020603050405020304" pitchFamily="18" charset="0"/>
              </a:rPr>
              <a:t>mümkün,</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İlanımızın </a:t>
            </a:r>
            <a:r>
              <a:rPr lang="tr-TR" altLang="tr-TR" sz="1900" b="1" i="1" dirty="0">
                <a:latin typeface="Times New Roman" panose="02020603050405020304" pitchFamily="18" charset="0"/>
                <a:cs typeface="Times New Roman" panose="02020603050405020304" pitchFamily="18" charset="0"/>
              </a:rPr>
              <a:t>Ocak 2021’de </a:t>
            </a:r>
            <a:r>
              <a:rPr lang="tr-TR" altLang="tr-TR" sz="1900" i="1" dirty="0">
                <a:latin typeface="Times New Roman" panose="02020603050405020304" pitchFamily="18" charset="0"/>
                <a:cs typeface="Times New Roman" panose="02020603050405020304" pitchFamily="18" charset="0"/>
              </a:rPr>
              <a:t>yayımlanması planlanmakta,</a:t>
            </a:r>
          </a:p>
          <a:p>
            <a:pPr marL="457200" lvl="1" indent="0">
              <a:spcBef>
                <a:spcPts val="0"/>
              </a:spcBef>
              <a:buNone/>
              <a:defRPr/>
            </a:pPr>
            <a:r>
              <a:rPr lang="tr-TR" altLang="tr-TR" sz="1900" i="1" dirty="0">
                <a:latin typeface="Times New Roman" panose="02020603050405020304" pitchFamily="18" charset="0"/>
                <a:cs typeface="Times New Roman" panose="02020603050405020304" pitchFamily="18" charset="0"/>
              </a:rPr>
              <a:t>- </a:t>
            </a:r>
            <a:r>
              <a:rPr lang="tr-TR" altLang="tr-TR" sz="1900" i="1" dirty="0" err="1">
                <a:latin typeface="Times New Roman" panose="02020603050405020304" pitchFamily="18" charset="0"/>
                <a:cs typeface="Times New Roman" panose="02020603050405020304" pitchFamily="18" charset="0"/>
              </a:rPr>
              <a:t>Erasmus</a:t>
            </a:r>
            <a:r>
              <a:rPr lang="tr-TR" altLang="tr-TR" sz="1900" i="1" dirty="0">
                <a:latin typeface="Times New Roman" panose="02020603050405020304" pitchFamily="18" charset="0"/>
                <a:cs typeface="Times New Roman" panose="02020603050405020304" pitchFamily="18" charset="0"/>
              </a:rPr>
              <a:t>+ Akademik Koordinatör/</a:t>
            </a:r>
            <a:r>
              <a:rPr lang="tr-TR" altLang="tr-TR" sz="1900" i="1" dirty="0" err="1">
                <a:latin typeface="Times New Roman" panose="02020603050405020304" pitchFamily="18" charset="0"/>
                <a:cs typeface="Times New Roman" panose="02020603050405020304" pitchFamily="18" charset="0"/>
              </a:rPr>
              <a:t>Koord</a:t>
            </a:r>
            <a:r>
              <a:rPr lang="tr-TR" altLang="tr-TR" sz="1900" i="1" dirty="0">
                <a:latin typeface="Times New Roman" panose="02020603050405020304" pitchFamily="18" charset="0"/>
                <a:cs typeface="Times New Roman" panose="02020603050405020304" pitchFamily="18" charset="0"/>
              </a:rPr>
              <a:t>. Yrd. olmanız ve/veya AYBÜ adına daha önce </a:t>
            </a:r>
            <a:r>
              <a:rPr lang="tr-TR" altLang="tr-TR" sz="1900" i="1" dirty="0" err="1">
                <a:latin typeface="Times New Roman" panose="02020603050405020304" pitchFamily="18" charset="0"/>
                <a:cs typeface="Times New Roman" panose="02020603050405020304" pitchFamily="18" charset="0"/>
              </a:rPr>
              <a:t>Erasmus</a:t>
            </a:r>
            <a:r>
              <a:rPr lang="tr-TR" altLang="tr-TR" sz="1900" i="1" dirty="0">
                <a:latin typeface="Times New Roman" panose="02020603050405020304" pitchFamily="18" charset="0"/>
                <a:cs typeface="Times New Roman" panose="02020603050405020304" pitchFamily="18" charset="0"/>
              </a:rPr>
              <a:t> anlaşması yapılmasına aracı olmanız başvuru aşamasında size </a:t>
            </a:r>
            <a:r>
              <a:rPr lang="tr-TR" altLang="tr-TR" sz="1900" b="1" i="1" dirty="0">
                <a:latin typeface="Times New Roman" panose="02020603050405020304" pitchFamily="18" charset="0"/>
                <a:cs typeface="Times New Roman" panose="02020603050405020304" pitchFamily="18" charset="0"/>
              </a:rPr>
              <a:t>artı puan </a:t>
            </a:r>
            <a:r>
              <a:rPr lang="tr-TR" altLang="tr-TR" sz="1900" i="1" dirty="0">
                <a:latin typeface="Times New Roman" panose="02020603050405020304" pitchFamily="18" charset="0"/>
                <a:cs typeface="Times New Roman" panose="02020603050405020304" pitchFamily="18" charset="0"/>
              </a:rPr>
              <a:t>getirmektedir.</a:t>
            </a:r>
          </a:p>
          <a:p>
            <a:pPr lvl="1">
              <a:defRPr/>
            </a:pPr>
            <a:endParaRPr lang="tr-TR" altLang="tr-TR" sz="1900" b="1" dirty="0">
              <a:latin typeface="Times New Roman" panose="02020603050405020304" pitchFamily="18" charset="0"/>
              <a:cs typeface="Times New Roman" panose="02020603050405020304" pitchFamily="18" charset="0"/>
            </a:endParaRPr>
          </a:p>
          <a:p>
            <a:pPr lvl="1">
              <a:defRPr/>
            </a:pPr>
            <a:endParaRPr lang="tr-TR" altLang="tr-TR" sz="1900" b="1" dirty="0">
              <a:latin typeface="Times New Roman" panose="02020603050405020304" pitchFamily="18" charset="0"/>
              <a:cs typeface="Times New Roman" panose="02020603050405020304" pitchFamily="18" charset="0"/>
            </a:endParaRPr>
          </a:p>
        </p:txBody>
      </p:sp>
      <p:sp>
        <p:nvSpPr>
          <p:cNvPr id="20484" name="Metin kutusu 5">
            <a:extLst>
              <a:ext uri="{FF2B5EF4-FFF2-40B4-BE49-F238E27FC236}">
                <a16:creationId xmlns:a16="http://schemas.microsoft.com/office/drawing/2014/main" xmlns="" id="{D74FC287-290F-7540-A492-4B1E43C2E697}"/>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20486" name="Unvan 1">
            <a:extLst>
              <a:ext uri="{FF2B5EF4-FFF2-40B4-BE49-F238E27FC236}">
                <a16:creationId xmlns:a16="http://schemas.microsoft.com/office/drawing/2014/main" xmlns="" id="{267E91FE-5A07-114A-8F97-2B6D542B6E92}"/>
              </a:ext>
            </a:extLst>
          </p:cNvPr>
          <p:cNvSpPr txBox="1">
            <a:spLocks/>
          </p:cNvSpPr>
          <p:nvPr/>
        </p:nvSpPr>
        <p:spPr bwMode="auto">
          <a:xfrm>
            <a:off x="0" y="46038"/>
            <a:ext cx="8510588"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     </a:t>
            </a: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Değişim Programı</a:t>
            </a:r>
          </a:p>
        </p:txBody>
      </p:sp>
      <p:pic>
        <p:nvPicPr>
          <p:cNvPr id="10" name="Resim 9" descr="vektör grafikler içeren bir resim&#10;&#10;Açıklama otomatik olarak oluşturuldu">
            <a:extLst>
              <a:ext uri="{FF2B5EF4-FFF2-40B4-BE49-F238E27FC236}">
                <a16:creationId xmlns:a16="http://schemas.microsoft.com/office/drawing/2014/main" xmlns="" id="{B645CFD3-68B5-2343-A8BB-56469163A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3">
            <a:extLst>
              <a:ext uri="{FF2B5EF4-FFF2-40B4-BE49-F238E27FC236}">
                <a16:creationId xmlns:a16="http://schemas.microsoft.com/office/drawing/2014/main" xmlns="" id="{567365FB-F23D-774A-9414-0C90B072A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5">
            <a:extLst>
              <a:ext uri="{FF2B5EF4-FFF2-40B4-BE49-F238E27FC236}">
                <a16:creationId xmlns:a16="http://schemas.microsoft.com/office/drawing/2014/main" xmlns="" id="{C79C20B7-5241-E645-9BD0-F328DFA6342D}"/>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3" name="Metin kutusu 5">
            <a:extLst>
              <a:ext uri="{FF2B5EF4-FFF2-40B4-BE49-F238E27FC236}">
                <a16:creationId xmlns:a16="http://schemas.microsoft.com/office/drawing/2014/main" xmlns="" id="{A99CE4B0-A594-CE41-AF2F-D0F2494E7801}"/>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A45A4061-5BB1-BB4F-87E4-A439E4C62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552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xmlns="" id="{115C15A1-E5DA-F24B-81EB-A3B2451E8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3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Metin kutusu 5">
            <a:extLst>
              <a:ext uri="{FF2B5EF4-FFF2-40B4-BE49-F238E27FC236}">
                <a16:creationId xmlns:a16="http://schemas.microsoft.com/office/drawing/2014/main" xmlns="" id="{475CBCBB-F2A6-A241-AC9B-C11D142E0388}"/>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23555" name="Unvan 1">
            <a:extLst>
              <a:ext uri="{FF2B5EF4-FFF2-40B4-BE49-F238E27FC236}">
                <a16:creationId xmlns:a16="http://schemas.microsoft.com/office/drawing/2014/main" xmlns="" id="{3788DF68-2B05-B640-9B3D-F85B823B83BA}"/>
              </a:ext>
            </a:extLst>
          </p:cNvPr>
          <p:cNvSpPr txBox="1">
            <a:spLocks/>
          </p:cNvSpPr>
          <p:nvPr/>
        </p:nvSpPr>
        <p:spPr bwMode="auto">
          <a:xfrm>
            <a:off x="1216025" y="198438"/>
            <a:ext cx="6621689"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KA107 (ICM)</a:t>
            </a: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Değişim Programı</a:t>
            </a:r>
          </a:p>
        </p:txBody>
      </p:sp>
      <p:sp>
        <p:nvSpPr>
          <p:cNvPr id="14" name="İçerik Yer Tutucusu 2">
            <a:extLst>
              <a:ext uri="{FF2B5EF4-FFF2-40B4-BE49-F238E27FC236}">
                <a16:creationId xmlns:a16="http://schemas.microsoft.com/office/drawing/2014/main" xmlns="" id="{E1F78CE2-574A-3D42-B7FF-1AC859BACFA9}"/>
              </a:ext>
            </a:extLst>
          </p:cNvPr>
          <p:cNvSpPr>
            <a:spLocks noGrp="1"/>
          </p:cNvSpPr>
          <p:nvPr>
            <p:ph idx="1"/>
          </p:nvPr>
        </p:nvSpPr>
        <p:spPr>
          <a:xfrm>
            <a:off x="407988" y="1508166"/>
            <a:ext cx="7690983" cy="2921330"/>
          </a:xfrm>
        </p:spPr>
        <p:txBody>
          <a:bodyPr/>
          <a:lstStyle/>
          <a:p>
            <a:pPr lvl="1" algn="just">
              <a:buFontTx/>
              <a:buChar char="-"/>
              <a:defRPr/>
            </a:pPr>
            <a:r>
              <a:rPr lang="tr-TR" altLang="tr-TR" sz="1900" b="1" dirty="0" err="1">
                <a:latin typeface="Times New Roman" panose="02020603050405020304" pitchFamily="18" charset="0"/>
                <a:cs typeface="Times New Roman" panose="02020603050405020304" pitchFamily="18" charset="0"/>
              </a:rPr>
              <a:t>Erasmus</a:t>
            </a:r>
            <a:r>
              <a:rPr lang="tr-TR" altLang="tr-TR" sz="1900" b="1" dirty="0">
                <a:latin typeface="Times New Roman" panose="02020603050405020304" pitchFamily="18" charset="0"/>
                <a:cs typeface="Times New Roman" panose="02020603050405020304" pitchFamily="18" charset="0"/>
              </a:rPr>
              <a:t>+ KA107 (ICM), </a:t>
            </a:r>
            <a:r>
              <a:rPr lang="tr-TR" altLang="tr-TR" sz="1900" dirty="0">
                <a:latin typeface="Times New Roman" panose="02020603050405020304" pitchFamily="18" charset="0"/>
                <a:cs typeface="Times New Roman" panose="02020603050405020304" pitchFamily="18" charset="0"/>
              </a:rPr>
              <a:t>program ülkeleri ile ortak ülkeler arasında öğrenci ve personel değişimini mümkün kılan </a:t>
            </a:r>
            <a:r>
              <a:rPr lang="tr-TR" altLang="tr-TR" sz="1900" b="1" dirty="0">
                <a:latin typeface="Times New Roman" panose="02020603050405020304" pitchFamily="18" charset="0"/>
                <a:cs typeface="Times New Roman" panose="02020603050405020304" pitchFamily="18" charset="0"/>
              </a:rPr>
              <a:t>proje temelli </a:t>
            </a:r>
            <a:r>
              <a:rPr lang="tr-TR" altLang="tr-TR" sz="1900" dirty="0">
                <a:latin typeface="Times New Roman" panose="02020603050405020304" pitchFamily="18" charset="0"/>
                <a:cs typeface="Times New Roman" panose="02020603050405020304" pitchFamily="18" charset="0"/>
              </a:rPr>
              <a:t>bir faaliyettir.</a:t>
            </a:r>
          </a:p>
          <a:p>
            <a:pPr lvl="1" algn="just">
              <a:buFontTx/>
              <a:buChar char="-"/>
              <a:defRPr/>
            </a:pPr>
            <a:r>
              <a:rPr lang="tr-TR" altLang="tr-TR" sz="1900" dirty="0">
                <a:latin typeface="Times New Roman" panose="02020603050405020304" pitchFamily="18" charset="0"/>
                <a:cs typeface="Times New Roman" panose="02020603050405020304" pitchFamily="18" charset="0"/>
              </a:rPr>
              <a:t>Ulusal Ajanslar her yıl (Şubat ayında) ülke bazlı proje başvurularını alarak kurumları </a:t>
            </a:r>
            <a:r>
              <a:rPr lang="tr-TR" altLang="tr-TR" sz="1900" dirty="0" err="1">
                <a:latin typeface="Times New Roman" panose="02020603050405020304" pitchFamily="18" charset="0"/>
                <a:cs typeface="Times New Roman" panose="02020603050405020304" pitchFamily="18" charset="0"/>
              </a:rPr>
              <a:t>hibelendirir</a:t>
            </a:r>
            <a:r>
              <a:rPr lang="tr-TR" altLang="tr-TR" sz="1900" dirty="0">
                <a:latin typeface="Times New Roman" panose="02020603050405020304" pitchFamily="18" charset="0"/>
                <a:cs typeface="Times New Roman" panose="02020603050405020304" pitchFamily="18" charset="0"/>
              </a:rPr>
              <a:t>.</a:t>
            </a:r>
            <a:endParaRPr lang="tr-TR" altLang="tr-TR" sz="1900" b="1" dirty="0">
              <a:latin typeface="Times New Roman" panose="02020603050405020304" pitchFamily="18" charset="0"/>
              <a:cs typeface="Times New Roman" panose="02020603050405020304" pitchFamily="18" charset="0"/>
            </a:endParaRPr>
          </a:p>
          <a:p>
            <a:pPr lvl="1" algn="just">
              <a:buFontTx/>
              <a:buChar char="-"/>
              <a:defRPr/>
            </a:pPr>
            <a:r>
              <a:rPr lang="tr-TR" altLang="tr-TR" sz="1900" dirty="0">
                <a:latin typeface="Times New Roman" panose="02020603050405020304" pitchFamily="18" charset="0"/>
                <a:cs typeface="Times New Roman" panose="02020603050405020304" pitchFamily="18" charset="0"/>
              </a:rPr>
              <a:t>İlan ve başvuru süreçleri </a:t>
            </a:r>
            <a:r>
              <a:rPr lang="tr-TR" altLang="tr-TR" sz="1900" dirty="0" err="1">
                <a:latin typeface="Times New Roman" panose="02020603050405020304" pitchFamily="18" charset="0"/>
                <a:cs typeface="Times New Roman" panose="02020603050405020304" pitchFamily="18" charset="0"/>
              </a:rPr>
              <a:t>Erasmus</a:t>
            </a:r>
            <a:r>
              <a:rPr lang="tr-TR" altLang="tr-TR" sz="1900" dirty="0">
                <a:latin typeface="Times New Roman" panose="02020603050405020304" pitchFamily="18" charset="0"/>
                <a:cs typeface="Times New Roman" panose="02020603050405020304" pitchFamily="18" charset="0"/>
              </a:rPr>
              <a:t>+ KA103 ile aynıdır.</a:t>
            </a:r>
          </a:p>
          <a:p>
            <a:pPr lvl="1" algn="just">
              <a:buFontTx/>
              <a:buChar char="-"/>
              <a:defRPr/>
            </a:pPr>
            <a:r>
              <a:rPr lang="tr-TR" altLang="tr-TR" sz="1900" dirty="0">
                <a:latin typeface="Times New Roman" panose="02020603050405020304" pitchFamily="18" charset="0"/>
                <a:cs typeface="Times New Roman" panose="02020603050405020304" pitchFamily="18" charset="0"/>
              </a:rPr>
              <a:t>AYBÜ KA107 2019-2020 Projesi (Rusya / Sağlık alanında)</a:t>
            </a:r>
          </a:p>
          <a:p>
            <a:pPr marL="457200" lvl="1" indent="0" algn="just">
              <a:spcBef>
                <a:spcPts val="0"/>
              </a:spcBef>
              <a:spcAft>
                <a:spcPts val="600"/>
              </a:spcAft>
              <a:buNone/>
              <a:defRPr/>
            </a:pPr>
            <a:endParaRPr lang="tr-TR" altLang="tr-TR" sz="1900" b="1" i="1" dirty="0">
              <a:latin typeface="Times New Roman" panose="02020603050405020304" pitchFamily="18" charset="0"/>
              <a:cs typeface="Times New Roman" panose="02020603050405020304" pitchFamily="18" charset="0"/>
            </a:endParaRPr>
          </a:p>
          <a:p>
            <a:pPr marL="457200" lvl="1" indent="0" algn="just">
              <a:spcBef>
                <a:spcPts val="0"/>
              </a:spcBef>
              <a:spcAft>
                <a:spcPts val="600"/>
              </a:spcAft>
              <a:buNone/>
              <a:defRPr/>
            </a:pPr>
            <a:r>
              <a:rPr lang="tr-TR" altLang="tr-TR" sz="1700" b="1" i="1" dirty="0">
                <a:latin typeface="Times New Roman" panose="02020603050405020304" pitchFamily="18" charset="0"/>
                <a:cs typeface="Times New Roman" panose="02020603050405020304" pitchFamily="18" charset="0"/>
              </a:rPr>
              <a:t>* Ulusal Ajanslar, </a:t>
            </a:r>
            <a:r>
              <a:rPr lang="tr-TR" altLang="tr-TR" sz="1700" i="1" dirty="0" err="1">
                <a:latin typeface="Times New Roman" panose="02020603050405020304" pitchFamily="18" charset="0"/>
                <a:cs typeface="Times New Roman" panose="02020603050405020304" pitchFamily="18" charset="0"/>
              </a:rPr>
              <a:t>pandemi</a:t>
            </a:r>
            <a:r>
              <a:rPr lang="tr-TR" altLang="tr-TR" sz="1700" i="1" dirty="0">
                <a:latin typeface="Times New Roman" panose="02020603050405020304" pitchFamily="18" charset="0"/>
                <a:cs typeface="Times New Roman" panose="02020603050405020304" pitchFamily="18" charset="0"/>
              </a:rPr>
              <a:t> nedeniyle 2021 yılında </a:t>
            </a:r>
            <a:r>
              <a:rPr lang="tr-TR" altLang="tr-TR" sz="1700" i="1" dirty="0" err="1">
                <a:latin typeface="Times New Roman" panose="02020603050405020304" pitchFamily="18" charset="0"/>
                <a:cs typeface="Times New Roman" panose="02020603050405020304" pitchFamily="18" charset="0"/>
              </a:rPr>
              <a:t>Erasmus</a:t>
            </a:r>
            <a:r>
              <a:rPr lang="tr-TR" altLang="tr-TR" sz="1700" i="1" dirty="0">
                <a:latin typeface="Times New Roman" panose="02020603050405020304" pitchFamily="18" charset="0"/>
                <a:cs typeface="Times New Roman" panose="02020603050405020304" pitchFamily="18" charset="0"/>
              </a:rPr>
              <a:t>+ KA107 Proje Başvurusu kabul etmeyecektir.</a:t>
            </a:r>
          </a:p>
          <a:p>
            <a:pPr lvl="1" algn="just">
              <a:buFontTx/>
              <a:buChar char="-"/>
              <a:defRPr/>
            </a:pPr>
            <a:endParaRPr lang="tr-TR" altLang="tr-TR" sz="1900" b="1" dirty="0">
              <a:latin typeface="Times New Roman" panose="02020603050405020304" pitchFamily="18" charset="0"/>
              <a:cs typeface="Times New Roman" panose="02020603050405020304" pitchFamily="18" charset="0"/>
            </a:endParaRPr>
          </a:p>
        </p:txBody>
      </p:sp>
      <p:pic>
        <p:nvPicPr>
          <p:cNvPr id="9" name="Resim 8" descr="vektör grafikler içeren bir resim&#10;&#10;Açıklama otomatik olarak oluşturuldu">
            <a:extLst>
              <a:ext uri="{FF2B5EF4-FFF2-40B4-BE49-F238E27FC236}">
                <a16:creationId xmlns:a16="http://schemas.microsoft.com/office/drawing/2014/main" xmlns="" id="{03B47CD1-68DF-9348-84B5-277DE71EE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45592D2B-7CBA-9E45-A341-72058BC7B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CF56EB61-F37C-5F4B-BB74-93AD609942F6}"/>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CBFC4A5F-C177-904C-886F-BE1C2D8DD800}"/>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2C848E29-C771-3441-88F9-EBD77AE81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u.yildiz.edu.tr/images/images/Yeni%20Microsoft%20PowerPoint%20Sunusu.jpg">
            <a:extLst>
              <a:ext uri="{FF2B5EF4-FFF2-40B4-BE49-F238E27FC236}">
                <a16:creationId xmlns:a16="http://schemas.microsoft.com/office/drawing/2014/main" xmlns="" id="{37D6A9FE-760F-C34F-A810-A9D09D80E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5075" y="4885540"/>
            <a:ext cx="3857238" cy="140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770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601579" y="1944473"/>
            <a:ext cx="7964906" cy="4117975"/>
          </a:xfrm>
        </p:spPr>
        <p:txBody>
          <a:bodyPr/>
          <a:lstStyle/>
          <a:p>
            <a:pPr marL="0" indent="0">
              <a:buNone/>
            </a:pPr>
            <a:r>
              <a:rPr lang="tr-TR" sz="2000" b="1" dirty="0" smtClean="0">
                <a:latin typeface="Times New Roman" panose="02020603050405020304" pitchFamily="18" charset="0"/>
                <a:cs typeface="Times New Roman" panose="02020603050405020304" pitchFamily="18" charset="0"/>
              </a:rPr>
              <a:t>* Öğrencilerimize </a:t>
            </a:r>
            <a:r>
              <a:rPr lang="tr-TR" sz="2000" b="1" dirty="0" err="1" smtClean="0">
                <a:latin typeface="Times New Roman" panose="02020603050405020304" pitchFamily="18" charset="0"/>
                <a:cs typeface="Times New Roman" panose="02020603050405020304" pitchFamily="18" charset="0"/>
              </a:rPr>
              <a:t>Erasmus</a:t>
            </a:r>
            <a:r>
              <a:rPr lang="tr-TR" sz="2000" b="1" dirty="0" smtClean="0">
                <a:latin typeface="Times New Roman" panose="02020603050405020304" pitchFamily="18" charset="0"/>
                <a:cs typeface="Times New Roman" panose="02020603050405020304" pitchFamily="18" charset="0"/>
              </a:rPr>
              <a:t>+ Değişim Programı hakkında bilgi ve yönlendirmede bulunmak,</a:t>
            </a:r>
          </a:p>
          <a:p>
            <a:pPr marL="0" indent="0">
              <a:buNone/>
            </a:pPr>
            <a:endParaRPr lang="tr-TR" sz="2000" b="1" dirty="0" smtClean="0">
              <a:latin typeface="Times New Roman" panose="02020603050405020304" pitchFamily="18" charset="0"/>
              <a:cs typeface="Times New Roman" panose="02020603050405020304" pitchFamily="18" charset="0"/>
            </a:endParaRPr>
          </a:p>
          <a:p>
            <a:pPr marL="0" indent="0">
              <a:buNone/>
            </a:pPr>
            <a:r>
              <a:rPr lang="tr-TR" sz="2000" b="1" dirty="0" smtClean="0">
                <a:latin typeface="Times New Roman" panose="02020603050405020304" pitchFamily="18" charset="0"/>
                <a:cs typeface="Times New Roman" panose="02020603050405020304" pitchFamily="18" charset="0"/>
              </a:rPr>
              <a:t>* Akademik biriminize dair yeni anlaşmaların imzalanmasına aracılık etmek,</a:t>
            </a:r>
          </a:p>
          <a:p>
            <a:pPr marL="0" indent="0">
              <a:buNone/>
            </a:pPr>
            <a:endParaRPr lang="tr-TR" sz="2000" b="1" dirty="0" smtClean="0">
              <a:latin typeface="Times New Roman" panose="02020603050405020304" pitchFamily="18" charset="0"/>
              <a:cs typeface="Times New Roman" panose="02020603050405020304" pitchFamily="18" charset="0"/>
            </a:endParaRPr>
          </a:p>
          <a:p>
            <a:pPr marL="0" indent="0">
              <a:buNone/>
            </a:pPr>
            <a:r>
              <a:rPr lang="tr-TR" sz="2000" b="1" dirty="0" smtClean="0">
                <a:latin typeface="Times New Roman" panose="02020603050405020304" pitchFamily="18" charset="0"/>
                <a:cs typeface="Times New Roman" panose="02020603050405020304" pitchFamily="18" charset="0"/>
              </a:rPr>
              <a:t>* Hak kazanan öğrencilere yönelik «Learning </a:t>
            </a:r>
            <a:r>
              <a:rPr lang="tr-TR" sz="2000" b="1" dirty="0" err="1" smtClean="0">
                <a:latin typeface="Times New Roman" panose="02020603050405020304" pitchFamily="18" charset="0"/>
                <a:cs typeface="Times New Roman" panose="02020603050405020304" pitchFamily="18" charset="0"/>
              </a:rPr>
              <a:t>Agreement</a:t>
            </a:r>
            <a:r>
              <a:rPr lang="tr-TR" sz="2000" b="1" dirty="0" smtClean="0">
                <a:latin typeface="Times New Roman" panose="02020603050405020304" pitchFamily="18" charset="0"/>
                <a:cs typeface="Times New Roman" panose="02020603050405020304" pitchFamily="18" charset="0"/>
              </a:rPr>
              <a:t>» sürecini yönetmek.</a:t>
            </a: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956064"/>
            <a:ext cx="9063037" cy="99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smtClean="0">
                <a:solidFill>
                  <a:srgbClr val="C00000"/>
                </a:solidFill>
                <a:latin typeface="Times New Roman" panose="02020603050405020304" pitchFamily="18" charset="0"/>
                <a:cs typeface="Times New Roman" panose="02020603050405020304" pitchFamily="18" charset="0"/>
              </a:rPr>
              <a:t>Akademik </a:t>
            </a:r>
            <a:r>
              <a:rPr lang="tr-TR" altLang="tr-TR" sz="2700" b="1" dirty="0">
                <a:solidFill>
                  <a:srgbClr val="C00000"/>
                </a:solidFill>
                <a:latin typeface="Times New Roman" panose="02020603050405020304" pitchFamily="18" charset="0"/>
                <a:cs typeface="Times New Roman" panose="02020603050405020304" pitchFamily="18" charset="0"/>
              </a:rPr>
              <a:t>Koordinatörlerden Beklentiler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684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273"/>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730936"/>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smtClean="0">
                <a:solidFill>
                  <a:srgbClr val="C00000"/>
                </a:solidFill>
                <a:latin typeface="Times New Roman" panose="02020603050405020304" pitchFamily="18" charset="0"/>
                <a:cs typeface="Times New Roman" panose="02020603050405020304" pitchFamily="18" charset="0"/>
              </a:rPr>
              <a:t>1) </a:t>
            </a:r>
            <a:r>
              <a:rPr lang="tr-TR" altLang="tr-TR" sz="2700" b="1" dirty="0" err="1" smtClean="0">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r>
              <a:rPr lang="en-GB" altLang="tr-TR" sz="2700" b="1" dirty="0">
                <a:solidFill>
                  <a:srgbClr val="C00000"/>
                </a:solidFill>
                <a:latin typeface="Times New Roman" panose="02020603050405020304" pitchFamily="18" charset="0"/>
                <a:cs typeface="Times New Roman" panose="02020603050405020304" pitchFamily="18" charset="0"/>
              </a:rPr>
              <a:t> </a:t>
            </a:r>
            <a:r>
              <a:rPr lang="en-GB" altLang="tr-TR" sz="2700" b="1" dirty="0" err="1">
                <a:solidFill>
                  <a:srgbClr val="C00000"/>
                </a:solidFill>
                <a:latin typeface="Times New Roman" panose="02020603050405020304" pitchFamily="18" charset="0"/>
                <a:cs typeface="Times New Roman" panose="02020603050405020304" pitchFamily="18" charset="0"/>
              </a:rPr>
              <a:t>Kurumlararas</a:t>
            </a:r>
            <a:r>
              <a:rPr lang="tr-TR" altLang="tr-TR" sz="2700" b="1" dirty="0">
                <a:solidFill>
                  <a:srgbClr val="C00000"/>
                </a:solidFill>
                <a:latin typeface="Times New Roman" panose="02020603050405020304" pitchFamily="18" charset="0"/>
                <a:cs typeface="Times New Roman" panose="02020603050405020304" pitchFamily="18" charset="0"/>
              </a:rPr>
              <a:t>ı Anlaşmalar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xmlns="" id="{E1F78CE2-574A-3D42-B7FF-1AC859BACFA9}"/>
              </a:ext>
            </a:extLst>
          </p:cNvPr>
          <p:cNvSpPr txBox="1">
            <a:spLocks/>
          </p:cNvSpPr>
          <p:nvPr/>
        </p:nvSpPr>
        <p:spPr bwMode="auto">
          <a:xfrm>
            <a:off x="633061" y="1848941"/>
            <a:ext cx="7690983" cy="36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a:buFont typeface="Arial" panose="020B0604020202020204" pitchFamily="34" charset="0"/>
              <a:buChar char="•"/>
              <a:defRPr/>
            </a:pPr>
            <a:endParaRPr lang="tr-TR" altLang="tr-TR" sz="1900" b="1"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b="1" dirty="0">
                <a:solidFill>
                  <a:srgbClr val="0070C0"/>
                </a:solidFill>
                <a:latin typeface="Times New Roman" panose="02020603050405020304" pitchFamily="18" charset="0"/>
                <a:cs typeface="Times New Roman" panose="02020603050405020304" pitchFamily="18" charset="0"/>
              </a:rPr>
              <a:t>«</a:t>
            </a:r>
            <a:r>
              <a:rPr lang="tr-TR" altLang="tr-TR" sz="1900" b="1" dirty="0" err="1">
                <a:solidFill>
                  <a:srgbClr val="0070C0"/>
                </a:solidFill>
                <a:latin typeface="Times New Roman" panose="02020603050405020304" pitchFamily="18" charset="0"/>
                <a:cs typeface="Times New Roman" panose="02020603050405020304" pitchFamily="18" charset="0"/>
              </a:rPr>
              <a:t>Erasmus</a:t>
            </a:r>
            <a:r>
              <a:rPr lang="en-GB"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a:solidFill>
                  <a:srgbClr val="0070C0"/>
                </a:solidFill>
                <a:latin typeface="Times New Roman" panose="02020603050405020304" pitchFamily="18" charset="0"/>
                <a:cs typeface="Times New Roman" panose="02020603050405020304" pitchFamily="18" charset="0"/>
              </a:rPr>
              <a:t>Inter-</a:t>
            </a:r>
            <a:r>
              <a:rPr lang="tr-TR" altLang="tr-TR" sz="1900" b="1" dirty="0" err="1">
                <a:solidFill>
                  <a:srgbClr val="0070C0"/>
                </a:solidFill>
                <a:latin typeface="Times New Roman" panose="02020603050405020304" pitchFamily="18" charset="0"/>
                <a:cs typeface="Times New Roman" panose="02020603050405020304" pitchFamily="18" charset="0"/>
              </a:rPr>
              <a:t>Institutional</a:t>
            </a:r>
            <a:r>
              <a:rPr lang="tr-TR"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err="1">
                <a:solidFill>
                  <a:srgbClr val="0070C0"/>
                </a:solidFill>
                <a:latin typeface="Times New Roman" panose="02020603050405020304" pitchFamily="18" charset="0"/>
                <a:cs typeface="Times New Roman" panose="02020603050405020304" pitchFamily="18" charset="0"/>
              </a:rPr>
              <a:t>Agreement</a:t>
            </a:r>
            <a:r>
              <a:rPr lang="tr-TR" altLang="tr-TR" sz="1900" b="1" dirty="0">
                <a:solidFill>
                  <a:srgbClr val="0070C0"/>
                </a:solidFill>
                <a:latin typeface="Times New Roman" panose="02020603050405020304" pitchFamily="18" charset="0"/>
                <a:cs typeface="Times New Roman" panose="02020603050405020304" pitchFamily="18" charset="0"/>
              </a:rPr>
              <a:t>» nedir?</a:t>
            </a:r>
            <a:endParaRPr lang="en-GB" altLang="tr-TR" sz="1900" b="1" dirty="0">
              <a:solidFill>
                <a:srgbClr val="0070C0"/>
              </a:solidFill>
              <a:latin typeface="Times New Roman" panose="02020603050405020304" pitchFamily="18" charset="0"/>
              <a:cs typeface="Times New Roman" panose="02020603050405020304" pitchFamily="18" charset="0"/>
            </a:endParaRPr>
          </a:p>
          <a:p>
            <a:pPr lvl="1" algn="just">
              <a:buFont typeface="Arial" panose="020B0604020202020204" pitchFamily="34" charset="0"/>
              <a:buChar char="•"/>
              <a:defRPr/>
            </a:pPr>
            <a:endParaRPr lang="tr-TR" altLang="tr-TR" sz="1900" b="1"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dirty="0">
                <a:latin typeface="Times New Roman" panose="02020603050405020304" pitchFamily="18" charset="0"/>
                <a:cs typeface="Times New Roman" panose="02020603050405020304" pitchFamily="18" charset="0"/>
              </a:rPr>
              <a:t>-ECHE</a:t>
            </a:r>
            <a:r>
              <a:rPr lang="en-GB" altLang="tr-TR" sz="1900" dirty="0">
                <a:latin typeface="Times New Roman" panose="02020603050405020304" pitchFamily="18" charset="0"/>
                <a:cs typeface="Times New Roman" panose="02020603050405020304" pitchFamily="18" charset="0"/>
              </a:rPr>
              <a:t>’</a:t>
            </a:r>
            <a:r>
              <a:rPr lang="tr-TR" altLang="tr-TR" sz="1900" dirty="0">
                <a:latin typeface="Times New Roman" panose="02020603050405020304" pitchFamily="18" charset="0"/>
                <a:cs typeface="Times New Roman" panose="02020603050405020304" pitchFamily="18" charset="0"/>
              </a:rPr>
              <a:t>ye (</a:t>
            </a:r>
            <a:r>
              <a:rPr lang="tr-TR" altLang="tr-TR" sz="1900" dirty="0" err="1">
                <a:latin typeface="Times New Roman" panose="02020603050405020304" pitchFamily="18" charset="0"/>
                <a:cs typeface="Times New Roman" panose="02020603050405020304" pitchFamily="18" charset="0"/>
              </a:rPr>
              <a:t>Erasmus</a:t>
            </a:r>
            <a:r>
              <a:rPr lang="tr-TR" altLang="tr-TR" sz="1900" dirty="0">
                <a:latin typeface="Times New Roman" panose="02020603050405020304" pitchFamily="18" charset="0"/>
                <a:cs typeface="Times New Roman" panose="02020603050405020304" pitchFamily="18" charset="0"/>
              </a:rPr>
              <a:t> Charter </a:t>
            </a:r>
            <a:r>
              <a:rPr lang="tr-TR" altLang="tr-TR" sz="1900" dirty="0" err="1">
                <a:latin typeface="Times New Roman" panose="02020603050405020304" pitchFamily="18" charset="0"/>
                <a:cs typeface="Times New Roman" panose="02020603050405020304" pitchFamily="18" charset="0"/>
              </a:rPr>
              <a:t>for</a:t>
            </a: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Higher</a:t>
            </a: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Education</a:t>
            </a:r>
            <a:r>
              <a:rPr lang="tr-TR" altLang="tr-TR" sz="1900" dirty="0">
                <a:latin typeface="Times New Roman" panose="02020603050405020304" pitchFamily="18" charset="0"/>
                <a:cs typeface="Times New Roman" panose="02020603050405020304" pitchFamily="18" charset="0"/>
              </a:rPr>
              <a:t>-Yükseköğretim </a:t>
            </a:r>
            <a:r>
              <a:rPr lang="tr-TR" altLang="tr-TR" sz="1900" dirty="0" err="1">
                <a:latin typeface="Times New Roman" panose="02020603050405020304" pitchFamily="18" charset="0"/>
                <a:cs typeface="Times New Roman" panose="02020603050405020304" pitchFamily="18" charset="0"/>
              </a:rPr>
              <a:t>Erasmus</a:t>
            </a:r>
            <a:r>
              <a:rPr lang="tr-TR" altLang="tr-TR" sz="1900" dirty="0">
                <a:latin typeface="Times New Roman" panose="02020603050405020304" pitchFamily="18" charset="0"/>
                <a:cs typeface="Times New Roman" panose="02020603050405020304" pitchFamily="18" charset="0"/>
              </a:rPr>
              <a:t> Beyannamesi’ne) sahip olan üniversitelerin spesifik alanlarında (bölümler bazında) yaptıkları anlaşmalardır. Bu anlaşmalarda değişimin gerçekleşmesi için şartlar</a:t>
            </a:r>
            <a:r>
              <a:rPr lang="en-GB" altLang="tr-TR" sz="1900" dirty="0">
                <a:latin typeface="Times New Roman" panose="02020603050405020304" pitchFamily="18" charset="0"/>
                <a:cs typeface="Times New Roman" panose="02020603050405020304" pitchFamily="18" charset="0"/>
              </a:rPr>
              <a:t>, </a:t>
            </a:r>
            <a:r>
              <a:rPr lang="tr-TR" altLang="tr-TR" sz="1900" dirty="0">
                <a:latin typeface="Times New Roman" panose="02020603050405020304" pitchFamily="18" charset="0"/>
                <a:cs typeface="Times New Roman" panose="02020603050405020304" pitchFamily="18" charset="0"/>
              </a:rPr>
              <a:t>koşullar ve beklenenler belirtilir.</a:t>
            </a:r>
          </a:p>
          <a:p>
            <a:pPr marL="457200" lvl="1" indent="0" algn="just">
              <a:buNone/>
              <a:defRPr/>
            </a:pPr>
            <a:endParaRPr lang="tr-TR" altLang="tr-TR" sz="1900"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Erasmus</a:t>
            </a:r>
            <a:r>
              <a:rPr lang="en-GB"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Öğreni</a:t>
            </a:r>
            <a:r>
              <a:rPr lang="en-GB" altLang="tr-TR" sz="1900" dirty="0">
                <a:latin typeface="Times New Roman" panose="02020603050405020304" pitchFamily="18" charset="0"/>
                <a:cs typeface="Times New Roman" panose="02020603050405020304" pitchFamily="18" charset="0"/>
              </a:rPr>
              <a:t>m</a:t>
            </a:r>
            <a:r>
              <a:rPr lang="tr-TR" altLang="tr-TR" sz="1900" dirty="0">
                <a:latin typeface="Times New Roman" panose="02020603050405020304" pitchFamily="18" charset="0"/>
                <a:cs typeface="Times New Roman" panose="02020603050405020304" pitchFamily="18" charset="0"/>
              </a:rPr>
              <a:t> ve Personel Ders Verme hareketlilikleri </a:t>
            </a:r>
            <a:r>
              <a:rPr lang="tr-TR" altLang="tr-TR" sz="1900" dirty="0" err="1">
                <a:latin typeface="Times New Roman" panose="02020603050405020304" pitchFamily="18" charset="0"/>
                <a:cs typeface="Times New Roman" panose="02020603050405020304" pitchFamily="18" charset="0"/>
              </a:rPr>
              <a:t>kurumlararası</a:t>
            </a:r>
            <a:r>
              <a:rPr lang="tr-TR" altLang="tr-TR" sz="1900" dirty="0">
                <a:latin typeface="Times New Roman" panose="02020603050405020304" pitchFamily="18" charset="0"/>
                <a:cs typeface="Times New Roman" panose="02020603050405020304" pitchFamily="18" charset="0"/>
              </a:rPr>
              <a:t> anlaşma kapsamında gerçekleştirilir.</a:t>
            </a:r>
          </a:p>
          <a:p>
            <a:pPr lvl="1" algn="just">
              <a:buFontTx/>
              <a:buChar char="-"/>
              <a:defRPr/>
            </a:pPr>
            <a:endParaRPr lang="tr-TR" altLang="tr-TR" sz="1900" dirty="0">
              <a:latin typeface="Times New Roman" panose="02020603050405020304" pitchFamily="18" charset="0"/>
              <a:cs typeface="Times New Roman" panose="02020603050405020304" pitchFamily="18" charset="0"/>
            </a:endParaRPr>
          </a:p>
          <a:p>
            <a:pPr marL="457200" lvl="1" indent="0" algn="just">
              <a:spcBef>
                <a:spcPts val="0"/>
              </a:spcBef>
              <a:spcAft>
                <a:spcPts val="600"/>
              </a:spcAft>
              <a:buFont typeface="Arial" panose="020B0604020202020204" pitchFamily="34" charset="0"/>
              <a:buNone/>
              <a:defRPr/>
            </a:pPr>
            <a:endParaRPr lang="tr-TR" altLang="tr-TR" sz="1900" b="1" i="1" dirty="0">
              <a:latin typeface="Times New Roman" panose="02020603050405020304" pitchFamily="18" charset="0"/>
              <a:cs typeface="Times New Roman" panose="02020603050405020304" pitchFamily="18" charset="0"/>
            </a:endParaRPr>
          </a:p>
          <a:p>
            <a:pPr lvl="1" algn="just">
              <a:buFontTx/>
              <a:buChar char="-"/>
              <a:defRPr/>
            </a:pPr>
            <a:endParaRPr lang="tr-TR" altLang="tr-TR" sz="1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04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273"/>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524872"/>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r>
              <a:rPr lang="en-GB" altLang="tr-TR" sz="2700" b="1" dirty="0">
                <a:solidFill>
                  <a:srgbClr val="C00000"/>
                </a:solidFill>
                <a:latin typeface="Times New Roman" panose="02020603050405020304" pitchFamily="18" charset="0"/>
                <a:cs typeface="Times New Roman" panose="02020603050405020304" pitchFamily="18" charset="0"/>
              </a:rPr>
              <a:t> </a:t>
            </a:r>
            <a:r>
              <a:rPr lang="en-GB" altLang="tr-TR" sz="2700" b="1" dirty="0" err="1">
                <a:solidFill>
                  <a:srgbClr val="C00000"/>
                </a:solidFill>
                <a:latin typeface="Times New Roman" panose="02020603050405020304" pitchFamily="18" charset="0"/>
                <a:cs typeface="Times New Roman" panose="02020603050405020304" pitchFamily="18" charset="0"/>
              </a:rPr>
              <a:t>Kurumlararas</a:t>
            </a:r>
            <a:r>
              <a:rPr lang="tr-TR" altLang="tr-TR" sz="2700" b="1" dirty="0">
                <a:solidFill>
                  <a:srgbClr val="C00000"/>
                </a:solidFill>
                <a:latin typeface="Times New Roman" panose="02020603050405020304" pitchFamily="18" charset="0"/>
                <a:cs typeface="Times New Roman" panose="02020603050405020304" pitchFamily="18" charset="0"/>
              </a:rPr>
              <a:t>ı Anlaşmalar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xmlns="" id="{E1F78CE2-574A-3D42-B7FF-1AC859BACFA9}"/>
              </a:ext>
            </a:extLst>
          </p:cNvPr>
          <p:cNvSpPr txBox="1">
            <a:spLocks/>
          </p:cNvSpPr>
          <p:nvPr/>
        </p:nvSpPr>
        <p:spPr bwMode="auto">
          <a:xfrm>
            <a:off x="202366" y="1745660"/>
            <a:ext cx="8698601" cy="43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just">
              <a:buNone/>
              <a:defRPr/>
            </a:pPr>
            <a:r>
              <a:rPr lang="tr-TR" altLang="tr-TR" sz="1900" b="1" dirty="0">
                <a:solidFill>
                  <a:srgbClr val="0070C0"/>
                </a:solidFill>
                <a:latin typeface="Times New Roman" panose="02020603050405020304" pitchFamily="18" charset="0"/>
                <a:cs typeface="Times New Roman" panose="02020603050405020304" pitchFamily="18" charset="0"/>
              </a:rPr>
              <a:t>«</a:t>
            </a:r>
            <a:r>
              <a:rPr lang="tr-TR" altLang="tr-TR" sz="1900" b="1" dirty="0" err="1">
                <a:solidFill>
                  <a:srgbClr val="0070C0"/>
                </a:solidFill>
                <a:latin typeface="Times New Roman" panose="02020603050405020304" pitchFamily="18" charset="0"/>
                <a:cs typeface="Times New Roman" panose="02020603050405020304" pitchFamily="18" charset="0"/>
              </a:rPr>
              <a:t>Erasmus</a:t>
            </a:r>
            <a:r>
              <a:rPr lang="en-GB"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a:solidFill>
                  <a:srgbClr val="0070C0"/>
                </a:solidFill>
                <a:latin typeface="Times New Roman" panose="02020603050405020304" pitchFamily="18" charset="0"/>
                <a:cs typeface="Times New Roman" panose="02020603050405020304" pitchFamily="18" charset="0"/>
              </a:rPr>
              <a:t>Inter-</a:t>
            </a:r>
            <a:r>
              <a:rPr lang="tr-TR" altLang="tr-TR" sz="1900" b="1" dirty="0" err="1">
                <a:solidFill>
                  <a:srgbClr val="0070C0"/>
                </a:solidFill>
                <a:latin typeface="Times New Roman" panose="02020603050405020304" pitchFamily="18" charset="0"/>
                <a:cs typeface="Times New Roman" panose="02020603050405020304" pitchFamily="18" charset="0"/>
              </a:rPr>
              <a:t>Institutional</a:t>
            </a:r>
            <a:r>
              <a:rPr lang="tr-TR"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err="1">
                <a:solidFill>
                  <a:srgbClr val="0070C0"/>
                </a:solidFill>
                <a:latin typeface="Times New Roman" panose="02020603050405020304" pitchFamily="18" charset="0"/>
                <a:cs typeface="Times New Roman" panose="02020603050405020304" pitchFamily="18" charset="0"/>
              </a:rPr>
              <a:t>Agreement</a:t>
            </a:r>
            <a:r>
              <a:rPr lang="tr-TR" altLang="tr-TR" sz="1900" b="1" dirty="0">
                <a:solidFill>
                  <a:srgbClr val="0070C0"/>
                </a:solidFill>
                <a:latin typeface="Times New Roman" panose="02020603050405020304" pitchFamily="18" charset="0"/>
                <a:cs typeface="Times New Roman" panose="02020603050405020304" pitchFamily="18" charset="0"/>
              </a:rPr>
              <a:t>» Terim ve Kısaltmalar:</a:t>
            </a:r>
          </a:p>
          <a:p>
            <a:pPr marL="457200" lvl="1" indent="0" algn="just">
              <a:buNone/>
              <a:defRPr/>
            </a:pPr>
            <a:endParaRPr lang="en-GB" altLang="tr-TR" sz="1900" b="1"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Erasmus</a:t>
            </a: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Code</a:t>
            </a:r>
            <a:r>
              <a:rPr lang="tr-TR" altLang="tr-TR" sz="1900" dirty="0">
                <a:latin typeface="Times New Roman" panose="02020603050405020304" pitchFamily="18" charset="0"/>
                <a:cs typeface="Times New Roman" panose="02020603050405020304" pitchFamily="18" charset="0"/>
              </a:rPr>
              <a:t> (AYBÜ): TR ANKARA15</a:t>
            </a:r>
          </a:p>
          <a:p>
            <a:pPr marL="457200" lvl="1" indent="0" algn="just">
              <a:buNone/>
              <a:defRPr/>
            </a:pP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Subject</a:t>
            </a: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Area</a:t>
            </a:r>
            <a:r>
              <a:rPr lang="tr-TR" altLang="tr-TR" sz="1900" dirty="0">
                <a:latin typeface="Times New Roman" panose="02020603050405020304" pitchFamily="18" charset="0"/>
                <a:cs typeface="Times New Roman" panose="02020603050405020304" pitchFamily="18" charset="0"/>
              </a:rPr>
              <a:t> </a:t>
            </a:r>
            <a:r>
              <a:rPr lang="tr-TR" altLang="tr-TR" sz="1900" dirty="0" err="1">
                <a:latin typeface="Times New Roman" panose="02020603050405020304" pitchFamily="18" charset="0"/>
                <a:cs typeface="Times New Roman" panose="02020603050405020304" pitchFamily="18" charset="0"/>
              </a:rPr>
              <a:t>Code</a:t>
            </a:r>
            <a:r>
              <a:rPr lang="tr-TR" altLang="tr-TR" sz="1900" dirty="0">
                <a:latin typeface="Times New Roman" panose="02020603050405020304" pitchFamily="18" charset="0"/>
                <a:cs typeface="Times New Roman" panose="02020603050405020304" pitchFamily="18" charset="0"/>
              </a:rPr>
              <a:t> (ISCED): ISCED Alan Kodları</a:t>
            </a:r>
          </a:p>
          <a:p>
            <a:pPr lvl="1" algn="just">
              <a:buFontTx/>
              <a:buChar char="-"/>
              <a:defRPr/>
            </a:pPr>
            <a:r>
              <a:rPr lang="tr-TR" altLang="tr-TR" sz="1900" b="1" dirty="0">
                <a:latin typeface="Times New Roman" panose="02020603050405020304" pitchFamily="18" charset="0"/>
                <a:cs typeface="Times New Roman" panose="02020603050405020304" pitchFamily="18" charset="0"/>
              </a:rPr>
              <a:t>Ders alan kodları için link:</a:t>
            </a:r>
          </a:p>
          <a:p>
            <a:pPr marL="457200" lvl="1" indent="0" algn="just">
              <a:buNone/>
              <a:defRPr/>
            </a:pPr>
            <a:r>
              <a:rPr lang="tr-TR" altLang="tr-TR" sz="1900" b="1" dirty="0">
                <a:latin typeface="Times New Roman" panose="02020603050405020304" pitchFamily="18" charset="0"/>
                <a:cs typeface="Times New Roman" panose="02020603050405020304" pitchFamily="18" charset="0"/>
              </a:rPr>
              <a:t> </a:t>
            </a:r>
            <a:r>
              <a:rPr lang="tr-TR" altLang="tr-TR" sz="1900" b="1" dirty="0">
                <a:latin typeface="Times New Roman" panose="02020603050405020304" pitchFamily="18" charset="0"/>
                <a:cs typeface="Times New Roman" panose="02020603050405020304" pitchFamily="18" charset="0"/>
                <a:hlinkClick r:id="rId6"/>
              </a:rPr>
              <a:t>https://ec.europa.eu/assets/eac/education/tools/iscedf/codes_en.htm</a:t>
            </a:r>
            <a:r>
              <a:rPr lang="tr-TR" altLang="tr-TR" sz="1900" b="1" dirty="0">
                <a:latin typeface="Times New Roman" panose="02020603050405020304" pitchFamily="18" charset="0"/>
                <a:cs typeface="Times New Roman" panose="02020603050405020304" pitchFamily="18" charset="0"/>
              </a:rPr>
              <a:t> </a:t>
            </a:r>
          </a:p>
          <a:p>
            <a:pPr marL="457200" lvl="1" indent="0" algn="just">
              <a:buNone/>
              <a:defRPr/>
            </a:pPr>
            <a:endParaRPr lang="tr-TR" altLang="tr-TR" sz="1900" b="1"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b="1" i="1" dirty="0">
                <a:latin typeface="Times New Roman" panose="02020603050405020304" pitchFamily="18" charset="0"/>
                <a:cs typeface="Times New Roman" panose="02020603050405020304" pitchFamily="18" charset="0"/>
              </a:rPr>
              <a:t>* SMS(</a:t>
            </a:r>
            <a:r>
              <a:rPr lang="tr-TR" altLang="tr-TR" sz="1900" b="1" i="1" dirty="0" err="1">
                <a:latin typeface="Times New Roman" panose="02020603050405020304" pitchFamily="18" charset="0"/>
                <a:cs typeface="Times New Roman" panose="02020603050405020304" pitchFamily="18" charset="0"/>
              </a:rPr>
              <a:t>Student</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Mobility</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for</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Studies</a:t>
            </a:r>
            <a:r>
              <a:rPr lang="tr-TR" altLang="tr-TR" sz="1900" b="1" i="1" dirty="0">
                <a:latin typeface="Times New Roman" panose="02020603050405020304" pitchFamily="18" charset="0"/>
                <a:cs typeface="Times New Roman" panose="02020603050405020304" pitchFamily="18" charset="0"/>
              </a:rPr>
              <a:t>): </a:t>
            </a:r>
            <a:r>
              <a:rPr lang="tr-TR" altLang="tr-TR" sz="1900" dirty="0">
                <a:latin typeface="Times New Roman" panose="02020603050405020304" pitchFamily="18" charset="0"/>
                <a:cs typeface="Times New Roman" panose="02020603050405020304" pitchFamily="18" charset="0"/>
              </a:rPr>
              <a:t>Öğrenci Öğrenim Hareketliliği</a:t>
            </a:r>
          </a:p>
          <a:p>
            <a:pPr marL="457200" lvl="1" indent="0" algn="just">
              <a:buNone/>
              <a:defRPr/>
            </a:pPr>
            <a:r>
              <a:rPr lang="tr-TR" altLang="tr-TR" sz="1900" b="1" i="1" dirty="0">
                <a:latin typeface="Times New Roman" panose="02020603050405020304" pitchFamily="18" charset="0"/>
                <a:cs typeface="Times New Roman" panose="02020603050405020304" pitchFamily="18" charset="0"/>
              </a:rPr>
              <a:t>* SMP/SMT (</a:t>
            </a:r>
            <a:r>
              <a:rPr lang="tr-TR" altLang="tr-TR" sz="1900" b="1" i="1" dirty="0" err="1">
                <a:latin typeface="Times New Roman" panose="02020603050405020304" pitchFamily="18" charset="0"/>
                <a:cs typeface="Times New Roman" panose="02020603050405020304" pitchFamily="18" charset="0"/>
              </a:rPr>
              <a:t>Student</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Mobility</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for</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Placement</a:t>
            </a:r>
            <a:r>
              <a:rPr lang="tr-TR" altLang="tr-TR" sz="1900" b="1" i="1" dirty="0">
                <a:latin typeface="Times New Roman" panose="02020603050405020304" pitchFamily="18" charset="0"/>
                <a:cs typeface="Times New Roman" panose="02020603050405020304" pitchFamily="18" charset="0"/>
              </a:rPr>
              <a:t>/</a:t>
            </a:r>
            <a:r>
              <a:rPr lang="tr-TR" altLang="tr-TR" sz="1900" b="1" i="1" dirty="0" err="1">
                <a:latin typeface="Times New Roman" panose="02020603050405020304" pitchFamily="18" charset="0"/>
                <a:cs typeface="Times New Roman" panose="02020603050405020304" pitchFamily="18" charset="0"/>
              </a:rPr>
              <a:t>Student</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Mobility</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for</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Traineeship</a:t>
            </a:r>
            <a:r>
              <a:rPr lang="tr-TR" altLang="tr-TR" sz="1900" b="1" i="1" dirty="0">
                <a:latin typeface="Times New Roman" panose="02020603050405020304" pitchFamily="18" charset="0"/>
                <a:cs typeface="Times New Roman" panose="02020603050405020304" pitchFamily="18" charset="0"/>
              </a:rPr>
              <a:t>): </a:t>
            </a:r>
            <a:r>
              <a:rPr lang="tr-TR" altLang="tr-TR" sz="1900" dirty="0">
                <a:latin typeface="Times New Roman" panose="02020603050405020304" pitchFamily="18" charset="0"/>
                <a:cs typeface="Times New Roman" panose="02020603050405020304" pitchFamily="18" charset="0"/>
              </a:rPr>
              <a:t>Öğrenci Staj Hareketliliği</a:t>
            </a:r>
          </a:p>
          <a:p>
            <a:pPr marL="457200" lvl="1" indent="0" algn="just">
              <a:buNone/>
              <a:defRPr/>
            </a:pPr>
            <a:r>
              <a:rPr lang="tr-TR" altLang="tr-TR" sz="1900" b="1" i="1" dirty="0">
                <a:latin typeface="Times New Roman" panose="02020603050405020304" pitchFamily="18" charset="0"/>
                <a:cs typeface="Times New Roman" panose="02020603050405020304" pitchFamily="18" charset="0"/>
              </a:rPr>
              <a:t>* STA (</a:t>
            </a:r>
            <a:r>
              <a:rPr lang="tr-TR" altLang="tr-TR" sz="1900" b="1" i="1" dirty="0" err="1">
                <a:latin typeface="Times New Roman" panose="02020603050405020304" pitchFamily="18" charset="0"/>
                <a:cs typeface="Times New Roman" panose="02020603050405020304" pitchFamily="18" charset="0"/>
              </a:rPr>
              <a:t>Staff</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Mobility</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for</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Teaching</a:t>
            </a:r>
            <a:r>
              <a:rPr lang="tr-TR" altLang="tr-TR" sz="1900" b="1" i="1" dirty="0">
                <a:latin typeface="Times New Roman" panose="02020603050405020304" pitchFamily="18" charset="0"/>
                <a:cs typeface="Times New Roman" panose="02020603050405020304" pitchFamily="18" charset="0"/>
              </a:rPr>
              <a:t>): </a:t>
            </a:r>
            <a:r>
              <a:rPr lang="tr-TR" altLang="tr-TR" sz="1900" dirty="0">
                <a:latin typeface="Times New Roman" panose="02020603050405020304" pitchFamily="18" charset="0"/>
                <a:cs typeface="Times New Roman" panose="02020603050405020304" pitchFamily="18" charset="0"/>
              </a:rPr>
              <a:t>Personel Ders Verme Hareketliliği</a:t>
            </a:r>
          </a:p>
          <a:p>
            <a:pPr marL="457200" lvl="1" indent="0" algn="just">
              <a:buNone/>
              <a:defRPr/>
            </a:pPr>
            <a:r>
              <a:rPr lang="tr-TR" altLang="tr-TR" sz="1900" b="1" i="1" dirty="0">
                <a:latin typeface="Times New Roman" panose="02020603050405020304" pitchFamily="18" charset="0"/>
                <a:cs typeface="Times New Roman" panose="02020603050405020304" pitchFamily="18" charset="0"/>
              </a:rPr>
              <a:t>* STT(</a:t>
            </a:r>
            <a:r>
              <a:rPr lang="tr-TR" altLang="tr-TR" sz="1900" b="1" i="1" dirty="0" err="1">
                <a:latin typeface="Times New Roman" panose="02020603050405020304" pitchFamily="18" charset="0"/>
                <a:cs typeface="Times New Roman" panose="02020603050405020304" pitchFamily="18" charset="0"/>
              </a:rPr>
              <a:t>Staff</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Mobility</a:t>
            </a:r>
            <a:r>
              <a:rPr lang="tr-TR" altLang="tr-TR" sz="1900" b="1" i="1" dirty="0">
                <a:latin typeface="Times New Roman" panose="02020603050405020304" pitchFamily="18" charset="0"/>
                <a:cs typeface="Times New Roman" panose="02020603050405020304" pitchFamily="18" charset="0"/>
              </a:rPr>
              <a:t> </a:t>
            </a:r>
            <a:r>
              <a:rPr lang="tr-TR" altLang="tr-TR" sz="1900" b="1" i="1" dirty="0" err="1">
                <a:latin typeface="Times New Roman" panose="02020603050405020304" pitchFamily="18" charset="0"/>
                <a:cs typeface="Times New Roman" panose="02020603050405020304" pitchFamily="18" charset="0"/>
              </a:rPr>
              <a:t>for</a:t>
            </a:r>
            <a:r>
              <a:rPr lang="tr-TR" altLang="tr-TR" sz="1900" b="1" i="1" dirty="0">
                <a:latin typeface="Times New Roman" panose="02020603050405020304" pitchFamily="18" charset="0"/>
                <a:cs typeface="Times New Roman" panose="02020603050405020304" pitchFamily="18" charset="0"/>
              </a:rPr>
              <a:t> Training): </a:t>
            </a:r>
            <a:r>
              <a:rPr lang="tr-TR" altLang="tr-TR" sz="1900" dirty="0">
                <a:latin typeface="Times New Roman" panose="02020603050405020304" pitchFamily="18" charset="0"/>
                <a:cs typeface="Times New Roman" panose="02020603050405020304" pitchFamily="18" charset="0"/>
              </a:rPr>
              <a:t>Personel Eğitim Alma Hareketliliği  </a:t>
            </a:r>
          </a:p>
          <a:p>
            <a:pPr marL="457200" lvl="1" indent="0" algn="just">
              <a:buNone/>
              <a:defRPr/>
            </a:pPr>
            <a:endParaRPr lang="tr-TR" altLang="tr-TR" sz="1900" dirty="0">
              <a:latin typeface="Times New Roman" panose="02020603050405020304" pitchFamily="18" charset="0"/>
              <a:cs typeface="Times New Roman" panose="02020603050405020304" pitchFamily="18" charset="0"/>
            </a:endParaRPr>
          </a:p>
          <a:p>
            <a:pPr marL="457200" lvl="1" indent="0" algn="just">
              <a:spcBef>
                <a:spcPts val="0"/>
              </a:spcBef>
              <a:spcAft>
                <a:spcPts val="600"/>
              </a:spcAft>
              <a:buFont typeface="Arial" panose="020B0604020202020204" pitchFamily="34" charset="0"/>
              <a:buNone/>
              <a:defRPr/>
            </a:pPr>
            <a:endParaRPr lang="tr-TR" altLang="tr-TR" sz="1900" b="1" i="1" dirty="0">
              <a:latin typeface="Times New Roman" panose="02020603050405020304" pitchFamily="18" charset="0"/>
              <a:cs typeface="Times New Roman" panose="02020603050405020304" pitchFamily="18" charset="0"/>
            </a:endParaRPr>
          </a:p>
          <a:p>
            <a:pPr lvl="1" algn="just">
              <a:buFontTx/>
              <a:buChar char="-"/>
              <a:defRPr/>
            </a:pPr>
            <a:endParaRPr lang="tr-TR" altLang="tr-TR" sz="1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133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273"/>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524872"/>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r>
              <a:rPr lang="en-GB" altLang="tr-TR" sz="2700" b="1" dirty="0">
                <a:solidFill>
                  <a:srgbClr val="C00000"/>
                </a:solidFill>
                <a:latin typeface="Times New Roman" panose="02020603050405020304" pitchFamily="18" charset="0"/>
                <a:cs typeface="Times New Roman" panose="02020603050405020304" pitchFamily="18" charset="0"/>
              </a:rPr>
              <a:t> </a:t>
            </a:r>
            <a:r>
              <a:rPr lang="en-GB" altLang="tr-TR" sz="2700" b="1" dirty="0" err="1">
                <a:solidFill>
                  <a:srgbClr val="C00000"/>
                </a:solidFill>
                <a:latin typeface="Times New Roman" panose="02020603050405020304" pitchFamily="18" charset="0"/>
                <a:cs typeface="Times New Roman" panose="02020603050405020304" pitchFamily="18" charset="0"/>
              </a:rPr>
              <a:t>Kurumlararas</a:t>
            </a:r>
            <a:r>
              <a:rPr lang="tr-TR" altLang="tr-TR" sz="2700" b="1" dirty="0">
                <a:solidFill>
                  <a:srgbClr val="C00000"/>
                </a:solidFill>
                <a:latin typeface="Times New Roman" panose="02020603050405020304" pitchFamily="18" charset="0"/>
                <a:cs typeface="Times New Roman" panose="02020603050405020304" pitchFamily="18" charset="0"/>
              </a:rPr>
              <a:t>ı Anlaşmalar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xmlns="" id="{E1F78CE2-574A-3D42-B7FF-1AC859BACFA9}"/>
              </a:ext>
            </a:extLst>
          </p:cNvPr>
          <p:cNvSpPr txBox="1">
            <a:spLocks/>
          </p:cNvSpPr>
          <p:nvPr/>
        </p:nvSpPr>
        <p:spPr bwMode="auto">
          <a:xfrm>
            <a:off x="1213804" y="1938520"/>
            <a:ext cx="7593136" cy="40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just">
              <a:buNone/>
              <a:defRPr/>
            </a:pPr>
            <a:endParaRPr lang="tr-TR" altLang="tr-TR" sz="1900"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b="1" i="1" dirty="0" err="1">
                <a:solidFill>
                  <a:srgbClr val="0070C0"/>
                </a:solidFill>
                <a:latin typeface="Times New Roman" panose="02020603050405020304" pitchFamily="18" charset="0"/>
                <a:cs typeface="Times New Roman" panose="02020603050405020304" pitchFamily="18" charset="0"/>
              </a:rPr>
              <a:t>Study</a:t>
            </a:r>
            <a:r>
              <a:rPr lang="tr-TR" altLang="tr-TR" sz="1900" b="1" i="1" dirty="0">
                <a:solidFill>
                  <a:srgbClr val="0070C0"/>
                </a:solidFill>
                <a:latin typeface="Times New Roman" panose="02020603050405020304" pitchFamily="18" charset="0"/>
                <a:cs typeface="Times New Roman" panose="02020603050405020304" pitchFamily="18" charset="0"/>
              </a:rPr>
              <a:t> </a:t>
            </a:r>
            <a:r>
              <a:rPr lang="tr-TR" altLang="tr-TR" sz="1900" b="1" i="1" dirty="0" err="1">
                <a:solidFill>
                  <a:srgbClr val="0070C0"/>
                </a:solidFill>
                <a:latin typeface="Times New Roman" panose="02020603050405020304" pitchFamily="18" charset="0"/>
                <a:cs typeface="Times New Roman" panose="02020603050405020304" pitchFamily="18" charset="0"/>
              </a:rPr>
              <a:t>Cycle</a:t>
            </a:r>
            <a:r>
              <a:rPr lang="tr-TR" altLang="tr-TR" sz="1900" b="1" i="1" dirty="0">
                <a:solidFill>
                  <a:srgbClr val="0070C0"/>
                </a:solidFill>
                <a:latin typeface="Times New Roman" panose="02020603050405020304" pitchFamily="18" charset="0"/>
                <a:cs typeface="Times New Roman" panose="02020603050405020304" pitchFamily="18" charset="0"/>
              </a:rPr>
              <a:t> (Öğrenim Kademesi)</a:t>
            </a:r>
          </a:p>
          <a:p>
            <a:pPr marL="457200" lvl="1" indent="0" algn="just">
              <a:buNone/>
              <a:defRPr/>
            </a:pPr>
            <a:endParaRPr lang="tr-TR" altLang="tr-TR" sz="1900" dirty="0">
              <a:latin typeface="Times New Roman" panose="02020603050405020304" pitchFamily="18" charset="0"/>
              <a:cs typeface="Times New Roman" panose="02020603050405020304" pitchFamily="18" charset="0"/>
            </a:endParaRPr>
          </a:p>
          <a:p>
            <a:pPr lvl="1" algn="just">
              <a:buFontTx/>
              <a:buChar char="-"/>
              <a:defRPr/>
            </a:pPr>
            <a:r>
              <a:rPr lang="tr-TR" altLang="tr-TR" sz="1900" b="1" dirty="0" err="1">
                <a:latin typeface="Times New Roman" panose="02020603050405020304" pitchFamily="18" charset="0"/>
                <a:cs typeface="Times New Roman" panose="02020603050405020304" pitchFamily="18" charset="0"/>
              </a:rPr>
              <a:t>Short</a:t>
            </a:r>
            <a:r>
              <a:rPr lang="tr-TR" altLang="tr-TR" sz="1900" b="1" dirty="0">
                <a:latin typeface="Times New Roman" panose="02020603050405020304" pitchFamily="18" charset="0"/>
                <a:cs typeface="Times New Roman" panose="02020603050405020304" pitchFamily="18" charset="0"/>
              </a:rPr>
              <a:t> </a:t>
            </a:r>
            <a:r>
              <a:rPr lang="tr-TR" altLang="tr-TR" sz="1900" b="1" dirty="0" err="1">
                <a:latin typeface="Times New Roman" panose="02020603050405020304" pitchFamily="18" charset="0"/>
                <a:cs typeface="Times New Roman" panose="02020603050405020304" pitchFamily="18" charset="0"/>
              </a:rPr>
              <a:t>Cycle</a:t>
            </a:r>
            <a:r>
              <a:rPr lang="tr-TR" altLang="tr-TR" sz="1900" b="1" dirty="0">
                <a:latin typeface="Times New Roman" panose="02020603050405020304" pitchFamily="18" charset="0"/>
                <a:cs typeface="Times New Roman" panose="02020603050405020304" pitchFamily="18" charset="0"/>
              </a:rPr>
              <a:t>		: </a:t>
            </a:r>
            <a:r>
              <a:rPr lang="tr-TR" altLang="tr-TR" sz="1900" dirty="0" err="1">
                <a:latin typeface="Times New Roman" panose="02020603050405020304" pitchFamily="18" charset="0"/>
                <a:cs typeface="Times New Roman" panose="02020603050405020304" pitchFamily="18" charset="0"/>
              </a:rPr>
              <a:t>Önlisans</a:t>
            </a:r>
            <a:endParaRPr lang="tr-TR" altLang="tr-TR" sz="1900" dirty="0">
              <a:latin typeface="Times New Roman" panose="02020603050405020304" pitchFamily="18" charset="0"/>
              <a:cs typeface="Times New Roman" panose="02020603050405020304" pitchFamily="18" charset="0"/>
            </a:endParaRPr>
          </a:p>
          <a:p>
            <a:pPr lvl="1" algn="just">
              <a:buFontTx/>
              <a:buChar char="-"/>
              <a:defRPr/>
            </a:pPr>
            <a:r>
              <a:rPr lang="en-GB" altLang="tr-TR" sz="1900" b="1" dirty="0">
                <a:latin typeface="Times New Roman" panose="02020603050405020304" pitchFamily="18" charset="0"/>
                <a:cs typeface="Times New Roman" panose="02020603050405020304" pitchFamily="18" charset="0"/>
              </a:rPr>
              <a:t>1</a:t>
            </a:r>
            <a:r>
              <a:rPr lang="en-GB" altLang="tr-TR" sz="1900" b="1" baseline="30000" dirty="0">
                <a:latin typeface="Times New Roman" panose="02020603050405020304" pitchFamily="18" charset="0"/>
                <a:cs typeface="Times New Roman" panose="02020603050405020304" pitchFamily="18" charset="0"/>
              </a:rPr>
              <a:t>st</a:t>
            </a:r>
            <a:r>
              <a:rPr lang="en-GB" altLang="tr-TR" sz="1900" b="1" dirty="0">
                <a:latin typeface="Times New Roman" panose="02020603050405020304" pitchFamily="18" charset="0"/>
                <a:cs typeface="Times New Roman" panose="02020603050405020304" pitchFamily="18" charset="0"/>
              </a:rPr>
              <a:t>  Cycle (BA)		: </a:t>
            </a:r>
            <a:r>
              <a:rPr lang="en-GB" altLang="tr-TR" sz="1900" dirty="0" err="1">
                <a:latin typeface="Times New Roman" panose="02020603050405020304" pitchFamily="18" charset="0"/>
                <a:cs typeface="Times New Roman" panose="02020603050405020304" pitchFamily="18" charset="0"/>
              </a:rPr>
              <a:t>Lisans</a:t>
            </a:r>
            <a:endParaRPr lang="en-GB" altLang="tr-TR" sz="1900" dirty="0">
              <a:latin typeface="Times New Roman" panose="02020603050405020304" pitchFamily="18" charset="0"/>
              <a:cs typeface="Times New Roman" panose="02020603050405020304" pitchFamily="18" charset="0"/>
            </a:endParaRPr>
          </a:p>
          <a:p>
            <a:pPr lvl="1" algn="just">
              <a:buFontTx/>
              <a:buChar char="-"/>
              <a:defRPr/>
            </a:pPr>
            <a:r>
              <a:rPr lang="en-GB" altLang="tr-TR" sz="1900" b="1" dirty="0">
                <a:latin typeface="Times New Roman" panose="02020603050405020304" pitchFamily="18" charset="0"/>
                <a:cs typeface="Times New Roman" panose="02020603050405020304" pitchFamily="18" charset="0"/>
              </a:rPr>
              <a:t>2</a:t>
            </a:r>
            <a:r>
              <a:rPr lang="en-GB" altLang="tr-TR" sz="1900" b="1" baseline="30000" dirty="0">
                <a:latin typeface="Times New Roman" panose="02020603050405020304" pitchFamily="18" charset="0"/>
                <a:cs typeface="Times New Roman" panose="02020603050405020304" pitchFamily="18" charset="0"/>
              </a:rPr>
              <a:t>nd</a:t>
            </a:r>
            <a:r>
              <a:rPr lang="en-GB" altLang="tr-TR" sz="1900" b="1" dirty="0">
                <a:latin typeface="Times New Roman" panose="02020603050405020304" pitchFamily="18" charset="0"/>
                <a:cs typeface="Times New Roman" panose="02020603050405020304" pitchFamily="18" charset="0"/>
              </a:rPr>
              <a:t>  Cycle (MA)	: </a:t>
            </a:r>
            <a:r>
              <a:rPr lang="en-GB" altLang="tr-TR" sz="1900" dirty="0" err="1">
                <a:latin typeface="Times New Roman" panose="02020603050405020304" pitchFamily="18" charset="0"/>
                <a:cs typeface="Times New Roman" panose="02020603050405020304" pitchFamily="18" charset="0"/>
              </a:rPr>
              <a:t>Yüksek</a:t>
            </a:r>
            <a:r>
              <a:rPr lang="en-GB" altLang="tr-TR" sz="1900" dirty="0">
                <a:latin typeface="Times New Roman" panose="02020603050405020304" pitchFamily="18" charset="0"/>
                <a:cs typeface="Times New Roman" panose="02020603050405020304" pitchFamily="18" charset="0"/>
              </a:rPr>
              <a:t> </a:t>
            </a:r>
            <a:r>
              <a:rPr lang="en-GB" altLang="tr-TR" sz="1900" dirty="0" err="1">
                <a:latin typeface="Times New Roman" panose="02020603050405020304" pitchFamily="18" charset="0"/>
                <a:cs typeface="Times New Roman" panose="02020603050405020304" pitchFamily="18" charset="0"/>
              </a:rPr>
              <a:t>lisans</a:t>
            </a:r>
            <a:r>
              <a:rPr lang="en-GB" altLang="tr-TR" sz="1900" dirty="0">
                <a:latin typeface="Times New Roman" panose="02020603050405020304" pitchFamily="18" charset="0"/>
                <a:cs typeface="Times New Roman" panose="02020603050405020304" pitchFamily="18" charset="0"/>
              </a:rPr>
              <a:t> </a:t>
            </a:r>
          </a:p>
          <a:p>
            <a:pPr lvl="1" algn="just">
              <a:buFontTx/>
              <a:buChar char="-"/>
              <a:defRPr/>
            </a:pPr>
            <a:r>
              <a:rPr lang="en-GB" altLang="tr-TR" sz="1900" b="1" dirty="0">
                <a:latin typeface="Times New Roman" panose="02020603050405020304" pitchFamily="18" charset="0"/>
                <a:cs typeface="Times New Roman" panose="02020603050405020304" pitchFamily="18" charset="0"/>
              </a:rPr>
              <a:t>3</a:t>
            </a:r>
            <a:r>
              <a:rPr lang="en-GB" altLang="tr-TR" sz="1900" b="1" baseline="30000" dirty="0">
                <a:latin typeface="Times New Roman" panose="02020603050405020304" pitchFamily="18" charset="0"/>
                <a:cs typeface="Times New Roman" panose="02020603050405020304" pitchFamily="18" charset="0"/>
              </a:rPr>
              <a:t>rd</a:t>
            </a:r>
            <a:r>
              <a:rPr lang="en-GB" altLang="tr-TR" sz="1900" b="1" dirty="0">
                <a:latin typeface="Times New Roman" panose="02020603050405020304" pitchFamily="18" charset="0"/>
                <a:cs typeface="Times New Roman" panose="02020603050405020304" pitchFamily="18" charset="0"/>
              </a:rPr>
              <a:t>  Cycle (PhD)	: </a:t>
            </a:r>
            <a:r>
              <a:rPr lang="en-GB" altLang="tr-TR" sz="1900" dirty="0" err="1">
                <a:latin typeface="Times New Roman" panose="02020603050405020304" pitchFamily="18" charset="0"/>
                <a:cs typeface="Times New Roman" panose="02020603050405020304" pitchFamily="18" charset="0"/>
              </a:rPr>
              <a:t>Doktora</a:t>
            </a:r>
            <a:endParaRPr lang="en-GB" altLang="tr-TR" sz="1900" dirty="0">
              <a:latin typeface="Times New Roman" panose="02020603050405020304" pitchFamily="18" charset="0"/>
              <a:cs typeface="Times New Roman" panose="02020603050405020304" pitchFamily="18" charset="0"/>
            </a:endParaRPr>
          </a:p>
          <a:p>
            <a:pPr marL="457200" lvl="1" indent="0" algn="just">
              <a:buNone/>
              <a:defRPr/>
            </a:pPr>
            <a:endParaRPr lang="tr-TR" altLang="tr-TR" sz="1900" b="1" dirty="0">
              <a:latin typeface="Times New Roman" panose="02020603050405020304" pitchFamily="18" charset="0"/>
              <a:cs typeface="Times New Roman" panose="02020603050405020304" pitchFamily="18" charset="0"/>
            </a:endParaRPr>
          </a:p>
          <a:p>
            <a:pPr marL="457200" lvl="1" indent="0" algn="just">
              <a:buNone/>
              <a:defRPr/>
            </a:pPr>
            <a:r>
              <a:rPr lang="tr-TR" altLang="tr-TR" sz="1900" b="1" i="1" dirty="0">
                <a:solidFill>
                  <a:srgbClr val="C00000"/>
                </a:solidFill>
                <a:latin typeface="Times New Roman" panose="02020603050405020304" pitchFamily="18" charset="0"/>
                <a:cs typeface="Times New Roman" panose="02020603050405020304" pitchFamily="18" charset="0"/>
              </a:rPr>
              <a:t>* </a:t>
            </a:r>
            <a:r>
              <a:rPr lang="tr-TR" altLang="tr-TR" sz="1900" b="1" i="1" dirty="0" err="1">
                <a:solidFill>
                  <a:srgbClr val="C00000"/>
                </a:solidFill>
                <a:latin typeface="Times New Roman" panose="02020603050405020304" pitchFamily="18" charset="0"/>
                <a:cs typeface="Times New Roman" panose="02020603050405020304" pitchFamily="18" charset="0"/>
              </a:rPr>
              <a:t>Kurumlararası</a:t>
            </a:r>
            <a:r>
              <a:rPr lang="tr-TR" altLang="tr-TR" sz="1900" b="1" i="1" dirty="0">
                <a:solidFill>
                  <a:srgbClr val="C00000"/>
                </a:solidFill>
                <a:latin typeface="Times New Roman" panose="02020603050405020304" pitchFamily="18" charset="0"/>
                <a:cs typeface="Times New Roman" panose="02020603050405020304" pitchFamily="18" charset="0"/>
              </a:rPr>
              <a:t> Anlaşma Örneği için…</a:t>
            </a:r>
          </a:p>
        </p:txBody>
      </p:sp>
    </p:spTree>
    <p:extLst>
      <p:ext uri="{BB962C8B-B14F-4D97-AF65-F5344CB8AC3E}">
        <p14:creationId xmlns:p14="http://schemas.microsoft.com/office/powerpoint/2010/main" val="2755855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xmlns="" id="{36F0D5C0-6105-EF40-94F9-3A5C4DC93F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902"/>
            <a:ext cx="9144000" cy="63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Resim 4">
            <a:extLst>
              <a:ext uri="{FF2B5EF4-FFF2-40B4-BE49-F238E27FC236}">
                <a16:creationId xmlns:a16="http://schemas.microsoft.com/office/drawing/2014/main" xmlns="" id="{B8E46D5D-1F36-AA4A-9C2C-8A0B4597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6" y="-349059"/>
            <a:ext cx="2590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Resim 6">
            <a:extLst>
              <a:ext uri="{FF2B5EF4-FFF2-40B4-BE49-F238E27FC236}">
                <a16:creationId xmlns:a16="http://schemas.microsoft.com/office/drawing/2014/main" xmlns="" id="{3911774B-D2B1-1046-ABC1-AEEF20F67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366" y="141772"/>
            <a:ext cx="2542696" cy="280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Metin kutusu 1">
            <a:extLst>
              <a:ext uri="{FF2B5EF4-FFF2-40B4-BE49-F238E27FC236}">
                <a16:creationId xmlns:a16="http://schemas.microsoft.com/office/drawing/2014/main" xmlns="" id="{BF0DFA3E-8610-9249-AE82-D497C217C3C3}"/>
              </a:ext>
            </a:extLst>
          </p:cNvPr>
          <p:cNvSpPr txBox="1">
            <a:spLocks noChangeArrowheads="1"/>
          </p:cNvSpPr>
          <p:nvPr/>
        </p:nvSpPr>
        <p:spPr bwMode="auto">
          <a:xfrm>
            <a:off x="37071" y="2651335"/>
            <a:ext cx="9144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1900" b="1" dirty="0">
                <a:solidFill>
                  <a:srgbClr val="002060"/>
                </a:solidFill>
                <a:latin typeface="Baskerville" panose="02020502070401020303" pitchFamily="18" charset="0"/>
              </a:rPr>
              <a:t>DIŞ İLİŞKİLER KOORDİNATÖRLÜĞÜ</a:t>
            </a:r>
          </a:p>
        </p:txBody>
      </p:sp>
      <p:sp>
        <p:nvSpPr>
          <p:cNvPr id="15368" name="Metin kutusu 13">
            <a:extLst>
              <a:ext uri="{FF2B5EF4-FFF2-40B4-BE49-F238E27FC236}">
                <a16:creationId xmlns:a16="http://schemas.microsoft.com/office/drawing/2014/main" xmlns="" id="{FE6AFE3D-9BDB-4143-917F-36455C07A1D0}"/>
              </a:ext>
            </a:extLst>
          </p:cNvPr>
          <p:cNvSpPr txBox="1">
            <a:spLocks noChangeArrowheads="1"/>
          </p:cNvSpPr>
          <p:nvPr/>
        </p:nvSpPr>
        <p:spPr bwMode="auto">
          <a:xfrm>
            <a:off x="24714" y="3703808"/>
            <a:ext cx="9144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100" b="1" dirty="0" err="1">
                <a:solidFill>
                  <a:srgbClr val="0070C0"/>
                </a:solidFill>
                <a:latin typeface="Book Antiqua" panose="02040602050305030304" pitchFamily="18" charset="0"/>
              </a:rPr>
              <a:t>Erasmus</a:t>
            </a:r>
            <a:r>
              <a:rPr lang="tr-TR" altLang="tr-TR" sz="2100" b="1" dirty="0">
                <a:solidFill>
                  <a:srgbClr val="0070C0"/>
                </a:solidFill>
                <a:latin typeface="Book Antiqua" panose="02040602050305030304" pitchFamily="18" charset="0"/>
              </a:rPr>
              <a:t>+</a:t>
            </a:r>
          </a:p>
          <a:p>
            <a:pPr algn="ctr">
              <a:spcBef>
                <a:spcPct val="0"/>
              </a:spcBef>
              <a:buFontTx/>
              <a:buNone/>
            </a:pPr>
            <a:r>
              <a:rPr lang="tr-TR" altLang="tr-TR" sz="2100" b="1" dirty="0">
                <a:solidFill>
                  <a:srgbClr val="0070C0"/>
                </a:solidFill>
                <a:latin typeface="Book Antiqua" panose="02040602050305030304" pitchFamily="18" charset="0"/>
              </a:rPr>
              <a:t>Akademik Koordinatörleri ve Koordinatör Yardımcılarına Yönelik </a:t>
            </a:r>
          </a:p>
          <a:p>
            <a:pPr algn="ctr">
              <a:spcBef>
                <a:spcPct val="0"/>
              </a:spcBef>
              <a:buFontTx/>
              <a:buNone/>
            </a:pPr>
            <a:r>
              <a:rPr lang="tr-TR" altLang="tr-TR" sz="2100" b="1" dirty="0">
                <a:solidFill>
                  <a:srgbClr val="0070C0"/>
                </a:solidFill>
                <a:latin typeface="Book Antiqua" panose="02040602050305030304" pitchFamily="18" charset="0"/>
              </a:rPr>
              <a:t>Bilgilendirme ve İstişare Toplantısı</a:t>
            </a:r>
          </a:p>
          <a:p>
            <a:pPr algn="ctr">
              <a:spcBef>
                <a:spcPct val="0"/>
              </a:spcBef>
              <a:buFontTx/>
              <a:buNone/>
            </a:pPr>
            <a:endParaRPr lang="tr-TR" altLang="tr-TR" sz="2100" b="1" dirty="0">
              <a:solidFill>
                <a:srgbClr val="0070C0"/>
              </a:solidFill>
              <a:latin typeface="Book Antiqua" panose="02040602050305030304" pitchFamily="18" charset="0"/>
            </a:endParaRPr>
          </a:p>
          <a:p>
            <a:pPr algn="ctr">
              <a:spcBef>
                <a:spcPct val="0"/>
              </a:spcBef>
              <a:buFontTx/>
              <a:buNone/>
            </a:pPr>
            <a:r>
              <a:rPr lang="tr-TR" altLang="tr-TR" sz="2100" b="1" dirty="0">
                <a:solidFill>
                  <a:srgbClr val="0070C0"/>
                </a:solidFill>
                <a:latin typeface="Book Antiqua" panose="02040602050305030304" pitchFamily="18" charset="0"/>
              </a:rPr>
              <a:t>27.11.2020</a:t>
            </a:r>
          </a:p>
        </p:txBody>
      </p:sp>
      <p:pic>
        <p:nvPicPr>
          <p:cNvPr id="10" name="Resim 9" descr="vektör grafikler içeren bir resim&#10;&#10;Açıklama otomatik olarak oluşturuldu">
            <a:extLst>
              <a:ext uri="{FF2B5EF4-FFF2-40B4-BE49-F238E27FC236}">
                <a16:creationId xmlns:a16="http://schemas.microsoft.com/office/drawing/2014/main" xmlns="" id="{36926931-78BB-9C4D-9359-0D48971C2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475" y="6426605"/>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3">
            <a:extLst>
              <a:ext uri="{FF2B5EF4-FFF2-40B4-BE49-F238E27FC236}">
                <a16:creationId xmlns:a16="http://schemas.microsoft.com/office/drawing/2014/main" xmlns="" id="{763C55E4-DDC5-C142-A97A-8353A1FAF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7153" y="6046348"/>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5">
            <a:extLst>
              <a:ext uri="{FF2B5EF4-FFF2-40B4-BE49-F238E27FC236}">
                <a16:creationId xmlns:a16="http://schemas.microsoft.com/office/drawing/2014/main" xmlns="" id="{22EC2573-C860-5940-B372-432BF3E3725D}"/>
              </a:ext>
            </a:extLst>
          </p:cNvPr>
          <p:cNvSpPr txBox="1">
            <a:spLocks noChangeArrowheads="1"/>
          </p:cNvSpPr>
          <p:nvPr/>
        </p:nvSpPr>
        <p:spPr bwMode="auto">
          <a:xfrm>
            <a:off x="4436776" y="6029297"/>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3" name="Metin kutusu 5">
            <a:extLst>
              <a:ext uri="{FF2B5EF4-FFF2-40B4-BE49-F238E27FC236}">
                <a16:creationId xmlns:a16="http://schemas.microsoft.com/office/drawing/2014/main" xmlns="" id="{1288A268-06EE-324D-9174-212347D433A2}"/>
              </a:ext>
            </a:extLst>
          </p:cNvPr>
          <p:cNvSpPr txBox="1">
            <a:spLocks noChangeArrowheads="1"/>
          </p:cNvSpPr>
          <p:nvPr/>
        </p:nvSpPr>
        <p:spPr bwMode="auto">
          <a:xfrm>
            <a:off x="4061603" y="6393063"/>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6" name="Resim 11">
            <a:extLst>
              <a:ext uri="{FF2B5EF4-FFF2-40B4-BE49-F238E27FC236}">
                <a16:creationId xmlns:a16="http://schemas.microsoft.com/office/drawing/2014/main" xmlns="" id="{272AB1D0-978E-1845-845A-482D82A7F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1242" y="6158036"/>
            <a:ext cx="1712328" cy="55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21">
            <a:extLst>
              <a:ext uri="{FF2B5EF4-FFF2-40B4-BE49-F238E27FC236}">
                <a16:creationId xmlns:a16="http://schemas.microsoft.com/office/drawing/2014/main" xmlns="" id="{4FF1F84D-B1C2-A846-9EA4-E7CF04E20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171" y="6181823"/>
            <a:ext cx="1712328" cy="3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descr="çizim içeren bir resim&#10;&#10;Açıklama otomatik olarak oluşturuldu">
            <a:extLst>
              <a:ext uri="{FF2B5EF4-FFF2-40B4-BE49-F238E27FC236}">
                <a16:creationId xmlns:a16="http://schemas.microsoft.com/office/drawing/2014/main" xmlns="" id="{A57F2EE8-A5F3-2E40-AFAE-8EE219C2BB67}"/>
              </a:ext>
            </a:extLst>
          </p:cNvPr>
          <p:cNvPicPr>
            <a:picLocks noChangeAspect="1"/>
          </p:cNvPicPr>
          <p:nvPr/>
        </p:nvPicPr>
        <p:blipFill>
          <a:blip r:embed="rId9"/>
          <a:stretch>
            <a:fillRect/>
          </a:stretch>
        </p:blipFill>
        <p:spPr>
          <a:xfrm>
            <a:off x="241627" y="346303"/>
            <a:ext cx="1265897" cy="664077"/>
          </a:xfrm>
          <a:prstGeom prst="rect">
            <a:avLst/>
          </a:prstGeom>
        </p:spPr>
      </p:pic>
      <p:pic>
        <p:nvPicPr>
          <p:cNvPr id="6" name="Resim 5">
            <a:extLst>
              <a:ext uri="{FF2B5EF4-FFF2-40B4-BE49-F238E27FC236}">
                <a16:creationId xmlns:a16="http://schemas.microsoft.com/office/drawing/2014/main" xmlns="" id="{CBC5465F-4415-E144-A5E7-5961A40B2CF0}"/>
              </a:ext>
            </a:extLst>
          </p:cNvPr>
          <p:cNvPicPr>
            <a:picLocks noChangeAspect="1"/>
          </p:cNvPicPr>
          <p:nvPr/>
        </p:nvPicPr>
        <p:blipFill>
          <a:blip r:embed="rId10"/>
          <a:stretch>
            <a:fillRect/>
          </a:stretch>
        </p:blipFill>
        <p:spPr>
          <a:xfrm>
            <a:off x="7722973" y="346303"/>
            <a:ext cx="1204114" cy="66281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273"/>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metin, tablo içeren bir resim&#10;&#10;Açıklama otomatik olarak oluşturuldu">
            <a:extLst>
              <a:ext uri="{FF2B5EF4-FFF2-40B4-BE49-F238E27FC236}">
                <a16:creationId xmlns:a16="http://schemas.microsoft.com/office/drawing/2014/main" xmlns="" id="{7D68378B-43FD-4D4C-94D4-EB4EA4F92CE4}"/>
              </a:ext>
            </a:extLst>
          </p:cNvPr>
          <p:cNvPicPr>
            <a:picLocks noChangeAspect="1"/>
          </p:cNvPicPr>
          <p:nvPr/>
        </p:nvPicPr>
        <p:blipFill>
          <a:blip r:embed="rId6"/>
          <a:stretch>
            <a:fillRect/>
          </a:stretch>
        </p:blipFill>
        <p:spPr>
          <a:xfrm>
            <a:off x="1809692" y="-77273"/>
            <a:ext cx="5152869" cy="6332538"/>
          </a:xfrm>
          <a:prstGeom prst="rect">
            <a:avLst/>
          </a:prstGeom>
        </p:spPr>
      </p:pic>
    </p:spTree>
    <p:extLst>
      <p:ext uri="{BB962C8B-B14F-4D97-AF65-F5344CB8AC3E}">
        <p14:creationId xmlns:p14="http://schemas.microsoft.com/office/powerpoint/2010/main" val="2799206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273"/>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tablo içeren bir resim&#10;&#10;Açıklama otomatik olarak oluşturuldu">
            <a:extLst>
              <a:ext uri="{FF2B5EF4-FFF2-40B4-BE49-F238E27FC236}">
                <a16:creationId xmlns:a16="http://schemas.microsoft.com/office/drawing/2014/main" xmlns="" id="{8126C442-17CA-3045-ACA0-03E6551BD91B}"/>
              </a:ext>
            </a:extLst>
          </p:cNvPr>
          <p:cNvPicPr>
            <a:picLocks noChangeAspect="1"/>
          </p:cNvPicPr>
          <p:nvPr/>
        </p:nvPicPr>
        <p:blipFill>
          <a:blip r:embed="rId6"/>
          <a:stretch>
            <a:fillRect/>
          </a:stretch>
        </p:blipFill>
        <p:spPr>
          <a:xfrm>
            <a:off x="1532921" y="132358"/>
            <a:ext cx="5689140" cy="6156449"/>
          </a:xfrm>
          <a:prstGeom prst="rect">
            <a:avLst/>
          </a:prstGeom>
        </p:spPr>
      </p:pic>
    </p:spTree>
    <p:extLst>
      <p:ext uri="{BB962C8B-B14F-4D97-AF65-F5344CB8AC3E}">
        <p14:creationId xmlns:p14="http://schemas.microsoft.com/office/powerpoint/2010/main" val="2530009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77"/>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18753" y="180456"/>
            <a:ext cx="9063037" cy="100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r>
              <a:rPr lang="en-GB" altLang="tr-TR" sz="2700" b="1" dirty="0">
                <a:solidFill>
                  <a:srgbClr val="C00000"/>
                </a:solidFill>
                <a:latin typeface="Times New Roman" panose="02020603050405020304" pitchFamily="18" charset="0"/>
                <a:cs typeface="Times New Roman" panose="02020603050405020304" pitchFamily="18" charset="0"/>
              </a:rPr>
              <a:t> </a:t>
            </a:r>
            <a:r>
              <a:rPr lang="en-GB" altLang="tr-TR" sz="2700" b="1" dirty="0" err="1">
                <a:solidFill>
                  <a:srgbClr val="C00000"/>
                </a:solidFill>
                <a:latin typeface="Times New Roman" panose="02020603050405020304" pitchFamily="18" charset="0"/>
                <a:cs typeface="Times New Roman" panose="02020603050405020304" pitchFamily="18" charset="0"/>
              </a:rPr>
              <a:t>Kurumlararas</a:t>
            </a:r>
            <a:r>
              <a:rPr lang="tr-TR" altLang="tr-TR" sz="2700" b="1" dirty="0">
                <a:solidFill>
                  <a:srgbClr val="C00000"/>
                </a:solidFill>
                <a:latin typeface="Times New Roman" panose="02020603050405020304" pitchFamily="18" charset="0"/>
                <a:cs typeface="Times New Roman" panose="02020603050405020304" pitchFamily="18" charset="0"/>
              </a:rPr>
              <a:t>ı Anlaşmalar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xmlns="" id="{E1F78CE2-574A-3D42-B7FF-1AC859BACFA9}"/>
              </a:ext>
            </a:extLst>
          </p:cNvPr>
          <p:cNvSpPr txBox="1">
            <a:spLocks/>
          </p:cNvSpPr>
          <p:nvPr/>
        </p:nvSpPr>
        <p:spPr bwMode="auto">
          <a:xfrm>
            <a:off x="605307" y="1223493"/>
            <a:ext cx="7593136" cy="50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just">
              <a:buNone/>
              <a:defRPr/>
            </a:pPr>
            <a:r>
              <a:rPr lang="tr-TR" altLang="tr-TR" sz="1900" b="1" dirty="0" err="1">
                <a:solidFill>
                  <a:srgbClr val="0070C0"/>
                </a:solidFill>
                <a:latin typeface="Times New Roman" panose="02020603050405020304" pitchFamily="18" charset="0"/>
                <a:cs typeface="Times New Roman" panose="02020603050405020304" pitchFamily="18" charset="0"/>
              </a:rPr>
              <a:t>Erasmus</a:t>
            </a:r>
            <a:r>
              <a:rPr lang="en-GB"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err="1">
                <a:solidFill>
                  <a:srgbClr val="0070C0"/>
                </a:solidFill>
                <a:latin typeface="Times New Roman" panose="02020603050405020304" pitchFamily="18" charset="0"/>
                <a:cs typeface="Times New Roman" panose="02020603050405020304" pitchFamily="18" charset="0"/>
              </a:rPr>
              <a:t>Kurumlararası</a:t>
            </a:r>
            <a:r>
              <a:rPr lang="tr-TR" altLang="tr-TR" sz="1900" b="1" dirty="0">
                <a:solidFill>
                  <a:srgbClr val="0070C0"/>
                </a:solidFill>
                <a:latin typeface="Times New Roman" panose="02020603050405020304" pitchFamily="18" charset="0"/>
                <a:cs typeface="Times New Roman" panose="02020603050405020304" pitchFamily="18" charset="0"/>
              </a:rPr>
              <a:t> Anlaşmaların Önemi</a:t>
            </a:r>
          </a:p>
          <a:p>
            <a:pPr lvl="1" algn="just">
              <a:buFontTx/>
              <a:buChar char="-"/>
              <a:defRPr/>
            </a:pPr>
            <a:r>
              <a:rPr lang="tr-TR" altLang="tr-TR" sz="1900" dirty="0">
                <a:latin typeface="Times New Roman" panose="02020603050405020304" pitchFamily="18" charset="0"/>
                <a:cs typeface="Times New Roman" panose="02020603050405020304" pitchFamily="18" charset="0"/>
              </a:rPr>
              <a:t>Öğrenci ve akademik/idari personel değişimini gerçekleştirmek için gereklidir.</a:t>
            </a:r>
          </a:p>
          <a:p>
            <a:pPr marL="457200" lvl="1" indent="0" algn="just">
              <a:buNone/>
              <a:defRPr/>
            </a:pPr>
            <a:r>
              <a:rPr lang="tr-TR" altLang="tr-TR" sz="1900" b="1" dirty="0">
                <a:solidFill>
                  <a:srgbClr val="0070C0"/>
                </a:solidFill>
                <a:latin typeface="Times New Roman" panose="02020603050405020304" pitchFamily="18" charset="0"/>
                <a:cs typeface="Times New Roman" panose="02020603050405020304" pitchFamily="18" charset="0"/>
              </a:rPr>
              <a:t>Mevcut </a:t>
            </a:r>
            <a:r>
              <a:rPr lang="tr-TR" altLang="tr-TR" sz="1900" b="1" dirty="0" err="1">
                <a:solidFill>
                  <a:srgbClr val="0070C0"/>
                </a:solidFill>
                <a:latin typeface="Times New Roman" panose="02020603050405020304" pitchFamily="18" charset="0"/>
                <a:cs typeface="Times New Roman" panose="02020603050405020304" pitchFamily="18" charset="0"/>
              </a:rPr>
              <a:t>Erasmus</a:t>
            </a:r>
            <a:r>
              <a:rPr lang="en-GB" altLang="tr-TR" sz="1900" b="1" dirty="0">
                <a:solidFill>
                  <a:srgbClr val="0070C0"/>
                </a:solidFill>
                <a:latin typeface="Times New Roman" panose="02020603050405020304" pitchFamily="18" charset="0"/>
                <a:cs typeface="Times New Roman" panose="02020603050405020304" pitchFamily="18" charset="0"/>
              </a:rPr>
              <a:t>+</a:t>
            </a:r>
            <a:r>
              <a:rPr lang="tr-TR" altLang="tr-TR" sz="1900" b="1" dirty="0">
                <a:solidFill>
                  <a:srgbClr val="0070C0"/>
                </a:solidFill>
                <a:latin typeface="Times New Roman" panose="02020603050405020304" pitchFamily="18" charset="0"/>
                <a:cs typeface="Times New Roman" panose="02020603050405020304" pitchFamily="18" charset="0"/>
              </a:rPr>
              <a:t> KA 103 Anlaşma Listemiz:</a:t>
            </a:r>
          </a:p>
          <a:p>
            <a:pPr lvl="1" algn="just">
              <a:buFontTx/>
              <a:buChar char="-"/>
              <a:defRPr/>
            </a:pPr>
            <a:r>
              <a:rPr lang="tr-TR" altLang="tr-TR" sz="1900" b="1" dirty="0">
                <a:latin typeface="Times New Roman" panose="02020603050405020304" pitchFamily="18" charset="0"/>
                <a:cs typeface="Times New Roman" panose="02020603050405020304" pitchFamily="18" charset="0"/>
              </a:rPr>
              <a:t>Link: </a:t>
            </a:r>
            <a:r>
              <a:rPr lang="tr-TR" altLang="tr-TR" sz="1900" dirty="0">
                <a:latin typeface="Times New Roman" panose="02020603050405020304" pitchFamily="18" charset="0"/>
                <a:cs typeface="Times New Roman" panose="02020603050405020304" pitchFamily="18" charset="0"/>
                <a:hlinkClick r:id="rId6"/>
              </a:rPr>
              <a:t>https://aybu.edu.tr/dib/contents/files/FINAL%20Update%20Erasmus%20Agreements%20per%20Faculties%2031%2010%202020(1).pdf</a:t>
            </a:r>
            <a:r>
              <a:rPr lang="tr-TR" altLang="tr-TR" sz="1900" dirty="0">
                <a:latin typeface="Times New Roman" panose="02020603050405020304" pitchFamily="18" charset="0"/>
                <a:cs typeface="Times New Roman" panose="02020603050405020304" pitchFamily="18" charset="0"/>
              </a:rPr>
              <a:t> </a:t>
            </a:r>
            <a:endParaRPr lang="tr-TR" sz="2000" dirty="0"/>
          </a:p>
          <a:p>
            <a:pPr marL="457200" lvl="1" indent="0" algn="just">
              <a:buNone/>
              <a:defRPr/>
            </a:pPr>
            <a:endParaRPr lang="tr-TR" sz="2000" dirty="0"/>
          </a:p>
          <a:p>
            <a:pPr marL="457200" lvl="1" indent="0" algn="just">
              <a:buNone/>
              <a:defRPr/>
            </a:pPr>
            <a:endParaRPr lang="tr-TR" sz="2000" dirty="0"/>
          </a:p>
        </p:txBody>
      </p:sp>
      <p:pic>
        <p:nvPicPr>
          <p:cNvPr id="7" name="Resim 6" descr="harita içeren bir resim&#10;&#10;Açıklama otomatik olarak oluşturuldu">
            <a:extLst>
              <a:ext uri="{FF2B5EF4-FFF2-40B4-BE49-F238E27FC236}">
                <a16:creationId xmlns:a16="http://schemas.microsoft.com/office/drawing/2014/main" xmlns="" id="{27710D4F-5259-9147-8E15-6A70FBF7B535}"/>
              </a:ext>
            </a:extLst>
          </p:cNvPr>
          <p:cNvPicPr>
            <a:picLocks noChangeAspect="1"/>
          </p:cNvPicPr>
          <p:nvPr/>
        </p:nvPicPr>
        <p:blipFill>
          <a:blip r:embed="rId7"/>
          <a:stretch>
            <a:fillRect/>
          </a:stretch>
        </p:blipFill>
        <p:spPr>
          <a:xfrm>
            <a:off x="2437686" y="3687947"/>
            <a:ext cx="3928377" cy="2642726"/>
          </a:xfrm>
          <a:prstGeom prst="rect">
            <a:avLst/>
          </a:prstGeom>
        </p:spPr>
      </p:pic>
    </p:spTree>
    <p:extLst>
      <p:ext uri="{BB962C8B-B14F-4D97-AF65-F5344CB8AC3E}">
        <p14:creationId xmlns:p14="http://schemas.microsoft.com/office/powerpoint/2010/main" val="386404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77"/>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18753" y="180456"/>
            <a:ext cx="9063037" cy="100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r>
              <a:rPr lang="en-GB" altLang="tr-TR" sz="2700" b="1" dirty="0">
                <a:solidFill>
                  <a:srgbClr val="C00000"/>
                </a:solidFill>
                <a:latin typeface="Times New Roman" panose="02020603050405020304" pitchFamily="18" charset="0"/>
                <a:cs typeface="Times New Roman" panose="02020603050405020304" pitchFamily="18" charset="0"/>
              </a:rPr>
              <a:t> </a:t>
            </a:r>
            <a:r>
              <a:rPr lang="en-GB" altLang="tr-TR" sz="2700" b="1" dirty="0" err="1">
                <a:solidFill>
                  <a:srgbClr val="C00000"/>
                </a:solidFill>
                <a:latin typeface="Times New Roman" panose="02020603050405020304" pitchFamily="18" charset="0"/>
                <a:cs typeface="Times New Roman" panose="02020603050405020304" pitchFamily="18" charset="0"/>
              </a:rPr>
              <a:t>Kurumlararas</a:t>
            </a:r>
            <a:r>
              <a:rPr lang="tr-TR" altLang="tr-TR" sz="2700" b="1" dirty="0">
                <a:solidFill>
                  <a:srgbClr val="C00000"/>
                </a:solidFill>
                <a:latin typeface="Times New Roman" panose="02020603050405020304" pitchFamily="18" charset="0"/>
                <a:cs typeface="Times New Roman" panose="02020603050405020304" pitchFamily="18" charset="0"/>
              </a:rPr>
              <a:t>ı Anlaşmalar</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xmlns="" id="{E1F78CE2-574A-3D42-B7FF-1AC859BACFA9}"/>
              </a:ext>
            </a:extLst>
          </p:cNvPr>
          <p:cNvSpPr txBox="1">
            <a:spLocks/>
          </p:cNvSpPr>
          <p:nvPr/>
        </p:nvSpPr>
        <p:spPr bwMode="auto">
          <a:xfrm>
            <a:off x="605307" y="1223493"/>
            <a:ext cx="7593136" cy="50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just">
              <a:buNone/>
              <a:defRPr/>
            </a:pPr>
            <a:r>
              <a:rPr lang="tr-TR" altLang="tr-TR" sz="1900" b="1" dirty="0" err="1">
                <a:solidFill>
                  <a:srgbClr val="0070C0"/>
                </a:solidFill>
                <a:latin typeface="Times New Roman" panose="02020603050405020304" pitchFamily="18" charset="0"/>
                <a:cs typeface="Times New Roman" panose="02020603050405020304" pitchFamily="18" charset="0"/>
              </a:rPr>
              <a:t>Erasmus</a:t>
            </a:r>
            <a:r>
              <a:rPr lang="en-GB" altLang="tr-TR" sz="1900" b="1" dirty="0">
                <a:solidFill>
                  <a:srgbClr val="0070C0"/>
                </a:solidFill>
                <a:latin typeface="Times New Roman" panose="02020603050405020304" pitchFamily="18" charset="0"/>
                <a:cs typeface="Times New Roman" panose="02020603050405020304" pitchFamily="18" charset="0"/>
              </a:rPr>
              <a:t>+ </a:t>
            </a:r>
            <a:r>
              <a:rPr lang="tr-TR" altLang="tr-TR" sz="1900" b="1" dirty="0">
                <a:solidFill>
                  <a:srgbClr val="0070C0"/>
                </a:solidFill>
                <a:latin typeface="Times New Roman" panose="02020603050405020304" pitchFamily="18" charset="0"/>
                <a:cs typeface="Times New Roman" panose="02020603050405020304" pitchFamily="18" charset="0"/>
              </a:rPr>
              <a:t>KA 103 </a:t>
            </a:r>
            <a:r>
              <a:rPr lang="tr-TR" altLang="tr-TR" sz="1900" b="1" dirty="0" err="1">
                <a:solidFill>
                  <a:srgbClr val="0070C0"/>
                </a:solidFill>
                <a:latin typeface="Times New Roman" panose="02020603050405020304" pitchFamily="18" charset="0"/>
                <a:cs typeface="Times New Roman" panose="02020603050405020304" pitchFamily="18" charset="0"/>
              </a:rPr>
              <a:t>Kurumlararası</a:t>
            </a:r>
            <a:r>
              <a:rPr lang="tr-TR" altLang="tr-TR" sz="1900" b="1" dirty="0">
                <a:solidFill>
                  <a:srgbClr val="0070C0"/>
                </a:solidFill>
                <a:latin typeface="Times New Roman" panose="02020603050405020304" pitchFamily="18" charset="0"/>
                <a:cs typeface="Times New Roman" panose="02020603050405020304" pitchFamily="18" charset="0"/>
              </a:rPr>
              <a:t> Anlaşması Nasıl Yapılır?</a:t>
            </a:r>
          </a:p>
          <a:p>
            <a:pPr marL="457200" lvl="1" indent="0" algn="just">
              <a:buNone/>
              <a:defRPr/>
            </a:pPr>
            <a:r>
              <a:rPr lang="tr-TR" altLang="tr-TR" sz="1900" b="1" dirty="0">
                <a:solidFill>
                  <a:srgbClr val="0070C0"/>
                </a:solidFill>
                <a:latin typeface="Times New Roman" panose="02020603050405020304" pitchFamily="18" charset="0"/>
                <a:cs typeface="Times New Roman" panose="02020603050405020304" pitchFamily="18" charset="0"/>
              </a:rPr>
              <a:t>Nelere Dikkat Edilmelidir?</a:t>
            </a:r>
          </a:p>
          <a:p>
            <a:pPr marL="457200" lvl="1" indent="0" algn="just">
              <a:buNone/>
              <a:defRPr/>
            </a:pPr>
            <a:endParaRPr lang="tr-TR" altLang="tr-TR" sz="1900" b="1" dirty="0">
              <a:latin typeface="Times New Roman" panose="02020603050405020304" pitchFamily="18" charset="0"/>
              <a:cs typeface="Times New Roman" panose="02020603050405020304" pitchFamily="18" charset="0"/>
            </a:endParaRPr>
          </a:p>
          <a:p>
            <a:pPr lvl="1" algn="just">
              <a:buFontTx/>
              <a:buChar char="-"/>
              <a:defRPr/>
            </a:pPr>
            <a:r>
              <a:rPr lang="da-DK" sz="2000" dirty="0"/>
              <a:t>Erasmus </a:t>
            </a:r>
            <a:r>
              <a:rPr lang="da-DK" sz="2000" dirty="0" err="1"/>
              <a:t>Üniversite</a:t>
            </a:r>
            <a:r>
              <a:rPr lang="da-DK" sz="2000" dirty="0"/>
              <a:t> </a:t>
            </a:r>
            <a:r>
              <a:rPr lang="da-DK" sz="2000" dirty="0" err="1"/>
              <a:t>Beyannamesi</a:t>
            </a:r>
            <a:r>
              <a:rPr lang="tr-TR" sz="2000" dirty="0"/>
              <a:t>’ne (ECHE) sahip olan Üniversiteler;</a:t>
            </a:r>
          </a:p>
          <a:p>
            <a:pPr lvl="1" algn="just">
              <a:buFontTx/>
              <a:buChar char="-"/>
              <a:defRPr/>
            </a:pPr>
            <a:r>
              <a:rPr lang="tr-TR" sz="2000" dirty="0"/>
              <a:t>Web sayfalarından ilgili fakülte ve bölümleri inceleme,</a:t>
            </a:r>
          </a:p>
          <a:p>
            <a:pPr marL="457200" lvl="1" indent="0" algn="just">
              <a:buNone/>
              <a:defRPr/>
            </a:pPr>
            <a:r>
              <a:rPr lang="tr-TR" sz="2000" dirty="0"/>
              <a:t>* Ders İçerikleri (Denkliği Kolaylaştırma)</a:t>
            </a:r>
          </a:p>
          <a:p>
            <a:pPr marL="457200" lvl="1" indent="0" algn="just">
              <a:buNone/>
              <a:defRPr/>
            </a:pPr>
            <a:r>
              <a:rPr lang="tr-TR" sz="2000" dirty="0"/>
              <a:t>* Eğitim Dili</a:t>
            </a:r>
          </a:p>
          <a:p>
            <a:pPr marL="457200" lvl="1" indent="0" algn="just">
              <a:buNone/>
              <a:defRPr/>
            </a:pPr>
            <a:r>
              <a:rPr lang="tr-TR" sz="2000" dirty="0"/>
              <a:t>* Akademik Takvim</a:t>
            </a:r>
          </a:p>
          <a:p>
            <a:pPr lvl="1" algn="just">
              <a:buFontTx/>
              <a:buChar char="-"/>
              <a:defRPr/>
            </a:pPr>
            <a:r>
              <a:rPr lang="tr-TR" sz="2000" dirty="0"/>
              <a:t>Karşı Üniversite f</a:t>
            </a:r>
            <a:r>
              <a:rPr lang="da-DK" sz="2000" dirty="0" err="1"/>
              <a:t>akülte</a:t>
            </a:r>
            <a:r>
              <a:rPr lang="da-DK" sz="2000" dirty="0"/>
              <a:t> ve </a:t>
            </a:r>
            <a:r>
              <a:rPr lang="da-DK" sz="2000" dirty="0" err="1"/>
              <a:t>bölüm</a:t>
            </a:r>
            <a:r>
              <a:rPr lang="da-DK" sz="2000" dirty="0"/>
              <a:t> </a:t>
            </a:r>
            <a:r>
              <a:rPr lang="da-DK" sz="2000" dirty="0" err="1"/>
              <a:t>koordinatör</a:t>
            </a:r>
            <a:r>
              <a:rPr lang="tr-TR" sz="2000" dirty="0" err="1"/>
              <a:t>leriyle</a:t>
            </a:r>
            <a:r>
              <a:rPr lang="da-DK" sz="2000" dirty="0"/>
              <a:t> </a:t>
            </a:r>
            <a:r>
              <a:rPr lang="da-DK" sz="2000" dirty="0" err="1"/>
              <a:t>iletişime</a:t>
            </a:r>
            <a:r>
              <a:rPr lang="da-DK" sz="2000" dirty="0"/>
              <a:t> </a:t>
            </a:r>
            <a:r>
              <a:rPr lang="da-DK" sz="2000" dirty="0" err="1"/>
              <a:t>geçi</a:t>
            </a:r>
            <a:r>
              <a:rPr lang="tr-TR" sz="2000" dirty="0" err="1"/>
              <a:t>lmeli</a:t>
            </a:r>
            <a:r>
              <a:rPr lang="tr-TR" sz="2000" dirty="0"/>
              <a:t> ve ilgili talep iletilmelidir.</a:t>
            </a:r>
          </a:p>
        </p:txBody>
      </p:sp>
    </p:spTree>
    <p:extLst>
      <p:ext uri="{BB962C8B-B14F-4D97-AF65-F5344CB8AC3E}">
        <p14:creationId xmlns:p14="http://schemas.microsoft.com/office/powerpoint/2010/main" val="1768106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372978" y="1944473"/>
            <a:ext cx="8527989" cy="4117975"/>
          </a:xfrm>
        </p:spPr>
        <p:txBody>
          <a:bodyPr/>
          <a:lstStyle/>
          <a:p>
            <a:pPr marL="0" indent="0">
              <a:buFont typeface="Arial" panose="020B0604020202020204" pitchFamily="34" charset="0"/>
              <a:buNone/>
            </a:pPr>
            <a:r>
              <a:rPr lang="tr-TR" altLang="tr-TR" sz="2000" b="1" dirty="0">
                <a:solidFill>
                  <a:srgbClr val="0070C0"/>
                </a:solidFill>
                <a:latin typeface="Times New Roman" panose="02020603050405020304" pitchFamily="18" charset="0"/>
                <a:cs typeface="Times New Roman" panose="02020603050405020304" pitchFamily="18" charset="0"/>
              </a:rPr>
              <a:t>Öğrenim Anlaşması nedir?</a:t>
            </a:r>
          </a:p>
          <a:p>
            <a:pPr marL="0" indent="0">
              <a:buFont typeface="Arial" panose="020B0604020202020204" pitchFamily="34" charset="0"/>
              <a:buNone/>
            </a:pPr>
            <a:endParaRPr lang="tr-TR" altLang="tr-TR" sz="2000" b="1" dirty="0">
              <a:latin typeface="Times New Roman" panose="02020603050405020304" pitchFamily="18" charset="0"/>
              <a:cs typeface="Times New Roman" panose="02020603050405020304" pitchFamily="18" charset="0"/>
            </a:endParaRPr>
          </a:p>
          <a:p>
            <a:pPr marL="0" indent="0">
              <a:buNone/>
            </a:pPr>
            <a:r>
              <a:rPr lang="da-DK" sz="2000" dirty="0"/>
              <a:t>Öğrenim Anlaşması (Learning Agreement) </a:t>
            </a:r>
            <a:r>
              <a:rPr lang="tr-TR" sz="2000" dirty="0"/>
              <a:t>öğrencinin gideceği </a:t>
            </a:r>
            <a:r>
              <a:rPr lang="da-DK" sz="2000" dirty="0"/>
              <a:t>üniversitede alacağı dersleri, kredileri ile birlikte gösteren belgedir</a:t>
            </a:r>
            <a:r>
              <a:rPr lang="tr-TR" sz="2000" dirty="0"/>
              <a:t>. Partner </a:t>
            </a:r>
            <a:r>
              <a:rPr lang="da-DK" sz="2000" dirty="0"/>
              <a:t>kurum ile üniversitemiz arasındaki ders bütünlüğünü sağlamak üzere yapıl</a:t>
            </a:r>
            <a:r>
              <a:rPr lang="tr-TR" sz="2000" dirty="0" err="1"/>
              <a:t>ır</a:t>
            </a:r>
            <a:r>
              <a:rPr lang="da-DK" sz="2000" dirty="0"/>
              <a:t>.</a:t>
            </a:r>
          </a:p>
          <a:p>
            <a:pPr marL="0" indent="0">
              <a:buNone/>
            </a:pPr>
            <a:endParaRPr lang="da-DK" sz="2000" dirty="0"/>
          </a:p>
          <a:p>
            <a:pPr marL="0" indent="0">
              <a:buNone/>
            </a:pPr>
            <a:r>
              <a:rPr lang="tr-TR" sz="2000" dirty="0"/>
              <a:t>AYBÜ Bölüm Koordinatörü, karşı kurumun koordinatörü ve öğrenci tarafından imzalanır. Öğrencinin faaliyetten </a:t>
            </a:r>
            <a:r>
              <a:rPr lang="da-DK" sz="2000" dirty="0"/>
              <a:t>döndüğü </a:t>
            </a:r>
            <a:r>
              <a:rPr lang="tr-TR" sz="2000" dirty="0"/>
              <a:t>zaman </a:t>
            </a:r>
            <a:r>
              <a:rPr lang="da-DK" sz="2000" dirty="0"/>
              <a:t>karşı kurumda aldığı derslerin </a:t>
            </a:r>
            <a:r>
              <a:rPr lang="tr-TR" sz="2000" dirty="0"/>
              <a:t>üniversitemizde</a:t>
            </a:r>
            <a:r>
              <a:rPr lang="da-DK" sz="2000" dirty="0"/>
              <a:t> sayıl</a:t>
            </a:r>
            <a:r>
              <a:rPr lang="tr-TR" sz="2000" dirty="0" err="1"/>
              <a:t>acağına</a:t>
            </a:r>
            <a:r>
              <a:rPr lang="da-DK" sz="2000" dirty="0"/>
              <a:t> </a:t>
            </a:r>
            <a:r>
              <a:rPr lang="tr-TR" sz="2000" dirty="0"/>
              <a:t>dair bir belgedir.</a:t>
            </a:r>
          </a:p>
          <a:p>
            <a:endParaRPr lang="tr-TR" sz="2000" dirty="0"/>
          </a:p>
          <a:p>
            <a:pPr marL="0" indent="0">
              <a:buNone/>
            </a:pPr>
            <a:r>
              <a:rPr lang="tr-TR" sz="1700" b="1" i="1" dirty="0">
                <a:solidFill>
                  <a:srgbClr val="C00000"/>
                </a:solidFill>
              </a:rPr>
              <a:t>Öğrenim Anlaşması Örneği için…</a:t>
            </a:r>
          </a:p>
          <a:p>
            <a:pPr marL="0" indent="0">
              <a:buNone/>
            </a:pPr>
            <a:endParaRPr lang="tr-TR" altLang="tr-TR" sz="2000" dirty="0">
              <a:latin typeface="Times New Roman" panose="02020603050405020304" pitchFamily="18" charset="0"/>
              <a:cs typeface="Times New Roman" panose="02020603050405020304" pitchFamily="18" charset="0"/>
            </a:endParaRP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743815"/>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smtClean="0">
                <a:solidFill>
                  <a:srgbClr val="C00000"/>
                </a:solidFill>
                <a:latin typeface="Times New Roman" panose="02020603050405020304" pitchFamily="18" charset="0"/>
                <a:cs typeface="Times New Roman" panose="02020603050405020304" pitchFamily="18" charset="0"/>
              </a:rPr>
              <a:t>2) </a:t>
            </a:r>
            <a:r>
              <a:rPr lang="tr-TR" altLang="tr-TR" sz="2700" b="1" dirty="0" err="1" smtClean="0">
                <a:solidFill>
                  <a:srgbClr val="C00000"/>
                </a:solidFill>
                <a:latin typeface="Times New Roman" panose="02020603050405020304" pitchFamily="18" charset="0"/>
                <a:cs typeface="Times New Roman" panose="02020603050405020304" pitchFamily="18" charset="0"/>
              </a:rPr>
              <a:t>Erasmus</a:t>
            </a:r>
            <a:r>
              <a:rPr lang="tr-TR" altLang="tr-TR" sz="2700" b="1" dirty="0" smtClean="0">
                <a:solidFill>
                  <a:srgbClr val="C00000"/>
                </a:solidFill>
                <a:latin typeface="Times New Roman" panose="02020603050405020304" pitchFamily="18" charset="0"/>
                <a:cs typeface="Times New Roman" panose="02020603050405020304" pitchFamily="18" charset="0"/>
              </a:rPr>
              <a:t>+ Öğrenim </a:t>
            </a:r>
            <a:r>
              <a:rPr lang="tr-TR" altLang="tr-TR" sz="2700" b="1" dirty="0">
                <a:solidFill>
                  <a:srgbClr val="C00000"/>
                </a:solidFill>
                <a:latin typeface="Times New Roman" panose="02020603050405020304" pitchFamily="18" charset="0"/>
                <a:cs typeface="Times New Roman" panose="02020603050405020304" pitchFamily="18" charset="0"/>
              </a:rPr>
              <a:t>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20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365419"/>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descr="tablo içeren bir resim&#10;&#10;Açıklama otomatik olarak oluşturuldu">
            <a:extLst>
              <a:ext uri="{FF2B5EF4-FFF2-40B4-BE49-F238E27FC236}">
                <a16:creationId xmlns:a16="http://schemas.microsoft.com/office/drawing/2014/main" xmlns="" id="{0646825D-E60A-8940-9D19-EA50F3483568}"/>
              </a:ext>
            </a:extLst>
          </p:cNvPr>
          <p:cNvPicPr>
            <a:picLocks noChangeAspect="1"/>
          </p:cNvPicPr>
          <p:nvPr/>
        </p:nvPicPr>
        <p:blipFill>
          <a:blip r:embed="rId6"/>
          <a:stretch>
            <a:fillRect/>
          </a:stretch>
        </p:blipFill>
        <p:spPr>
          <a:xfrm>
            <a:off x="-1" y="1773972"/>
            <a:ext cx="9144000" cy="3964878"/>
          </a:xfrm>
          <a:prstGeom prst="rect">
            <a:avLst/>
          </a:prstGeom>
        </p:spPr>
      </p:pic>
    </p:spTree>
    <p:extLst>
      <p:ext uri="{BB962C8B-B14F-4D97-AF65-F5344CB8AC3E}">
        <p14:creationId xmlns:p14="http://schemas.microsoft.com/office/powerpoint/2010/main" val="3960308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365419"/>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descr="tablo içeren bir resim&#10;&#10;Açıklama otomatik olarak oluşturuldu">
            <a:extLst>
              <a:ext uri="{FF2B5EF4-FFF2-40B4-BE49-F238E27FC236}">
                <a16:creationId xmlns:a16="http://schemas.microsoft.com/office/drawing/2014/main" xmlns="" id="{1C5B9A6F-C84D-F64E-BFA1-550C60CD3EB0}"/>
              </a:ext>
            </a:extLst>
          </p:cNvPr>
          <p:cNvPicPr>
            <a:picLocks noChangeAspect="1"/>
          </p:cNvPicPr>
          <p:nvPr/>
        </p:nvPicPr>
        <p:blipFill>
          <a:blip r:embed="rId6"/>
          <a:stretch>
            <a:fillRect/>
          </a:stretch>
        </p:blipFill>
        <p:spPr>
          <a:xfrm>
            <a:off x="1082842" y="1526254"/>
            <a:ext cx="7146758" cy="4853285"/>
          </a:xfrm>
          <a:prstGeom prst="rect">
            <a:avLst/>
          </a:prstGeom>
        </p:spPr>
      </p:pic>
    </p:spTree>
    <p:extLst>
      <p:ext uri="{BB962C8B-B14F-4D97-AF65-F5344CB8AC3E}">
        <p14:creationId xmlns:p14="http://schemas.microsoft.com/office/powerpoint/2010/main" val="2576320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365419"/>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xmlns="" id="{0F411181-0066-AF43-9373-3B04589BC852}"/>
              </a:ext>
            </a:extLst>
          </p:cNvPr>
          <p:cNvPicPr>
            <a:picLocks noChangeAspect="1"/>
          </p:cNvPicPr>
          <p:nvPr/>
        </p:nvPicPr>
        <p:blipFill>
          <a:blip r:embed="rId6"/>
          <a:stretch>
            <a:fillRect/>
          </a:stretch>
        </p:blipFill>
        <p:spPr>
          <a:xfrm>
            <a:off x="893039" y="1906344"/>
            <a:ext cx="7357919" cy="4067421"/>
          </a:xfrm>
          <a:prstGeom prst="rect">
            <a:avLst/>
          </a:prstGeom>
        </p:spPr>
      </p:pic>
    </p:spTree>
    <p:extLst>
      <p:ext uri="{BB962C8B-B14F-4D97-AF65-F5344CB8AC3E}">
        <p14:creationId xmlns:p14="http://schemas.microsoft.com/office/powerpoint/2010/main" val="2135856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365419"/>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tablo içeren bir resim&#10;&#10;Açıklama otomatik olarak oluşturuldu">
            <a:extLst>
              <a:ext uri="{FF2B5EF4-FFF2-40B4-BE49-F238E27FC236}">
                <a16:creationId xmlns:a16="http://schemas.microsoft.com/office/drawing/2014/main" xmlns="" id="{E59F0F60-38AC-0446-B923-BF68BEDA97CC}"/>
              </a:ext>
            </a:extLst>
          </p:cNvPr>
          <p:cNvPicPr>
            <a:picLocks noChangeAspect="1"/>
          </p:cNvPicPr>
          <p:nvPr/>
        </p:nvPicPr>
        <p:blipFill>
          <a:blip r:embed="rId6"/>
          <a:stretch>
            <a:fillRect/>
          </a:stretch>
        </p:blipFill>
        <p:spPr>
          <a:xfrm>
            <a:off x="347177" y="2158521"/>
            <a:ext cx="8313821" cy="3563066"/>
          </a:xfrm>
          <a:prstGeom prst="rect">
            <a:avLst/>
          </a:prstGeom>
        </p:spPr>
      </p:pic>
    </p:spTree>
    <p:extLst>
      <p:ext uri="{BB962C8B-B14F-4D97-AF65-F5344CB8AC3E}">
        <p14:creationId xmlns:p14="http://schemas.microsoft.com/office/powerpoint/2010/main" val="1342976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365419"/>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tablo içeren bir resim&#10;&#10;Açıklama otomatik olarak oluşturuldu">
            <a:extLst>
              <a:ext uri="{FF2B5EF4-FFF2-40B4-BE49-F238E27FC236}">
                <a16:creationId xmlns:a16="http://schemas.microsoft.com/office/drawing/2014/main" xmlns="" id="{0CCB1C44-0471-1345-8732-B06ADFB4799D}"/>
              </a:ext>
            </a:extLst>
          </p:cNvPr>
          <p:cNvPicPr>
            <a:picLocks noChangeAspect="1"/>
          </p:cNvPicPr>
          <p:nvPr/>
        </p:nvPicPr>
        <p:blipFill>
          <a:blip r:embed="rId6"/>
          <a:stretch>
            <a:fillRect/>
          </a:stretch>
        </p:blipFill>
        <p:spPr>
          <a:xfrm>
            <a:off x="727909" y="1826999"/>
            <a:ext cx="7688179" cy="4226111"/>
          </a:xfrm>
          <a:prstGeom prst="rect">
            <a:avLst/>
          </a:prstGeom>
        </p:spPr>
      </p:pic>
    </p:spTree>
    <p:extLst>
      <p:ext uri="{BB962C8B-B14F-4D97-AF65-F5344CB8AC3E}">
        <p14:creationId xmlns:p14="http://schemas.microsoft.com/office/powerpoint/2010/main" val="3319045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0" y="2063226"/>
            <a:ext cx="9144000" cy="4117975"/>
          </a:xfrm>
        </p:spPr>
        <p:txBody>
          <a:bodyPr/>
          <a:lstStyle/>
          <a:p>
            <a:pPr marL="0" indent="0" algn="ctr">
              <a:buFont typeface="Arial" panose="020B0604020202020204" pitchFamily="34" charset="0"/>
              <a:buNone/>
            </a:pPr>
            <a:r>
              <a:rPr lang="tr-TR" altLang="tr-TR" sz="1700" b="1" dirty="0">
                <a:solidFill>
                  <a:srgbClr val="002060"/>
                </a:solidFill>
                <a:latin typeface="Times New Roman" panose="02020603050405020304" pitchFamily="18" charset="0"/>
                <a:cs typeface="Times New Roman" panose="02020603050405020304" pitchFamily="18" charset="0"/>
              </a:rPr>
              <a:t>Dış İlişkiler Koordinatörü &amp; </a:t>
            </a:r>
            <a:r>
              <a:rPr lang="tr-TR" altLang="tr-TR" sz="1700" b="1" dirty="0" err="1">
                <a:solidFill>
                  <a:srgbClr val="002060"/>
                </a:solidFill>
                <a:latin typeface="Times New Roman" panose="02020603050405020304" pitchFamily="18" charset="0"/>
                <a:cs typeface="Times New Roman" panose="02020603050405020304" pitchFamily="18" charset="0"/>
              </a:rPr>
              <a:t>Erasmus</a:t>
            </a:r>
            <a:r>
              <a:rPr lang="tr-TR" altLang="tr-TR" sz="1700" b="1" dirty="0">
                <a:solidFill>
                  <a:srgbClr val="002060"/>
                </a:solidFill>
                <a:latin typeface="Times New Roman" panose="02020603050405020304" pitchFamily="18" charset="0"/>
                <a:cs typeface="Times New Roman" panose="02020603050405020304" pitchFamily="18" charset="0"/>
              </a:rPr>
              <a:t>+ Kurum Koordinatörü</a:t>
            </a:r>
          </a:p>
          <a:p>
            <a:pPr marL="0" indent="0" algn="ctr">
              <a:buFont typeface="Arial" panose="020B0604020202020204" pitchFamily="34" charset="0"/>
              <a:buNone/>
            </a:pPr>
            <a:endParaRPr lang="tr-TR" altLang="tr-TR" sz="1500" b="1"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500" dirty="0">
                <a:latin typeface="Times New Roman" panose="02020603050405020304" pitchFamily="18" charset="0"/>
                <a:cs typeface="Times New Roman" panose="02020603050405020304" pitchFamily="18" charset="0"/>
              </a:rPr>
              <a:t>Dr. </a:t>
            </a:r>
            <a:r>
              <a:rPr lang="tr-TR" altLang="tr-TR" sz="1500" dirty="0" err="1">
                <a:latin typeface="Times New Roman" panose="02020603050405020304" pitchFamily="18" charset="0"/>
                <a:cs typeface="Times New Roman" panose="02020603050405020304" pitchFamily="18" charset="0"/>
              </a:rPr>
              <a:t>Öğr</a:t>
            </a:r>
            <a:r>
              <a:rPr lang="tr-TR" altLang="tr-TR" sz="1500" dirty="0">
                <a:latin typeface="Times New Roman" panose="02020603050405020304" pitchFamily="18" charset="0"/>
                <a:cs typeface="Times New Roman" panose="02020603050405020304" pitchFamily="18" charset="0"/>
              </a:rPr>
              <a:t>. Üyesi Şemsettin TABUR</a:t>
            </a:r>
          </a:p>
          <a:p>
            <a:pPr marL="0" indent="0" algn="ctr">
              <a:buFont typeface="Arial" panose="020B0604020202020204" pitchFamily="34" charset="0"/>
              <a:buNone/>
            </a:pPr>
            <a:endParaRPr lang="tr-TR" altLang="tr-TR" sz="15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700" b="1" dirty="0">
                <a:solidFill>
                  <a:srgbClr val="002060"/>
                </a:solidFill>
                <a:latin typeface="Times New Roman" panose="02020603050405020304" pitchFamily="18" charset="0"/>
                <a:cs typeface="Times New Roman" panose="02020603050405020304" pitchFamily="18" charset="0"/>
              </a:rPr>
              <a:t>Dış İlişkiler Koordinatörlüğü Personeli</a:t>
            </a:r>
          </a:p>
          <a:p>
            <a:pPr marL="0" indent="0" algn="ctr">
              <a:buFont typeface="Arial" panose="020B0604020202020204" pitchFamily="34" charset="0"/>
              <a:buNone/>
            </a:pPr>
            <a:endParaRPr lang="tr-TR" altLang="tr-TR" sz="15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500" dirty="0" err="1">
                <a:latin typeface="Times New Roman" panose="02020603050405020304" pitchFamily="18" charset="0"/>
                <a:cs typeface="Times New Roman" panose="02020603050405020304" pitchFamily="18" charset="0"/>
              </a:rPr>
              <a:t>Öğr</a:t>
            </a:r>
            <a:r>
              <a:rPr lang="tr-TR" altLang="tr-TR" sz="1500" dirty="0">
                <a:latin typeface="Times New Roman" panose="02020603050405020304" pitchFamily="18" charset="0"/>
                <a:cs typeface="Times New Roman" panose="02020603050405020304" pitchFamily="18" charset="0"/>
              </a:rPr>
              <a:t>. Gör. </a:t>
            </a:r>
            <a:r>
              <a:rPr lang="tr-TR" altLang="tr-TR" sz="1500" dirty="0" err="1">
                <a:latin typeface="Times New Roman" panose="02020603050405020304" pitchFamily="18" charset="0"/>
                <a:cs typeface="Times New Roman" panose="02020603050405020304" pitchFamily="18" charset="0"/>
              </a:rPr>
              <a:t>B.Burak</a:t>
            </a:r>
            <a:r>
              <a:rPr lang="tr-TR" altLang="tr-TR" sz="1500" dirty="0">
                <a:latin typeface="Times New Roman" panose="02020603050405020304" pitchFamily="18" charset="0"/>
                <a:cs typeface="Times New Roman" panose="02020603050405020304" pitchFamily="18" charset="0"/>
              </a:rPr>
              <a:t> SOYER</a:t>
            </a:r>
          </a:p>
          <a:p>
            <a:pPr marL="0" indent="0" algn="ctr">
              <a:buFont typeface="Arial" panose="020B0604020202020204" pitchFamily="34" charset="0"/>
              <a:buNone/>
            </a:pPr>
            <a:endParaRPr lang="tr-TR" altLang="tr-TR" sz="15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500" dirty="0" err="1">
                <a:latin typeface="Times New Roman" panose="02020603050405020304" pitchFamily="18" charset="0"/>
                <a:cs typeface="Times New Roman" panose="02020603050405020304" pitchFamily="18" charset="0"/>
              </a:rPr>
              <a:t>Öğr</a:t>
            </a:r>
            <a:r>
              <a:rPr lang="tr-TR" altLang="tr-TR" sz="1500" dirty="0">
                <a:latin typeface="Times New Roman" panose="02020603050405020304" pitchFamily="18" charset="0"/>
                <a:cs typeface="Times New Roman" panose="02020603050405020304" pitchFamily="18" charset="0"/>
              </a:rPr>
              <a:t>. Gör. </a:t>
            </a:r>
            <a:r>
              <a:rPr lang="tr-TR" altLang="tr-TR" sz="1500" dirty="0" err="1">
                <a:latin typeface="Times New Roman" panose="02020603050405020304" pitchFamily="18" charset="0"/>
                <a:cs typeface="Times New Roman" panose="02020603050405020304" pitchFamily="18" charset="0"/>
              </a:rPr>
              <a:t>Neshen</a:t>
            </a:r>
            <a:r>
              <a:rPr lang="tr-TR" altLang="tr-TR" sz="1500" dirty="0">
                <a:latin typeface="Times New Roman" panose="02020603050405020304" pitchFamily="18" charset="0"/>
                <a:cs typeface="Times New Roman" panose="02020603050405020304" pitchFamily="18" charset="0"/>
              </a:rPr>
              <a:t> İSAEVA GÜNEŞ</a:t>
            </a:r>
          </a:p>
          <a:p>
            <a:pPr marL="0" indent="0" algn="ctr">
              <a:buFont typeface="Arial" panose="020B0604020202020204" pitchFamily="34" charset="0"/>
              <a:buNone/>
            </a:pPr>
            <a:endParaRPr lang="tr-TR" altLang="tr-TR" sz="15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500" dirty="0" err="1">
                <a:latin typeface="Times New Roman" panose="02020603050405020304" pitchFamily="18" charset="0"/>
                <a:cs typeface="Times New Roman" panose="02020603050405020304" pitchFamily="18" charset="0"/>
              </a:rPr>
              <a:t>Öğr</a:t>
            </a:r>
            <a:r>
              <a:rPr lang="tr-TR" altLang="tr-TR" sz="1500" dirty="0">
                <a:latin typeface="Times New Roman" panose="02020603050405020304" pitchFamily="18" charset="0"/>
                <a:cs typeface="Times New Roman" panose="02020603050405020304" pitchFamily="18" charset="0"/>
              </a:rPr>
              <a:t>. Gör. </a:t>
            </a:r>
            <a:r>
              <a:rPr lang="tr-TR" altLang="tr-TR" sz="1500" dirty="0" err="1">
                <a:latin typeface="Times New Roman" panose="02020603050405020304" pitchFamily="18" charset="0"/>
                <a:cs typeface="Times New Roman" panose="02020603050405020304" pitchFamily="18" charset="0"/>
              </a:rPr>
              <a:t>Sümeyra</a:t>
            </a:r>
            <a:r>
              <a:rPr lang="tr-TR" altLang="tr-TR" sz="1500" dirty="0">
                <a:latin typeface="Times New Roman" panose="02020603050405020304" pitchFamily="18" charset="0"/>
                <a:cs typeface="Times New Roman" panose="02020603050405020304" pitchFamily="18" charset="0"/>
              </a:rPr>
              <a:t> KAYA</a:t>
            </a:r>
          </a:p>
          <a:p>
            <a:pPr marL="0" indent="0" algn="ctr">
              <a:buFont typeface="Arial" panose="020B0604020202020204" pitchFamily="34" charset="0"/>
              <a:buNone/>
            </a:pPr>
            <a:endParaRPr lang="tr-TR" altLang="tr-TR" sz="15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tr-TR" altLang="tr-TR" sz="1500" dirty="0">
                <a:latin typeface="Times New Roman" panose="02020603050405020304" pitchFamily="18" charset="0"/>
                <a:cs typeface="Times New Roman" panose="02020603050405020304" pitchFamily="18" charset="0"/>
              </a:rPr>
              <a:t>Gizem AKBAŞ</a:t>
            </a: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730936"/>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AYBÜ Dış İlişkiler Koordinatörlüğü</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8864168-2A49-7240-8E59-335B4870F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601579" y="1944473"/>
            <a:ext cx="7964906" cy="4117975"/>
          </a:xfrm>
        </p:spPr>
        <p:txBody>
          <a:bodyPr/>
          <a:lstStyle/>
          <a:p>
            <a:pPr marL="0" indent="0">
              <a:buNone/>
            </a:pPr>
            <a:endParaRPr lang="tr-TR" sz="2000" dirty="0">
              <a:latin typeface="Times New Roman" panose="02020603050405020304" pitchFamily="18" charset="0"/>
              <a:cs typeface="Times New Roman" panose="02020603050405020304" pitchFamily="18" charset="0"/>
            </a:endParaRPr>
          </a:p>
          <a:p>
            <a:pPr algn="just">
              <a:buFontTx/>
              <a:buChar char="-"/>
            </a:pPr>
            <a:r>
              <a:rPr lang="en-GB" sz="2000" dirty="0">
                <a:latin typeface="Times New Roman" panose="02020603050405020304" pitchFamily="18" charset="0"/>
                <a:cs typeface="Times New Roman" panose="02020603050405020304" pitchFamily="18" charset="0"/>
              </a:rPr>
              <a:t>“</a:t>
            </a:r>
            <a:r>
              <a:rPr lang="da-DK" sz="2000" dirty="0"/>
              <a:t>Yükseköğretim kurumu, yurtdışında geçirilen öğrenim dönemine tam tanınma sağlamakla yükümlüdür. Bu sebeple, ortak olunan kurumların ders içeriklerinin uygunluğunun kontrol edilmesi, yurtdışında geçirilecek dönemin denkliği ve buna bağlı olarak tanınmanın sağlanması için gereklidir.”</a:t>
            </a:r>
            <a:r>
              <a:rPr lang="tr-TR" sz="2000" dirty="0"/>
              <a:t> (</a:t>
            </a:r>
            <a:r>
              <a:rPr lang="en-GB" sz="2000" dirty="0"/>
              <a:t>s. 23, </a:t>
            </a:r>
            <a:r>
              <a:rPr lang="tr-TR" sz="2000" dirty="0" err="1"/>
              <a:t>Erasmus</a:t>
            </a:r>
            <a:r>
              <a:rPr lang="en-GB" sz="2000" dirty="0"/>
              <a:t>+ 2020 El K</a:t>
            </a:r>
            <a:r>
              <a:rPr lang="tr-TR" sz="2000" dirty="0"/>
              <a:t>itabı)</a:t>
            </a:r>
            <a:endParaRPr lang="en-GB" sz="2000" dirty="0"/>
          </a:p>
          <a:p>
            <a:pPr marL="0" indent="0">
              <a:buNone/>
            </a:pPr>
            <a:endParaRPr lang="tr-TR" sz="2000" dirty="0"/>
          </a:p>
          <a:p>
            <a:pPr algn="just">
              <a:buFontTx/>
              <a:buChar char="-"/>
            </a:pPr>
            <a:r>
              <a:rPr lang="tr-TR" altLang="tr-TR" sz="2000" dirty="0">
                <a:latin typeface="Times New Roman" panose="02020603050405020304" pitchFamily="18" charset="0"/>
                <a:cs typeface="Times New Roman" panose="02020603050405020304" pitchFamily="18" charset="0"/>
              </a:rPr>
              <a:t> </a:t>
            </a:r>
            <a:r>
              <a:rPr lang="en-GB" altLang="tr-TR" sz="2000" dirty="0">
                <a:latin typeface="Times New Roman" panose="02020603050405020304" pitchFamily="18" charset="0"/>
                <a:cs typeface="Times New Roman" panose="02020603050405020304" pitchFamily="18" charset="0"/>
              </a:rPr>
              <a:t>“</a:t>
            </a:r>
            <a:r>
              <a:rPr lang="da-DK" sz="2000" dirty="0"/>
              <a:t>Yararlanıcı kurum, bu anlaşmada belirtilen derslerden öğrencinin başarılı olması durumunda tam tanınmanın sağlanacağını garanti eder.” </a:t>
            </a:r>
            <a:r>
              <a:rPr lang="tr-TR" sz="2000" dirty="0"/>
              <a:t>(</a:t>
            </a:r>
            <a:r>
              <a:rPr lang="en-GB" sz="2000" dirty="0"/>
              <a:t>s. 23, </a:t>
            </a:r>
            <a:r>
              <a:rPr lang="tr-TR" sz="2000" dirty="0" err="1"/>
              <a:t>Erasmus</a:t>
            </a:r>
            <a:r>
              <a:rPr lang="en-GB" sz="2000" dirty="0"/>
              <a:t>+ 2020 El K</a:t>
            </a:r>
            <a:r>
              <a:rPr lang="tr-TR" sz="2000" dirty="0"/>
              <a:t>itabı)</a:t>
            </a:r>
          </a:p>
          <a:p>
            <a:pPr>
              <a:buFontTx/>
              <a:buChar char="-"/>
            </a:pPr>
            <a:endParaRPr lang="tr-TR" altLang="tr-TR" sz="2000" dirty="0">
              <a:latin typeface="Times New Roman" panose="02020603050405020304" pitchFamily="18" charset="0"/>
              <a:cs typeface="Times New Roman" panose="02020603050405020304" pitchFamily="18" charset="0"/>
            </a:endParaRP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956064"/>
            <a:ext cx="9063037" cy="99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smtClean="0">
                <a:solidFill>
                  <a:srgbClr val="C00000"/>
                </a:solidFill>
                <a:latin typeface="Times New Roman" panose="02020603050405020304" pitchFamily="18" charset="0"/>
                <a:cs typeface="Times New Roman" panose="02020603050405020304" pitchFamily="18" charset="0"/>
              </a:rPr>
              <a:t>Tanınma İşlemleri</a:t>
            </a:r>
            <a:endParaRPr lang="tr-TR" altLang="tr-TR" sz="2700" b="1" dirty="0">
              <a:solidFill>
                <a:srgbClr val="C00000"/>
              </a:solidFill>
              <a:latin typeface="Times New Roman" panose="02020603050405020304" pitchFamily="18" charset="0"/>
              <a:cs typeface="Times New Roman" panose="02020603050405020304" pitchFamily="18" charset="0"/>
            </a:endParaRP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377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36"/>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491988" y="2345553"/>
            <a:ext cx="8050433" cy="3922959"/>
          </a:xfrm>
        </p:spPr>
        <p:txBody>
          <a:bodyPr/>
          <a:lstStyle/>
          <a:p>
            <a:pPr marL="0" indent="0" algn="just">
              <a:buNone/>
            </a:pPr>
            <a:r>
              <a:rPr lang="en-GB" sz="1700" dirty="0">
                <a:latin typeface="Times New Roman" panose="02020603050405020304" pitchFamily="18" charset="0"/>
                <a:cs typeface="Times New Roman" panose="02020603050405020304" pitchFamily="18" charset="0"/>
              </a:rPr>
              <a:t>“</a:t>
            </a:r>
            <a:r>
              <a:rPr lang="da-DK" sz="1700" dirty="0"/>
              <a:t>Tam Tanınma şu şekilde gerçekleştirilmelidir: Misafir olunan kurumda alınan ve öğrencinin öğrenim/staj anlaşmasında yer alan derslerin/stajın orijinal isimleri ve kredilerinin transkript ve Diploma Eki’nde yer alması dipnotlarda açık bir şekilde, öğrencinin Erasmus+ kapsamında hareketlilikten faydalandığının belirtilmesi gerekmektedir. Ayrıca transkript ve Diploma Eki 6.1’de hangi derslerin Erasmus+ kapsamında ve hangi yükseköğretim kurumunda alındığı anlaşılır bir şekilde gösterilmelidir.</a:t>
            </a:r>
          </a:p>
          <a:p>
            <a:pPr marL="0" indent="0" algn="just">
              <a:buNone/>
            </a:pPr>
            <a:endParaRPr lang="da-DK" sz="1700" dirty="0"/>
          </a:p>
          <a:p>
            <a:pPr marL="0" indent="0" algn="just">
              <a:buNone/>
            </a:pPr>
            <a:r>
              <a:rPr lang="da-DK" sz="1700" dirty="0" err="1"/>
              <a:t>Hareketlilikte</a:t>
            </a:r>
            <a:r>
              <a:rPr lang="da-DK" sz="1700" dirty="0"/>
              <a:t> alınan derslerin dönüşte genel başarı ortalamasına dâhil edilip edilmeyeceği ile ilgili karar yükseköğretim kurumunun takdirindedir. Uygulanacak yöntem eşitlik ve şeffaflık ilkelerine uygun olarak düzenleyici bir üst işlemle belirlenmeli ve öğrencilere hareketlilik öncesinde </a:t>
            </a:r>
            <a:r>
              <a:rPr lang="da-DK" sz="1700" dirty="0" err="1"/>
              <a:t>duyurulmalıdır</a:t>
            </a:r>
            <a:r>
              <a:rPr lang="da-DK" sz="1700" dirty="0"/>
              <a:t>.” </a:t>
            </a:r>
            <a:r>
              <a:rPr lang="tr-TR" sz="1700" dirty="0"/>
              <a:t>(s. 23, </a:t>
            </a:r>
            <a:r>
              <a:rPr lang="tr-TR" sz="1700" dirty="0" err="1"/>
              <a:t>Erasmus</a:t>
            </a:r>
            <a:r>
              <a:rPr lang="en-GB" sz="1700" dirty="0"/>
              <a:t>+ 2020 El K</a:t>
            </a:r>
            <a:r>
              <a:rPr lang="tr-TR" sz="1700" dirty="0"/>
              <a:t>itabı</a:t>
            </a:r>
            <a:r>
              <a:rPr lang="tr-TR" sz="1700" dirty="0" smtClean="0"/>
              <a:t>)</a:t>
            </a:r>
            <a:endParaRPr lang="tr-TR" sz="1700" dirty="0"/>
          </a:p>
          <a:p>
            <a:pPr algn="just">
              <a:buFontTx/>
              <a:buChar char="-"/>
            </a:pPr>
            <a:endParaRPr lang="tr-TR" altLang="tr-TR" sz="1700" dirty="0">
              <a:latin typeface="Times New Roman" panose="02020603050405020304" pitchFamily="18" charset="0"/>
              <a:cs typeface="Times New Roman" panose="02020603050405020304" pitchFamily="18" charset="0"/>
            </a:endParaRP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30163" y="730936"/>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Öğrenim Anlaşması (Learning </a:t>
            </a:r>
            <a:r>
              <a:rPr lang="tr-TR" altLang="tr-TR" sz="2700" b="1" dirty="0" err="1">
                <a:solidFill>
                  <a:srgbClr val="C00000"/>
                </a:solidFill>
                <a:latin typeface="Times New Roman" panose="02020603050405020304" pitchFamily="18" charset="0"/>
                <a:cs typeface="Times New Roman" panose="02020603050405020304" pitchFamily="18" charset="0"/>
              </a:rPr>
              <a:t>Agreement</a:t>
            </a:r>
            <a:r>
              <a:rPr lang="tr-TR" altLang="tr-TR" sz="2700" b="1" dirty="0">
                <a:solidFill>
                  <a:srgbClr val="C00000"/>
                </a:solidFill>
                <a:latin typeface="Times New Roman" panose="02020603050405020304" pitchFamily="18" charset="0"/>
                <a:cs typeface="Times New Roman" panose="02020603050405020304" pitchFamily="18" charset="0"/>
              </a:rPr>
              <a:t>)</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Tanınma İşlemleri</a:t>
            </a:r>
            <a:endParaRPr lang="tr-TR" altLang="tr-TR" sz="2700" b="1" dirty="0">
              <a:solidFill>
                <a:srgbClr val="C00000"/>
              </a:solidFill>
              <a:latin typeface="Times New Roman" panose="02020603050405020304" pitchFamily="18" charset="0"/>
              <a:cs typeface="Times New Roman" panose="02020603050405020304" pitchFamily="18" charset="0"/>
            </a:endParaRP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3BFEDC55-94EF-6B4D-A470-2C6E05959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396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xmlns="" id="{D44F0DC4-B58A-B84C-8323-F4D40DB1B8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Metin kutusu 5">
            <a:extLst>
              <a:ext uri="{FF2B5EF4-FFF2-40B4-BE49-F238E27FC236}">
                <a16:creationId xmlns:a16="http://schemas.microsoft.com/office/drawing/2014/main" xmlns="" id="{6F3E68AC-1866-C941-8CBB-C8383256FAD4}"/>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dirty="0" err="1">
                <a:solidFill>
                  <a:srgbClr val="00B0F0"/>
                </a:solidFill>
                <a:latin typeface="Times New Roman" panose="02020603050405020304" pitchFamily="18" charset="0"/>
                <a:cs typeface="Times New Roman" panose="02020603050405020304" pitchFamily="18" charset="0"/>
              </a:rPr>
              <a:t>www.aybu.edu.tr</a:t>
            </a:r>
            <a:r>
              <a:rPr lang="tr-TR" altLang="tr-TR" sz="1300" dirty="0">
                <a:solidFill>
                  <a:srgbClr val="00B0F0"/>
                </a:solidFill>
                <a:latin typeface="Times New Roman" panose="02020603050405020304" pitchFamily="18" charset="0"/>
                <a:cs typeface="Times New Roman" panose="02020603050405020304" pitchFamily="18" charset="0"/>
              </a:rPr>
              <a:t>/</a:t>
            </a:r>
            <a:r>
              <a:rPr lang="tr-TR" altLang="tr-TR" sz="1300" dirty="0" err="1">
                <a:solidFill>
                  <a:srgbClr val="00B0F0"/>
                </a:solidFill>
                <a:latin typeface="Times New Roman" panose="02020603050405020304" pitchFamily="18" charset="0"/>
                <a:cs typeface="Times New Roman" panose="02020603050405020304" pitchFamily="18" charset="0"/>
              </a:rPr>
              <a:t>international</a:t>
            </a:r>
            <a:endParaRPr lang="tr-TR" altLang="tr-TR" sz="1300" dirty="0">
              <a:solidFill>
                <a:srgbClr val="00B0F0"/>
              </a:solidFill>
              <a:latin typeface="Times New Roman" panose="02020603050405020304" pitchFamily="18" charset="0"/>
              <a:cs typeface="Times New Roman" panose="02020603050405020304" pitchFamily="18" charset="0"/>
            </a:endParaRPr>
          </a:p>
        </p:txBody>
      </p:sp>
      <p:sp>
        <p:nvSpPr>
          <p:cNvPr id="29699" name="Unvan 1">
            <a:extLst>
              <a:ext uri="{FF2B5EF4-FFF2-40B4-BE49-F238E27FC236}">
                <a16:creationId xmlns:a16="http://schemas.microsoft.com/office/drawing/2014/main" xmlns="" id="{F27E8999-96F0-FF4B-8F2F-E14F550A75A4}"/>
              </a:ext>
            </a:extLst>
          </p:cNvPr>
          <p:cNvSpPr txBox="1">
            <a:spLocks/>
          </p:cNvSpPr>
          <p:nvPr/>
        </p:nvSpPr>
        <p:spPr bwMode="auto">
          <a:xfrm>
            <a:off x="942435" y="106363"/>
            <a:ext cx="6910134"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ESN AYBU</a:t>
            </a: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(AYBU Exchange </a:t>
            </a:r>
            <a:r>
              <a:rPr lang="tr-TR" altLang="tr-TR" sz="2700" b="1" dirty="0" err="1">
                <a:solidFill>
                  <a:srgbClr val="C00000"/>
                </a:solidFill>
                <a:latin typeface="Times New Roman" panose="02020603050405020304" pitchFamily="18" charset="0"/>
                <a:cs typeface="Times New Roman" panose="02020603050405020304" pitchFamily="18" charset="0"/>
              </a:rPr>
              <a:t>Students</a:t>
            </a:r>
            <a:r>
              <a:rPr lang="tr-TR" altLang="tr-TR" sz="2700" b="1" dirty="0">
                <a:solidFill>
                  <a:srgbClr val="C00000"/>
                </a:solidFill>
                <a:latin typeface="Times New Roman" panose="02020603050405020304" pitchFamily="18" charset="0"/>
                <a:cs typeface="Times New Roman" panose="02020603050405020304" pitchFamily="18" charset="0"/>
              </a:rPr>
              <a:t> Club)</a:t>
            </a:r>
          </a:p>
        </p:txBody>
      </p:sp>
      <p:pic>
        <p:nvPicPr>
          <p:cNvPr id="29700" name="Resim 9">
            <a:extLst>
              <a:ext uri="{FF2B5EF4-FFF2-40B4-BE49-F238E27FC236}">
                <a16:creationId xmlns:a16="http://schemas.microsoft.com/office/drawing/2014/main" xmlns="" id="{E9CE138D-75EA-2C4A-8E6C-D88C6E5F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895" y="4619288"/>
            <a:ext cx="9906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Resim 5">
            <a:extLst>
              <a:ext uri="{FF2B5EF4-FFF2-40B4-BE49-F238E27FC236}">
                <a16:creationId xmlns:a16="http://schemas.microsoft.com/office/drawing/2014/main" xmlns="" id="{89EB4265-129E-704A-B965-502AF23BF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3309" y="1104379"/>
            <a:ext cx="2407698"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Resim 7">
            <a:extLst>
              <a:ext uri="{FF2B5EF4-FFF2-40B4-BE49-F238E27FC236}">
                <a16:creationId xmlns:a16="http://schemas.microsoft.com/office/drawing/2014/main" xmlns="" id="{4AEAFCCB-D218-1E42-8088-DC6334E7D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1936750"/>
            <a:ext cx="543242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Resim 9" descr="vektör grafikler içeren bir resim&#10;&#10;Açıklama otomatik olarak oluşturuldu">
            <a:extLst>
              <a:ext uri="{FF2B5EF4-FFF2-40B4-BE49-F238E27FC236}">
                <a16:creationId xmlns:a16="http://schemas.microsoft.com/office/drawing/2014/main" xmlns="" id="{2913E9D4-00FF-1942-9A6B-6D368A441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5564" y="3382713"/>
            <a:ext cx="5111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Metin kutusu 5">
            <a:extLst>
              <a:ext uri="{FF2B5EF4-FFF2-40B4-BE49-F238E27FC236}">
                <a16:creationId xmlns:a16="http://schemas.microsoft.com/office/drawing/2014/main" xmlns="" id="{7C1CAE9B-BE6D-FD4A-A036-B590D6928C5D}"/>
              </a:ext>
            </a:extLst>
          </p:cNvPr>
          <p:cNvSpPr txBox="1">
            <a:spLocks noChangeArrowheads="1"/>
          </p:cNvSpPr>
          <p:nvPr/>
        </p:nvSpPr>
        <p:spPr bwMode="auto">
          <a:xfrm>
            <a:off x="7226751" y="3416050"/>
            <a:ext cx="15128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2300" b="1">
                <a:latin typeface="Times New Roman" panose="02020603050405020304" pitchFamily="18" charset="0"/>
                <a:cs typeface="Times New Roman" panose="02020603050405020304" pitchFamily="18" charset="0"/>
              </a:rPr>
              <a:t>/esnaybu</a:t>
            </a:r>
          </a:p>
        </p:txBody>
      </p:sp>
      <p:pic>
        <p:nvPicPr>
          <p:cNvPr id="13" name="Resim 12" descr="vektör grafikler içeren bir resim&#10;&#10;Açıklama otomatik olarak oluşturuldu">
            <a:extLst>
              <a:ext uri="{FF2B5EF4-FFF2-40B4-BE49-F238E27FC236}">
                <a16:creationId xmlns:a16="http://schemas.microsoft.com/office/drawing/2014/main" xmlns="" id="{C0F74328-F674-174D-8782-911170715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xmlns="" id="{D33811E4-2742-4240-A0B5-A1B3FAD1FC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etin kutusu 5">
            <a:extLst>
              <a:ext uri="{FF2B5EF4-FFF2-40B4-BE49-F238E27FC236}">
                <a16:creationId xmlns:a16="http://schemas.microsoft.com/office/drawing/2014/main" xmlns="" id="{F1E7F994-3631-C44B-9A4A-AF87F86F822E}"/>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6" name="Metin kutusu 5">
            <a:extLst>
              <a:ext uri="{FF2B5EF4-FFF2-40B4-BE49-F238E27FC236}">
                <a16:creationId xmlns:a16="http://schemas.microsoft.com/office/drawing/2014/main" xmlns="" id="{ABE01393-294D-544A-9718-AFA208FAD2D6}"/>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7" name="Resim 21">
            <a:extLst>
              <a:ext uri="{FF2B5EF4-FFF2-40B4-BE49-F238E27FC236}">
                <a16:creationId xmlns:a16="http://schemas.microsoft.com/office/drawing/2014/main" xmlns="" id="{61B44ACB-0078-444F-B6BF-57F598355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xmlns="" id="{E3F9988C-4E8C-AB43-AF34-2FB12FD73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xmlns="" id="{28F7C2ED-0E41-2343-BA6E-50CD4B6A5AE6}"/>
              </a:ext>
            </a:extLst>
          </p:cNvPr>
          <p:cNvSpPr txBox="1">
            <a:spLocks noChangeArrowheads="1"/>
          </p:cNvSpPr>
          <p:nvPr/>
        </p:nvSpPr>
        <p:spPr bwMode="auto">
          <a:xfrm>
            <a:off x="1890713" y="369888"/>
            <a:ext cx="571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sp>
        <p:nvSpPr>
          <p:cNvPr id="30734" name="Metin kutusu 1">
            <a:extLst>
              <a:ext uri="{FF2B5EF4-FFF2-40B4-BE49-F238E27FC236}">
                <a16:creationId xmlns:a16="http://schemas.microsoft.com/office/drawing/2014/main" xmlns="" id="{0FCF294E-809D-A54B-A898-6106A8A4BEA8}"/>
              </a:ext>
            </a:extLst>
          </p:cNvPr>
          <p:cNvSpPr txBox="1">
            <a:spLocks noChangeArrowheads="1"/>
          </p:cNvSpPr>
          <p:nvPr/>
        </p:nvSpPr>
        <p:spPr bwMode="auto">
          <a:xfrm>
            <a:off x="9728993" y="246072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tr-TR" altLang="tr-TR" sz="1800"/>
          </a:p>
        </p:txBody>
      </p:sp>
      <p:sp>
        <p:nvSpPr>
          <p:cNvPr id="17" name="Unvan 1">
            <a:extLst>
              <a:ext uri="{FF2B5EF4-FFF2-40B4-BE49-F238E27FC236}">
                <a16:creationId xmlns:a16="http://schemas.microsoft.com/office/drawing/2014/main" xmlns="" id="{3908603A-E7B1-CE4A-8CD2-631D46EE294B}"/>
              </a:ext>
            </a:extLst>
          </p:cNvPr>
          <p:cNvSpPr txBox="1">
            <a:spLocks/>
          </p:cNvSpPr>
          <p:nvPr/>
        </p:nvSpPr>
        <p:spPr bwMode="auto">
          <a:xfrm>
            <a:off x="1170433" y="253301"/>
            <a:ext cx="6910134" cy="57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r>
              <a:rPr lang="tr-TR" altLang="tr-TR" sz="5100" b="1" dirty="0">
                <a:solidFill>
                  <a:srgbClr val="C00000"/>
                </a:solidFill>
                <a:latin typeface="Times New Roman" panose="02020603050405020304" pitchFamily="18" charset="0"/>
                <a:cs typeface="Times New Roman" panose="02020603050405020304" pitchFamily="18" charset="0"/>
              </a:rPr>
              <a:t>Soru</a:t>
            </a:r>
          </a:p>
          <a:p>
            <a:pPr algn="ctr">
              <a:spcBef>
                <a:spcPct val="0"/>
              </a:spcBef>
              <a:buFont typeface="Arial" panose="020B0604020202020204" pitchFamily="34" charset="0"/>
              <a:buNone/>
            </a:pPr>
            <a:endParaRPr lang="tr-TR" altLang="tr-TR" sz="51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5100" b="1" dirty="0">
                <a:solidFill>
                  <a:srgbClr val="C00000"/>
                </a:solidFill>
                <a:latin typeface="Times New Roman" panose="02020603050405020304" pitchFamily="18" charset="0"/>
                <a:cs typeface="Times New Roman" panose="02020603050405020304" pitchFamily="18" charset="0"/>
              </a:rPr>
              <a:t>Görüş ve Öneriler</a:t>
            </a:r>
          </a:p>
        </p:txBody>
      </p:sp>
      <p:pic>
        <p:nvPicPr>
          <p:cNvPr id="13" name="Resim 21">
            <a:extLst>
              <a:ext uri="{FF2B5EF4-FFF2-40B4-BE49-F238E27FC236}">
                <a16:creationId xmlns:a16="http://schemas.microsoft.com/office/drawing/2014/main" xmlns="" id="{2CA28FA3-8E59-B34C-9538-405B78B98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descr="vektör grafikler içeren bir resim&#10;&#10;Açıklama otomatik olarak oluşturuldu">
            <a:extLst>
              <a:ext uri="{FF2B5EF4-FFF2-40B4-BE49-F238E27FC236}">
                <a16:creationId xmlns:a16="http://schemas.microsoft.com/office/drawing/2014/main" xmlns="" id="{E6A74D37-0D40-D846-9E7D-4EF2E852D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3">
            <a:extLst>
              <a:ext uri="{FF2B5EF4-FFF2-40B4-BE49-F238E27FC236}">
                <a16:creationId xmlns:a16="http://schemas.microsoft.com/office/drawing/2014/main" xmlns="" id="{AE8C0574-05E6-0C4A-A538-69C7EA787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etin kutusu 5">
            <a:extLst>
              <a:ext uri="{FF2B5EF4-FFF2-40B4-BE49-F238E27FC236}">
                <a16:creationId xmlns:a16="http://schemas.microsoft.com/office/drawing/2014/main" xmlns="" id="{5130AC52-4AD0-F547-9483-A7DB89164E45}"/>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9" name="Metin kutusu 5">
            <a:extLst>
              <a:ext uri="{FF2B5EF4-FFF2-40B4-BE49-F238E27FC236}">
                <a16:creationId xmlns:a16="http://schemas.microsoft.com/office/drawing/2014/main" xmlns="" id="{B9266AD6-F5C3-4A4F-A57D-7DC5AC48D8EC}"/>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sp>
        <p:nvSpPr>
          <p:cNvPr id="20" name="Metin kutusu 5">
            <a:extLst>
              <a:ext uri="{FF2B5EF4-FFF2-40B4-BE49-F238E27FC236}">
                <a16:creationId xmlns:a16="http://schemas.microsoft.com/office/drawing/2014/main" xmlns="" id="{9DA29E98-46C0-8241-B662-F8BBEAD81C39}"/>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dirty="0" err="1">
                <a:solidFill>
                  <a:srgbClr val="00B0F0"/>
                </a:solidFill>
                <a:latin typeface="Times New Roman" panose="02020603050405020304" pitchFamily="18" charset="0"/>
                <a:cs typeface="Times New Roman" panose="02020603050405020304" pitchFamily="18" charset="0"/>
              </a:rPr>
              <a:t>www.aybu.edu.tr</a:t>
            </a:r>
            <a:r>
              <a:rPr lang="tr-TR" altLang="tr-TR" sz="1300" dirty="0">
                <a:solidFill>
                  <a:srgbClr val="00B0F0"/>
                </a:solidFill>
                <a:latin typeface="Times New Roman" panose="02020603050405020304" pitchFamily="18" charset="0"/>
                <a:cs typeface="Times New Roman" panose="02020603050405020304" pitchFamily="18" charset="0"/>
              </a:rPr>
              <a:t>/</a:t>
            </a:r>
            <a:r>
              <a:rPr lang="tr-TR" altLang="tr-TR" sz="1300" dirty="0" err="1">
                <a:solidFill>
                  <a:srgbClr val="00B0F0"/>
                </a:solidFill>
                <a:latin typeface="Times New Roman" panose="02020603050405020304" pitchFamily="18" charset="0"/>
                <a:cs typeface="Times New Roman" panose="02020603050405020304" pitchFamily="18" charset="0"/>
              </a:rPr>
              <a:t>international</a:t>
            </a:r>
            <a:endParaRPr lang="tr-TR" altLang="tr-TR" sz="13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135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xmlns="" id="{E3F9988C-4E8C-AB43-AF34-2FB12FD73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xmlns="" id="{28F7C2ED-0E41-2343-BA6E-50CD4B6A5AE6}"/>
              </a:ext>
            </a:extLst>
          </p:cNvPr>
          <p:cNvSpPr txBox="1">
            <a:spLocks noChangeArrowheads="1"/>
          </p:cNvSpPr>
          <p:nvPr/>
        </p:nvSpPr>
        <p:spPr bwMode="auto">
          <a:xfrm>
            <a:off x="1890713" y="369888"/>
            <a:ext cx="571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pic>
        <p:nvPicPr>
          <p:cNvPr id="30723" name="Resim 11">
            <a:extLst>
              <a:ext uri="{FF2B5EF4-FFF2-40B4-BE49-F238E27FC236}">
                <a16:creationId xmlns:a16="http://schemas.microsoft.com/office/drawing/2014/main" xmlns="" id="{365FD6C9-3B78-E740-ABC9-0B0CDCA6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7" y="6321067"/>
            <a:ext cx="1720056" cy="55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Dikdörtgen 1">
            <a:extLst>
              <a:ext uri="{FF2B5EF4-FFF2-40B4-BE49-F238E27FC236}">
                <a16:creationId xmlns:a16="http://schemas.microsoft.com/office/drawing/2014/main" xmlns="" id="{695EC06A-41C9-E94D-9739-76A33BF6600F}"/>
              </a:ext>
            </a:extLst>
          </p:cNvPr>
          <p:cNvSpPr>
            <a:spLocks noChangeArrowheads="1"/>
          </p:cNvSpPr>
          <p:nvPr/>
        </p:nvSpPr>
        <p:spPr bwMode="auto">
          <a:xfrm>
            <a:off x="2360613" y="48514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rPr>
              <a:t>AYBÜ Etlik Milli İrade Binası, B-Blok, Kat-8</a:t>
            </a:r>
          </a:p>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rPr>
              <a:t>Tel: +90 312 9061331</a:t>
            </a:r>
          </a:p>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hlinkClick r:id="rId4"/>
              </a:rPr>
              <a:t>www.ybu.edu.tr/dib</a:t>
            </a:r>
          </a:p>
        </p:txBody>
      </p:sp>
      <p:pic>
        <p:nvPicPr>
          <p:cNvPr id="30727" name="Resim 13">
            <a:extLst>
              <a:ext uri="{FF2B5EF4-FFF2-40B4-BE49-F238E27FC236}">
                <a16:creationId xmlns:a16="http://schemas.microsoft.com/office/drawing/2014/main" xmlns="" id="{593F5311-3576-7643-9292-221060333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638" y="17463"/>
            <a:ext cx="19907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Metin kutusu 14">
            <a:extLst>
              <a:ext uri="{FF2B5EF4-FFF2-40B4-BE49-F238E27FC236}">
                <a16:creationId xmlns:a16="http://schemas.microsoft.com/office/drawing/2014/main" xmlns="" id="{6C5BDA0D-D9B3-134B-9EA1-DF2145BE9314}"/>
              </a:ext>
            </a:extLst>
          </p:cNvPr>
          <p:cNvSpPr txBox="1">
            <a:spLocks noChangeArrowheads="1"/>
          </p:cNvSpPr>
          <p:nvPr/>
        </p:nvSpPr>
        <p:spPr bwMode="auto">
          <a:xfrm>
            <a:off x="1504950" y="1995488"/>
            <a:ext cx="6134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100" b="1">
                <a:solidFill>
                  <a:srgbClr val="002060"/>
                </a:solidFill>
                <a:latin typeface="Baskerville" panose="02020502070401020303" pitchFamily="18" charset="0"/>
              </a:rPr>
              <a:t>DIŞ İLİŞKİLER KOORDİNATÖRLÜĞÜ</a:t>
            </a:r>
          </a:p>
        </p:txBody>
      </p:sp>
      <p:pic>
        <p:nvPicPr>
          <p:cNvPr id="30729" name="Resim 9" descr="vektör grafikler içeren bir resim&#10;&#10;Açıklama otomatik olarak oluşturuldu">
            <a:extLst>
              <a:ext uri="{FF2B5EF4-FFF2-40B4-BE49-F238E27FC236}">
                <a16:creationId xmlns:a16="http://schemas.microsoft.com/office/drawing/2014/main" xmlns="" id="{33388358-2407-9340-9E33-63B6932DE8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088" y="3819525"/>
            <a:ext cx="7064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Resim 13">
            <a:extLst>
              <a:ext uri="{FF2B5EF4-FFF2-40B4-BE49-F238E27FC236}">
                <a16:creationId xmlns:a16="http://schemas.microsoft.com/office/drawing/2014/main" xmlns="" id="{16A07B28-3F87-9C46-A370-EF1280B4E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5425" y="3740150"/>
            <a:ext cx="8223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Metin kutusu 5">
            <a:extLst>
              <a:ext uri="{FF2B5EF4-FFF2-40B4-BE49-F238E27FC236}">
                <a16:creationId xmlns:a16="http://schemas.microsoft.com/office/drawing/2014/main" xmlns="" id="{77C5FD79-EEB4-9341-8378-2E876A96AD39}"/>
              </a:ext>
            </a:extLst>
          </p:cNvPr>
          <p:cNvSpPr txBox="1">
            <a:spLocks noChangeArrowheads="1"/>
          </p:cNvSpPr>
          <p:nvPr/>
        </p:nvSpPr>
        <p:spPr bwMode="auto">
          <a:xfrm>
            <a:off x="2401888" y="3965575"/>
            <a:ext cx="12319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2300" b="1">
                <a:latin typeface="Times New Roman" panose="02020603050405020304" pitchFamily="18" charset="0"/>
                <a:cs typeface="Times New Roman" panose="02020603050405020304" pitchFamily="18" charset="0"/>
              </a:rPr>
              <a:t>/aybuint</a:t>
            </a:r>
          </a:p>
        </p:txBody>
      </p:sp>
      <p:sp>
        <p:nvSpPr>
          <p:cNvPr id="30732" name="Metin kutusu 5">
            <a:extLst>
              <a:ext uri="{FF2B5EF4-FFF2-40B4-BE49-F238E27FC236}">
                <a16:creationId xmlns:a16="http://schemas.microsoft.com/office/drawing/2014/main" xmlns="" id="{30467B16-188E-934D-8C4A-F1223469CE0E}"/>
              </a:ext>
            </a:extLst>
          </p:cNvPr>
          <p:cNvSpPr txBox="1">
            <a:spLocks noChangeArrowheads="1"/>
          </p:cNvSpPr>
          <p:nvPr/>
        </p:nvSpPr>
        <p:spPr bwMode="auto">
          <a:xfrm>
            <a:off x="5551488" y="3949700"/>
            <a:ext cx="25257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2300" b="1">
                <a:latin typeface="Times New Roman" panose="02020603050405020304" pitchFamily="18" charset="0"/>
                <a:cs typeface="Times New Roman" panose="02020603050405020304" pitchFamily="18" charset="0"/>
              </a:rPr>
              <a:t>/aybuinternational</a:t>
            </a:r>
          </a:p>
        </p:txBody>
      </p:sp>
      <p:pic>
        <p:nvPicPr>
          <p:cNvPr id="30733" name="Resim 2">
            <a:extLst>
              <a:ext uri="{FF2B5EF4-FFF2-40B4-BE49-F238E27FC236}">
                <a16:creationId xmlns:a16="http://schemas.microsoft.com/office/drawing/2014/main" xmlns="" id="{BA34D8E6-7049-1E43-84E4-0B8440CDDF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2588" y="2692400"/>
            <a:ext cx="798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Metin kutusu 1">
            <a:extLst>
              <a:ext uri="{FF2B5EF4-FFF2-40B4-BE49-F238E27FC236}">
                <a16:creationId xmlns:a16="http://schemas.microsoft.com/office/drawing/2014/main" xmlns="" id="{0FCF294E-809D-A54B-A898-6106A8A4BEA8}"/>
              </a:ext>
            </a:extLst>
          </p:cNvPr>
          <p:cNvSpPr txBox="1">
            <a:spLocks noChangeArrowheads="1"/>
          </p:cNvSpPr>
          <p:nvPr/>
        </p:nvSpPr>
        <p:spPr bwMode="auto">
          <a:xfrm>
            <a:off x="9736138" y="26082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tr-TR" altLang="tr-TR" sz="1800"/>
          </a:p>
        </p:txBody>
      </p:sp>
      <p:sp>
        <p:nvSpPr>
          <p:cNvPr id="30735" name="Dikdörtgen 2">
            <a:extLst>
              <a:ext uri="{FF2B5EF4-FFF2-40B4-BE49-F238E27FC236}">
                <a16:creationId xmlns:a16="http://schemas.microsoft.com/office/drawing/2014/main" xmlns="" id="{801A5697-C1BB-E244-8F3A-0B19BE8B4A61}"/>
              </a:ext>
            </a:extLst>
          </p:cNvPr>
          <p:cNvSpPr>
            <a:spLocks noChangeArrowheads="1"/>
          </p:cNvSpPr>
          <p:nvPr/>
        </p:nvSpPr>
        <p:spPr bwMode="auto">
          <a:xfrm>
            <a:off x="3808413" y="2968625"/>
            <a:ext cx="28860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70000"/>
              </a:lnSpc>
              <a:spcBef>
                <a:spcPct val="0"/>
              </a:spcBef>
              <a:buFontTx/>
              <a:buNone/>
            </a:pPr>
            <a:r>
              <a:rPr lang="tr-TR" altLang="tr-TR" sz="2300" b="1">
                <a:latin typeface="Times New Roman" panose="02020603050405020304" pitchFamily="18" charset="0"/>
                <a:cs typeface="Times New Roman" panose="02020603050405020304" pitchFamily="18" charset="0"/>
                <a:hlinkClick r:id="rId4"/>
              </a:rPr>
              <a:t>erasmus@ybu.edu.tr</a:t>
            </a:r>
            <a:r>
              <a:rPr lang="tr-TR" altLang="tr-TR" sz="2300" b="1">
                <a:latin typeface="Times New Roman" panose="02020603050405020304" pitchFamily="18" charset="0"/>
                <a:cs typeface="Times New Roman" panose="02020603050405020304" pitchFamily="18" charset="0"/>
              </a:rPr>
              <a:t> </a:t>
            </a:r>
          </a:p>
        </p:txBody>
      </p:sp>
      <p:pic>
        <p:nvPicPr>
          <p:cNvPr id="19" name="Resim 21">
            <a:extLst>
              <a:ext uri="{FF2B5EF4-FFF2-40B4-BE49-F238E27FC236}">
                <a16:creationId xmlns:a16="http://schemas.microsoft.com/office/drawing/2014/main" xmlns="" id="{E4DCCE21-672E-7E44-A4FF-21C1751B3C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Metin kutusu 5">
            <a:extLst>
              <a:ext uri="{FF2B5EF4-FFF2-40B4-BE49-F238E27FC236}">
                <a16:creationId xmlns:a16="http://schemas.microsoft.com/office/drawing/2014/main" xmlns="" id="{C8768988-3B08-364F-A417-9FD8141E63F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dirty="0" err="1">
                <a:solidFill>
                  <a:srgbClr val="00B0F0"/>
                </a:solidFill>
                <a:latin typeface="Times New Roman" panose="02020603050405020304" pitchFamily="18" charset="0"/>
                <a:cs typeface="Times New Roman" panose="02020603050405020304" pitchFamily="18" charset="0"/>
              </a:rPr>
              <a:t>www.aybu.edu.tr</a:t>
            </a:r>
            <a:r>
              <a:rPr lang="tr-TR" altLang="tr-TR" sz="1300" dirty="0">
                <a:solidFill>
                  <a:srgbClr val="00B0F0"/>
                </a:solidFill>
                <a:latin typeface="Times New Roman" panose="02020603050405020304" pitchFamily="18" charset="0"/>
                <a:cs typeface="Times New Roman" panose="02020603050405020304" pitchFamily="18" charset="0"/>
              </a:rPr>
              <a:t>/</a:t>
            </a:r>
            <a:r>
              <a:rPr lang="tr-TR" altLang="tr-TR" sz="1300" dirty="0" err="1">
                <a:solidFill>
                  <a:srgbClr val="00B0F0"/>
                </a:solidFill>
                <a:latin typeface="Times New Roman" panose="02020603050405020304" pitchFamily="18" charset="0"/>
                <a:cs typeface="Times New Roman" panose="02020603050405020304" pitchFamily="18" charset="0"/>
              </a:rPr>
              <a:t>international</a:t>
            </a:r>
            <a:endParaRPr lang="tr-TR" altLang="tr-TR" sz="130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xmlns="" id="{1C3A03D5-FDBE-1942-84FC-21C4DBD26C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İçerik Yer Tutucusu 2">
            <a:extLst>
              <a:ext uri="{FF2B5EF4-FFF2-40B4-BE49-F238E27FC236}">
                <a16:creationId xmlns:a16="http://schemas.microsoft.com/office/drawing/2014/main" xmlns="" id="{F2CBD9EA-EA41-D943-909F-30DDB71B739E}"/>
              </a:ext>
            </a:extLst>
          </p:cNvPr>
          <p:cNvSpPr>
            <a:spLocks noGrp="1"/>
          </p:cNvSpPr>
          <p:nvPr>
            <p:ph idx="1"/>
          </p:nvPr>
        </p:nvSpPr>
        <p:spPr>
          <a:xfrm>
            <a:off x="347177" y="2179374"/>
            <a:ext cx="8443933" cy="4047415"/>
          </a:xfrm>
        </p:spPr>
        <p:txBody>
          <a:bodyPr/>
          <a:lstStyle/>
          <a:p>
            <a:pPr>
              <a:lnSpc>
                <a:spcPct val="150000"/>
              </a:lnSpc>
            </a:pPr>
            <a:r>
              <a:rPr lang="tr-TR" altLang="tr-TR" sz="1700" b="1" dirty="0">
                <a:latin typeface="Times New Roman" panose="02020603050405020304" pitchFamily="18" charset="0"/>
                <a:cs typeface="Times New Roman" panose="02020603050405020304" pitchFamily="18" charset="0"/>
              </a:rPr>
              <a:t>Değişim Programları</a:t>
            </a:r>
          </a:p>
          <a:p>
            <a:pPr lvl="1">
              <a:lnSpc>
                <a:spcPct val="150000"/>
              </a:lnSpc>
            </a:pPr>
            <a:r>
              <a:rPr lang="tr-TR" altLang="tr-TR" sz="1700" i="1" dirty="0" err="1">
                <a:latin typeface="Times New Roman" panose="02020603050405020304" pitchFamily="18" charset="0"/>
                <a:cs typeface="Times New Roman" panose="02020603050405020304" pitchFamily="18" charset="0"/>
              </a:rPr>
              <a:t>Erasmus</a:t>
            </a:r>
            <a:r>
              <a:rPr lang="tr-TR" altLang="tr-TR" sz="1700" i="1" dirty="0">
                <a:latin typeface="Times New Roman" panose="02020603050405020304" pitchFamily="18" charset="0"/>
                <a:cs typeface="Times New Roman" panose="02020603050405020304" pitchFamily="18" charset="0"/>
              </a:rPr>
              <a:t>+ Değişim Programları</a:t>
            </a:r>
          </a:p>
          <a:p>
            <a:pPr marL="457200" lvl="1" indent="0">
              <a:lnSpc>
                <a:spcPct val="150000"/>
              </a:lnSpc>
              <a:buNone/>
            </a:pPr>
            <a:r>
              <a:rPr lang="tr-TR" altLang="tr-TR" sz="1700" i="1" dirty="0">
                <a:latin typeface="Times New Roman" panose="02020603050405020304" pitchFamily="18" charset="0"/>
                <a:cs typeface="Times New Roman" panose="02020603050405020304" pitchFamily="18" charset="0"/>
              </a:rPr>
              <a:t>(KA103 &amp; KA107 Giden ve Gelen, Öğrenim/Staj/Ders Verme/Eğitim Alma Hareketliliği)</a:t>
            </a:r>
          </a:p>
          <a:p>
            <a:pPr lvl="1">
              <a:lnSpc>
                <a:spcPct val="150000"/>
              </a:lnSpc>
            </a:pPr>
            <a:r>
              <a:rPr lang="tr-TR" altLang="tr-TR" sz="1700" i="1" dirty="0">
                <a:latin typeface="Times New Roman" panose="02020603050405020304" pitchFamily="18" charset="0"/>
                <a:cs typeface="Times New Roman" panose="02020603050405020304" pitchFamily="18" charset="0"/>
              </a:rPr>
              <a:t>Mevlana Değişim Programı</a:t>
            </a:r>
          </a:p>
          <a:p>
            <a:pPr lvl="1">
              <a:lnSpc>
                <a:spcPct val="150000"/>
              </a:lnSpc>
            </a:pPr>
            <a:r>
              <a:rPr lang="tr-TR" altLang="tr-TR" sz="1700" i="1" dirty="0">
                <a:latin typeface="Times New Roman" panose="02020603050405020304" pitchFamily="18" charset="0"/>
                <a:cs typeface="Times New Roman" panose="02020603050405020304" pitchFamily="18" charset="0"/>
              </a:rPr>
              <a:t>Farabi Değişim Programı</a:t>
            </a:r>
          </a:p>
          <a:p>
            <a:pPr lvl="1">
              <a:lnSpc>
                <a:spcPct val="150000"/>
              </a:lnSpc>
            </a:pPr>
            <a:r>
              <a:rPr lang="tr-TR" altLang="tr-TR" sz="1700" i="1" dirty="0">
                <a:latin typeface="Times New Roman" panose="02020603050405020304" pitchFamily="18" charset="0"/>
                <a:cs typeface="Times New Roman" panose="02020603050405020304" pitchFamily="18" charset="0"/>
              </a:rPr>
              <a:t>İkili İşbirliği Anlaşmaları (</a:t>
            </a:r>
            <a:r>
              <a:rPr lang="tr-TR" altLang="tr-TR" sz="1700" i="1" dirty="0" err="1">
                <a:latin typeface="Times New Roman" panose="02020603050405020304" pitchFamily="18" charset="0"/>
                <a:cs typeface="Times New Roman" panose="02020603050405020304" pitchFamily="18" charset="0"/>
              </a:rPr>
              <a:t>MoU</a:t>
            </a:r>
            <a:r>
              <a:rPr lang="tr-TR" altLang="tr-TR" sz="1700" i="1" dirty="0">
                <a:latin typeface="Times New Roman" panose="02020603050405020304" pitchFamily="18" charset="0"/>
                <a:cs typeface="Times New Roman" panose="02020603050405020304" pitchFamily="18" charset="0"/>
              </a:rPr>
              <a:t>) Kapsamındaki Değişim Hareketlilikleri</a:t>
            </a:r>
          </a:p>
          <a:p>
            <a:pPr lvl="1">
              <a:lnSpc>
                <a:spcPct val="150000"/>
              </a:lnSpc>
            </a:pPr>
            <a:r>
              <a:rPr lang="tr-TR" altLang="tr-TR" sz="1700" i="1" dirty="0">
                <a:latin typeface="Times New Roman" panose="02020603050405020304" pitchFamily="18" charset="0"/>
                <a:cs typeface="Times New Roman" panose="02020603050405020304" pitchFamily="18" charset="0"/>
              </a:rPr>
              <a:t>Ortak Lisans/Yüksek Lisans Sanal Değişim Programları</a:t>
            </a:r>
          </a:p>
          <a:p>
            <a:pPr>
              <a:lnSpc>
                <a:spcPct val="150000"/>
              </a:lnSpc>
            </a:pPr>
            <a:r>
              <a:rPr lang="tr-TR" altLang="tr-TR" sz="1700" b="1" dirty="0" err="1">
                <a:latin typeface="Times New Roman" panose="02020603050405020304" pitchFamily="18" charset="0"/>
                <a:cs typeface="Times New Roman" panose="02020603050405020304" pitchFamily="18" charset="0"/>
              </a:rPr>
              <a:t>Kurumlararası</a:t>
            </a:r>
            <a:r>
              <a:rPr lang="tr-TR" altLang="tr-TR" sz="1700" b="1" dirty="0">
                <a:latin typeface="Times New Roman" panose="02020603050405020304" pitchFamily="18" charset="0"/>
                <a:cs typeface="Times New Roman" panose="02020603050405020304" pitchFamily="18" charset="0"/>
              </a:rPr>
              <a:t> Anlaşmalar (</a:t>
            </a:r>
            <a:r>
              <a:rPr lang="tr-TR" altLang="tr-TR" sz="1700" b="1" dirty="0" err="1">
                <a:latin typeface="Times New Roman" panose="02020603050405020304" pitchFamily="18" charset="0"/>
                <a:cs typeface="Times New Roman" panose="02020603050405020304" pitchFamily="18" charset="0"/>
              </a:rPr>
              <a:t>Erasmus</a:t>
            </a:r>
            <a:r>
              <a:rPr lang="tr-TR" altLang="tr-TR" sz="1700" b="1" dirty="0">
                <a:latin typeface="Times New Roman" panose="02020603050405020304" pitchFamily="18" charset="0"/>
                <a:cs typeface="Times New Roman" panose="02020603050405020304" pitchFamily="18" charset="0"/>
              </a:rPr>
              <a:t>+ KA103 &amp; KA107 , Mevlana ve </a:t>
            </a:r>
            <a:r>
              <a:rPr lang="tr-TR" altLang="tr-TR" sz="1700" b="1" dirty="0" err="1">
                <a:latin typeface="Times New Roman" panose="02020603050405020304" pitchFamily="18" charset="0"/>
                <a:cs typeface="Times New Roman" panose="02020603050405020304" pitchFamily="18" charset="0"/>
              </a:rPr>
              <a:t>MoU</a:t>
            </a:r>
            <a:r>
              <a:rPr lang="tr-TR" altLang="tr-TR" sz="1700" b="1" dirty="0">
                <a:latin typeface="Times New Roman" panose="02020603050405020304" pitchFamily="18" charset="0"/>
                <a:cs typeface="Times New Roman" panose="02020603050405020304" pitchFamily="18" charset="0"/>
              </a:rPr>
              <a:t>)</a:t>
            </a:r>
          </a:p>
        </p:txBody>
      </p:sp>
      <p:sp>
        <p:nvSpPr>
          <p:cNvPr id="17411" name="Metin kutusu 5">
            <a:extLst>
              <a:ext uri="{FF2B5EF4-FFF2-40B4-BE49-F238E27FC236}">
                <a16:creationId xmlns:a16="http://schemas.microsoft.com/office/drawing/2014/main" xmlns="" id="{8AB34E2A-5D94-D842-A243-D6E599894603}"/>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7412" name="Unvan 1">
            <a:extLst>
              <a:ext uri="{FF2B5EF4-FFF2-40B4-BE49-F238E27FC236}">
                <a16:creationId xmlns:a16="http://schemas.microsoft.com/office/drawing/2014/main" xmlns="" id="{69D7CF92-4886-F94D-B571-3234C053A803}"/>
              </a:ext>
            </a:extLst>
          </p:cNvPr>
          <p:cNvSpPr txBox="1">
            <a:spLocks/>
          </p:cNvSpPr>
          <p:nvPr/>
        </p:nvSpPr>
        <p:spPr bwMode="auto">
          <a:xfrm>
            <a:off x="82550" y="508452"/>
            <a:ext cx="906303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tr-TR" altLang="tr-TR" sz="23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AYBÜ Dış İlişkiler Koordinatörlüğü</a:t>
            </a:r>
          </a:p>
          <a:p>
            <a:pPr algn="ctr">
              <a:spcBef>
                <a:spcPct val="0"/>
              </a:spcBef>
              <a:buFontTx/>
              <a:buNone/>
            </a:pPr>
            <a:endParaRPr lang="tr-TR" altLang="tr-TR" sz="23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Çalışma Alanları</a:t>
            </a:r>
          </a:p>
        </p:txBody>
      </p:sp>
      <p:pic>
        <p:nvPicPr>
          <p:cNvPr id="9" name="Resim 8" descr="vektör grafikler içeren bir resim&#10;&#10;Açıklama otomatik olarak oluşturuldu">
            <a:extLst>
              <a:ext uri="{FF2B5EF4-FFF2-40B4-BE49-F238E27FC236}">
                <a16:creationId xmlns:a16="http://schemas.microsoft.com/office/drawing/2014/main" xmlns="" id="{123885F5-484F-E843-B3DD-26BA78D5A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8FB814BD-9DCD-4743-8D98-10B8F502F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F00A34B3-24C3-3F45-881C-A026E56C4BD0}"/>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B88B4D79-37D1-BE49-98ED-0B4F7317CE36}"/>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89EF7AB9-93DD-3446-862E-85BA85F3F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xmlns="" id="{0538404A-4107-D640-96FA-3B9CF9D096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İçerik Yer Tutucusu 2">
            <a:extLst>
              <a:ext uri="{FF2B5EF4-FFF2-40B4-BE49-F238E27FC236}">
                <a16:creationId xmlns:a16="http://schemas.microsoft.com/office/drawing/2014/main" xmlns="" id="{CACA6AB4-7728-D94A-8B60-D0F693B27503}"/>
              </a:ext>
            </a:extLst>
          </p:cNvPr>
          <p:cNvSpPr>
            <a:spLocks noGrp="1"/>
          </p:cNvSpPr>
          <p:nvPr>
            <p:ph idx="1"/>
          </p:nvPr>
        </p:nvSpPr>
        <p:spPr>
          <a:xfrm>
            <a:off x="626440" y="2235015"/>
            <a:ext cx="7891119" cy="3665537"/>
          </a:xfrm>
        </p:spPr>
        <p:txBody>
          <a:bodyPr/>
          <a:lstStyle/>
          <a:p>
            <a:pPr>
              <a:lnSpc>
                <a:spcPct val="150000"/>
              </a:lnSpc>
            </a:pPr>
            <a:r>
              <a:rPr lang="tr-TR" altLang="tr-TR" sz="1700" b="1" dirty="0">
                <a:latin typeface="Times New Roman" panose="02020603050405020304" pitchFamily="18" charset="0"/>
                <a:cs typeface="Times New Roman" panose="02020603050405020304" pitchFamily="18" charset="0"/>
              </a:rPr>
              <a:t>Avrupa Dayanışma Programı (ESC/EVS-Avrupa Gönüllü Hizmeti)</a:t>
            </a:r>
          </a:p>
          <a:p>
            <a:pPr>
              <a:lnSpc>
                <a:spcPct val="150000"/>
              </a:lnSpc>
            </a:pPr>
            <a:r>
              <a:rPr lang="tr-TR" altLang="tr-TR" sz="1700" b="1" dirty="0">
                <a:latin typeface="Times New Roman" panose="02020603050405020304" pitchFamily="18" charset="0"/>
                <a:cs typeface="Times New Roman" panose="02020603050405020304" pitchFamily="18" charset="0"/>
              </a:rPr>
              <a:t>Öğrencilerimize Yönelik, AB </a:t>
            </a:r>
            <a:r>
              <a:rPr lang="tr-TR" altLang="tr-TR" sz="1700" b="1" dirty="0" err="1">
                <a:latin typeface="Times New Roman" panose="02020603050405020304" pitchFamily="18" charset="0"/>
                <a:cs typeface="Times New Roman" panose="02020603050405020304" pitchFamily="18" charset="0"/>
              </a:rPr>
              <a:t>Erasmus</a:t>
            </a:r>
            <a:r>
              <a:rPr lang="tr-TR" altLang="tr-TR" sz="1700" b="1" dirty="0">
                <a:latin typeface="Times New Roman" panose="02020603050405020304" pitchFamily="18" charset="0"/>
                <a:cs typeface="Times New Roman" panose="02020603050405020304" pitchFamily="18" charset="0"/>
              </a:rPr>
              <a:t>+ Gençlik Değişimleri Projeleri</a:t>
            </a:r>
          </a:p>
          <a:p>
            <a:pPr>
              <a:lnSpc>
                <a:spcPct val="150000"/>
              </a:lnSpc>
            </a:pPr>
            <a:r>
              <a:rPr lang="tr-TR" altLang="tr-TR" sz="1700" b="1" dirty="0">
                <a:latin typeface="Times New Roman" panose="02020603050405020304" pitchFamily="18" charset="0"/>
                <a:cs typeface="Times New Roman" panose="02020603050405020304" pitchFamily="18" charset="0"/>
              </a:rPr>
              <a:t>Uluslararası Yaz Okulu Programları</a:t>
            </a:r>
          </a:p>
          <a:p>
            <a:pPr>
              <a:lnSpc>
                <a:spcPct val="150000"/>
              </a:lnSpc>
            </a:pPr>
            <a:r>
              <a:rPr lang="tr-TR" altLang="tr-TR" sz="1700" b="1" dirty="0">
                <a:latin typeface="Times New Roman" panose="02020603050405020304" pitchFamily="18" charset="0"/>
                <a:cs typeface="Times New Roman" panose="02020603050405020304" pitchFamily="18" charset="0"/>
              </a:rPr>
              <a:t>Avrupa Fırsatları Bilgilendirme Toplantıları (</a:t>
            </a:r>
            <a:r>
              <a:rPr lang="tr-TR" altLang="tr-TR" sz="1700" b="1" dirty="0" err="1">
                <a:latin typeface="Times New Roman" panose="02020603050405020304" pitchFamily="18" charset="0"/>
                <a:cs typeface="Times New Roman" panose="02020603050405020304" pitchFamily="18" charset="0"/>
              </a:rPr>
              <a:t>Eurodesk</a:t>
            </a:r>
            <a:r>
              <a:rPr lang="tr-TR" altLang="tr-TR" sz="1700" b="1" dirty="0">
                <a:latin typeface="Times New Roman" panose="02020603050405020304" pitchFamily="18" charset="0"/>
                <a:cs typeface="Times New Roman" panose="02020603050405020304" pitchFamily="18" charset="0"/>
              </a:rPr>
              <a:t> Türkiye Temas Noktası)</a:t>
            </a:r>
          </a:p>
          <a:p>
            <a:pPr>
              <a:lnSpc>
                <a:spcPct val="150000"/>
              </a:lnSpc>
            </a:pPr>
            <a:r>
              <a:rPr lang="tr-TR" altLang="tr-TR" sz="1700" b="1" dirty="0">
                <a:latin typeface="Times New Roman" panose="02020603050405020304" pitchFamily="18" charset="0"/>
                <a:cs typeface="Times New Roman" panose="02020603050405020304" pitchFamily="18" charset="0"/>
              </a:rPr>
              <a:t>Etkinlikler (</a:t>
            </a:r>
            <a:r>
              <a:rPr lang="tr-TR" altLang="tr-TR" sz="1700" b="1" dirty="0" err="1">
                <a:latin typeface="Times New Roman" panose="02020603050405020304" pitchFamily="18" charset="0"/>
                <a:cs typeface="Times New Roman" panose="02020603050405020304" pitchFamily="18" charset="0"/>
              </a:rPr>
              <a:t>ErasmusDays</a:t>
            </a:r>
            <a:r>
              <a:rPr lang="tr-TR" altLang="tr-TR" sz="1700" b="1" dirty="0">
                <a:latin typeface="Times New Roman" panose="02020603050405020304" pitchFamily="18" charset="0"/>
                <a:cs typeface="Times New Roman" panose="02020603050405020304" pitchFamily="18" charset="0"/>
              </a:rPr>
              <a:t>, Time </a:t>
            </a:r>
            <a:r>
              <a:rPr lang="tr-TR" altLang="tr-TR" sz="1700" b="1" dirty="0" err="1">
                <a:latin typeface="Times New Roman" panose="02020603050405020304" pitchFamily="18" charset="0"/>
                <a:cs typeface="Times New Roman" panose="02020603050405020304" pitchFamily="18" charset="0"/>
              </a:rPr>
              <a:t>to</a:t>
            </a:r>
            <a:r>
              <a:rPr lang="tr-TR" altLang="tr-TR" sz="1700" b="1" dirty="0">
                <a:latin typeface="Times New Roman" panose="02020603050405020304" pitchFamily="18" charset="0"/>
                <a:cs typeface="Times New Roman" panose="02020603050405020304" pitchFamily="18" charset="0"/>
              </a:rPr>
              <a:t> </a:t>
            </a:r>
            <a:r>
              <a:rPr lang="tr-TR" altLang="tr-TR" sz="1700" b="1" dirty="0" err="1">
                <a:latin typeface="Times New Roman" panose="02020603050405020304" pitchFamily="18" charset="0"/>
                <a:cs typeface="Times New Roman" panose="02020603050405020304" pitchFamily="18" charset="0"/>
              </a:rPr>
              <a:t>Move</a:t>
            </a:r>
            <a:r>
              <a:rPr lang="tr-TR" altLang="tr-TR" sz="1700" b="1" dirty="0">
                <a:latin typeface="Times New Roman" panose="02020603050405020304" pitchFamily="18" charset="0"/>
                <a:cs typeface="Times New Roman" panose="02020603050405020304" pitchFamily="18" charset="0"/>
              </a:rPr>
              <a:t>, </a:t>
            </a:r>
            <a:r>
              <a:rPr lang="tr-TR" altLang="tr-TR" sz="1700" b="1" dirty="0" err="1">
                <a:latin typeface="Times New Roman" panose="02020603050405020304" pitchFamily="18" charset="0"/>
                <a:cs typeface="Times New Roman" panose="02020603050405020304" pitchFamily="18" charset="0"/>
              </a:rPr>
              <a:t>European</a:t>
            </a:r>
            <a:r>
              <a:rPr lang="tr-TR" altLang="tr-TR" sz="1700" b="1" dirty="0">
                <a:latin typeface="Times New Roman" panose="02020603050405020304" pitchFamily="18" charset="0"/>
                <a:cs typeface="Times New Roman" panose="02020603050405020304" pitchFamily="18" charset="0"/>
              </a:rPr>
              <a:t> </a:t>
            </a:r>
            <a:r>
              <a:rPr lang="tr-TR" altLang="tr-TR" sz="1700" b="1" dirty="0" err="1">
                <a:latin typeface="Times New Roman" panose="02020603050405020304" pitchFamily="18" charset="0"/>
                <a:cs typeface="Times New Roman" panose="02020603050405020304" pitchFamily="18" charset="0"/>
              </a:rPr>
              <a:t>Youth</a:t>
            </a:r>
            <a:r>
              <a:rPr lang="tr-TR" altLang="tr-TR" sz="1700" b="1" dirty="0">
                <a:latin typeface="Times New Roman" panose="02020603050405020304" pitchFamily="18" charset="0"/>
                <a:cs typeface="Times New Roman" panose="02020603050405020304" pitchFamily="18" charset="0"/>
              </a:rPr>
              <a:t> </a:t>
            </a:r>
            <a:r>
              <a:rPr lang="tr-TR" altLang="tr-TR" sz="1700" b="1" dirty="0" err="1">
                <a:latin typeface="Times New Roman" panose="02020603050405020304" pitchFamily="18" charset="0"/>
                <a:cs typeface="Times New Roman" panose="02020603050405020304" pitchFamily="18" charset="0"/>
              </a:rPr>
              <a:t>Week</a:t>
            </a:r>
            <a:r>
              <a:rPr lang="tr-TR" altLang="tr-TR" sz="1700" b="1" dirty="0">
                <a:latin typeface="Times New Roman" panose="02020603050405020304" pitchFamily="18" charset="0"/>
                <a:cs typeface="Times New Roman" panose="02020603050405020304" pitchFamily="18" charset="0"/>
              </a:rPr>
              <a:t> vb.)</a:t>
            </a:r>
          </a:p>
          <a:p>
            <a:pPr>
              <a:lnSpc>
                <a:spcPct val="150000"/>
              </a:lnSpc>
            </a:pPr>
            <a:r>
              <a:rPr lang="tr-TR" altLang="tr-TR" sz="1700" b="1" dirty="0" err="1">
                <a:latin typeface="Times New Roman" panose="02020603050405020304" pitchFamily="18" charset="0"/>
                <a:cs typeface="Times New Roman" panose="02020603050405020304" pitchFamily="18" charset="0"/>
              </a:rPr>
              <a:t>Erasmus</a:t>
            </a:r>
            <a:r>
              <a:rPr lang="tr-TR" altLang="tr-TR" sz="1700" b="1" dirty="0">
                <a:latin typeface="Times New Roman" panose="02020603050405020304" pitchFamily="18" charset="0"/>
                <a:cs typeface="Times New Roman" panose="02020603050405020304" pitchFamily="18" charset="0"/>
              </a:rPr>
              <a:t> </a:t>
            </a:r>
            <a:r>
              <a:rPr lang="tr-TR" altLang="tr-TR" sz="1700" b="1" dirty="0" err="1">
                <a:latin typeface="Times New Roman" panose="02020603050405020304" pitchFamily="18" charset="0"/>
                <a:cs typeface="Times New Roman" panose="02020603050405020304" pitchFamily="18" charset="0"/>
              </a:rPr>
              <a:t>Student</a:t>
            </a:r>
            <a:r>
              <a:rPr lang="tr-TR" altLang="tr-TR" sz="1700" b="1" dirty="0">
                <a:latin typeface="Times New Roman" panose="02020603050405020304" pitchFamily="18" charset="0"/>
                <a:cs typeface="Times New Roman" panose="02020603050405020304" pitchFamily="18" charset="0"/>
              </a:rPr>
              <a:t> Network – ESN AYBU (AYBU Exchange </a:t>
            </a:r>
            <a:r>
              <a:rPr lang="tr-TR" altLang="tr-TR" sz="1700" b="1" dirty="0" err="1">
                <a:latin typeface="Times New Roman" panose="02020603050405020304" pitchFamily="18" charset="0"/>
                <a:cs typeface="Times New Roman" panose="02020603050405020304" pitchFamily="18" charset="0"/>
              </a:rPr>
              <a:t>Students</a:t>
            </a:r>
            <a:r>
              <a:rPr lang="tr-TR" altLang="tr-TR" sz="1700" b="1" dirty="0">
                <a:latin typeface="Times New Roman" panose="02020603050405020304" pitchFamily="18" charset="0"/>
                <a:cs typeface="Times New Roman" panose="02020603050405020304" pitchFamily="18" charset="0"/>
              </a:rPr>
              <a:t> Club)</a:t>
            </a:r>
          </a:p>
        </p:txBody>
      </p:sp>
      <p:sp>
        <p:nvSpPr>
          <p:cNvPr id="18435" name="Metin kutusu 5">
            <a:extLst>
              <a:ext uri="{FF2B5EF4-FFF2-40B4-BE49-F238E27FC236}">
                <a16:creationId xmlns:a16="http://schemas.microsoft.com/office/drawing/2014/main" xmlns="" id="{6C41D7C7-90F8-3246-A49A-1850C3BCBA2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8437" name="Unvan 1">
            <a:extLst>
              <a:ext uri="{FF2B5EF4-FFF2-40B4-BE49-F238E27FC236}">
                <a16:creationId xmlns:a16="http://schemas.microsoft.com/office/drawing/2014/main" xmlns="" id="{913B492C-30CE-154A-B174-53400D1C21F1}"/>
              </a:ext>
            </a:extLst>
          </p:cNvPr>
          <p:cNvSpPr txBox="1">
            <a:spLocks/>
          </p:cNvSpPr>
          <p:nvPr/>
        </p:nvSpPr>
        <p:spPr bwMode="auto">
          <a:xfrm>
            <a:off x="-1588" y="602108"/>
            <a:ext cx="906303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tr-TR" altLang="tr-TR" sz="23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AYBÜ Dış İlişkiler Koordinatörlüğü</a:t>
            </a:r>
          </a:p>
          <a:p>
            <a:pPr algn="ctr">
              <a:spcBef>
                <a:spcPct val="0"/>
              </a:spcBef>
              <a:buFontTx/>
              <a:buNone/>
            </a:pPr>
            <a:endParaRPr lang="tr-TR" altLang="tr-TR" sz="23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Çalışma Alanları</a:t>
            </a:r>
          </a:p>
        </p:txBody>
      </p:sp>
      <p:pic>
        <p:nvPicPr>
          <p:cNvPr id="9" name="Resim 8" descr="vektör grafikler içeren bir resim&#10;&#10;Açıklama otomatik olarak oluşturuldu">
            <a:extLst>
              <a:ext uri="{FF2B5EF4-FFF2-40B4-BE49-F238E27FC236}">
                <a16:creationId xmlns:a16="http://schemas.microsoft.com/office/drawing/2014/main" xmlns="" id="{83A4E736-1834-4544-98FF-F82641EB2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99376BED-C1C6-7E45-BC86-43B366BB6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E4C7366C-CFE8-914D-8329-52C5C0DE62F1}"/>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B4BA357F-572E-B44F-B48B-131A17F07B91}"/>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956628DB-653D-1447-83A8-8F611A7BC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fotoğraf, bina, eski, köprü içeren bir resim&#10;&#10;Açıklama otomatik olarak oluşturuldu">
            <a:extLst>
              <a:ext uri="{FF2B5EF4-FFF2-40B4-BE49-F238E27FC236}">
                <a16:creationId xmlns:a16="http://schemas.microsoft.com/office/drawing/2014/main" xmlns="" id="{00B87275-1751-3347-A9CE-2097FB9F80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Metin kutusu 5">
            <a:extLst>
              <a:ext uri="{FF2B5EF4-FFF2-40B4-BE49-F238E27FC236}">
                <a16:creationId xmlns:a16="http://schemas.microsoft.com/office/drawing/2014/main" xmlns="" id="{37647B1E-1505-2D44-A485-8EED95DD586D}"/>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9460" name="Unvan 1">
            <a:extLst>
              <a:ext uri="{FF2B5EF4-FFF2-40B4-BE49-F238E27FC236}">
                <a16:creationId xmlns:a16="http://schemas.microsoft.com/office/drawing/2014/main" xmlns="" id="{C3E062CF-341C-DB43-A8DE-6A07A03CF408}"/>
              </a:ext>
            </a:extLst>
          </p:cNvPr>
          <p:cNvSpPr txBox="1">
            <a:spLocks/>
          </p:cNvSpPr>
          <p:nvPr/>
        </p:nvSpPr>
        <p:spPr bwMode="auto">
          <a:xfrm>
            <a:off x="748144" y="164325"/>
            <a:ext cx="6982692"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dirty="0">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     </a:t>
            </a: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Değişim Programı</a:t>
            </a:r>
          </a:p>
          <a:p>
            <a:pPr algn="ctr">
              <a:spcBef>
                <a:spcPct val="0"/>
              </a:spcBef>
              <a:buFont typeface="Arial" panose="020B0604020202020204" pitchFamily="34" charset="0"/>
              <a:buNone/>
            </a:pPr>
            <a:r>
              <a:rPr lang="tr-TR" altLang="tr-TR" sz="2700" b="1" dirty="0">
                <a:solidFill>
                  <a:srgbClr val="C00000"/>
                </a:solidFill>
                <a:latin typeface="Times New Roman" panose="02020603050405020304" pitchFamily="18" charset="0"/>
                <a:cs typeface="Times New Roman" panose="02020603050405020304" pitchFamily="18" charset="0"/>
              </a:rPr>
              <a:t>Dayanaklar</a:t>
            </a:r>
          </a:p>
        </p:txBody>
      </p:sp>
      <p:pic>
        <p:nvPicPr>
          <p:cNvPr id="9" name="Resim 8" descr="vektör grafikler içeren bir resim&#10;&#10;Açıklama otomatik olarak oluşturuldu">
            <a:extLst>
              <a:ext uri="{FF2B5EF4-FFF2-40B4-BE49-F238E27FC236}">
                <a16:creationId xmlns:a16="http://schemas.microsoft.com/office/drawing/2014/main" xmlns="" id="{2CB4A2A8-84DA-BB4A-920F-7527BD75E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173649E1-A607-B345-8D12-8465DE8E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E42DCBEB-67B0-924F-9356-E6488C50215A}"/>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9D688954-5E46-FB4E-B93D-BE09B64CDFCF}"/>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FB353985-B75B-E045-B28C-D847BB835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çerik Yer Tutucusu 4" descr="metin içeren bir resim&#10;&#10;Açıklama otomatik olarak oluşturuldu">
            <a:extLst>
              <a:ext uri="{FF2B5EF4-FFF2-40B4-BE49-F238E27FC236}">
                <a16:creationId xmlns:a16="http://schemas.microsoft.com/office/drawing/2014/main" xmlns="" id="{0639C6C0-1117-FD44-8DB0-DB4787560E8D}"/>
              </a:ext>
            </a:extLst>
          </p:cNvPr>
          <p:cNvPicPr>
            <a:picLocks noGrp="1" noChangeAspect="1"/>
          </p:cNvPicPr>
          <p:nvPr>
            <p:ph idx="1"/>
          </p:nvPr>
        </p:nvPicPr>
        <p:blipFill>
          <a:blip r:embed="rId6"/>
          <a:stretch>
            <a:fillRect/>
          </a:stretch>
        </p:blipFill>
        <p:spPr>
          <a:xfrm>
            <a:off x="2632541" y="1813469"/>
            <a:ext cx="3878918" cy="2743942"/>
          </a:xfrm>
        </p:spPr>
      </p:pic>
      <p:pic>
        <p:nvPicPr>
          <p:cNvPr id="7" name="Resim 6">
            <a:extLst>
              <a:ext uri="{FF2B5EF4-FFF2-40B4-BE49-F238E27FC236}">
                <a16:creationId xmlns:a16="http://schemas.microsoft.com/office/drawing/2014/main" xmlns="" id="{56911827-288F-414A-AD9B-47DDD86F9CC6}"/>
              </a:ext>
            </a:extLst>
          </p:cNvPr>
          <p:cNvPicPr>
            <a:picLocks noChangeAspect="1"/>
          </p:cNvPicPr>
          <p:nvPr/>
        </p:nvPicPr>
        <p:blipFill>
          <a:blip r:embed="rId7"/>
          <a:stretch>
            <a:fillRect/>
          </a:stretch>
        </p:blipFill>
        <p:spPr>
          <a:xfrm>
            <a:off x="347177" y="2027711"/>
            <a:ext cx="1847450" cy="2666099"/>
          </a:xfrm>
          <a:prstGeom prst="rect">
            <a:avLst/>
          </a:prstGeom>
        </p:spPr>
      </p:pic>
      <p:pic>
        <p:nvPicPr>
          <p:cNvPr id="14" name="Resim 13" descr="metin içeren bir resim&#10;&#10;Açıklama otomatik olarak oluşturuldu">
            <a:extLst>
              <a:ext uri="{FF2B5EF4-FFF2-40B4-BE49-F238E27FC236}">
                <a16:creationId xmlns:a16="http://schemas.microsoft.com/office/drawing/2014/main" xmlns="" id="{EFAB58C3-7A46-0346-BA29-A5EFC0215B62}"/>
              </a:ext>
            </a:extLst>
          </p:cNvPr>
          <p:cNvPicPr>
            <a:picLocks noChangeAspect="1"/>
          </p:cNvPicPr>
          <p:nvPr/>
        </p:nvPicPr>
        <p:blipFill>
          <a:blip r:embed="rId8"/>
          <a:stretch>
            <a:fillRect/>
          </a:stretch>
        </p:blipFill>
        <p:spPr>
          <a:xfrm>
            <a:off x="6949373" y="2104781"/>
            <a:ext cx="1847450" cy="2666099"/>
          </a:xfrm>
          <a:prstGeom prst="rect">
            <a:avLst/>
          </a:prstGeom>
        </p:spPr>
      </p:pic>
      <p:sp>
        <p:nvSpPr>
          <p:cNvPr id="15" name="Metin kutusu 14">
            <a:extLst>
              <a:ext uri="{FF2B5EF4-FFF2-40B4-BE49-F238E27FC236}">
                <a16:creationId xmlns:a16="http://schemas.microsoft.com/office/drawing/2014/main" xmlns="" id="{DEBDC596-71BA-1C46-AE92-B773C4C90CA1}"/>
              </a:ext>
            </a:extLst>
          </p:cNvPr>
          <p:cNvSpPr txBox="1"/>
          <p:nvPr/>
        </p:nvSpPr>
        <p:spPr>
          <a:xfrm>
            <a:off x="2632541" y="4915327"/>
            <a:ext cx="3878918" cy="369332"/>
          </a:xfrm>
          <a:prstGeom prst="rect">
            <a:avLst/>
          </a:prstGeom>
          <a:noFill/>
        </p:spPr>
        <p:txBody>
          <a:bodyPr wrap="square" rtlCol="0">
            <a:spAutoFit/>
          </a:bodyPr>
          <a:lstStyle/>
          <a:p>
            <a:pPr algn="ctr"/>
            <a:r>
              <a:rPr lang="tr-TR" b="1" dirty="0"/>
              <a:t>ECHE Belgesi (2014-2020)</a:t>
            </a:r>
          </a:p>
        </p:txBody>
      </p:sp>
      <p:sp>
        <p:nvSpPr>
          <p:cNvPr id="36" name="Metin kutusu 35">
            <a:extLst>
              <a:ext uri="{FF2B5EF4-FFF2-40B4-BE49-F238E27FC236}">
                <a16:creationId xmlns:a16="http://schemas.microsoft.com/office/drawing/2014/main" xmlns="" id="{9095DB51-0A88-9B43-A6D0-65A9965615B5}"/>
              </a:ext>
            </a:extLst>
          </p:cNvPr>
          <p:cNvSpPr txBox="1"/>
          <p:nvPr/>
        </p:nvSpPr>
        <p:spPr>
          <a:xfrm>
            <a:off x="382802" y="4915327"/>
            <a:ext cx="1811825" cy="369332"/>
          </a:xfrm>
          <a:prstGeom prst="rect">
            <a:avLst/>
          </a:prstGeom>
          <a:noFill/>
        </p:spPr>
        <p:txBody>
          <a:bodyPr wrap="square" rtlCol="0">
            <a:spAutoFit/>
          </a:bodyPr>
          <a:lstStyle/>
          <a:p>
            <a:pPr algn="ctr"/>
            <a:r>
              <a:rPr lang="tr-TR" b="1" dirty="0"/>
              <a:t>Program Rehberi</a:t>
            </a:r>
          </a:p>
        </p:txBody>
      </p:sp>
      <p:sp>
        <p:nvSpPr>
          <p:cNvPr id="37" name="Metin kutusu 36">
            <a:extLst>
              <a:ext uri="{FF2B5EF4-FFF2-40B4-BE49-F238E27FC236}">
                <a16:creationId xmlns:a16="http://schemas.microsoft.com/office/drawing/2014/main" xmlns="" id="{FDECD2C1-0CC6-6F46-A8A8-BB3B3BFBF56C}"/>
              </a:ext>
            </a:extLst>
          </p:cNvPr>
          <p:cNvSpPr txBox="1"/>
          <p:nvPr/>
        </p:nvSpPr>
        <p:spPr>
          <a:xfrm>
            <a:off x="6967185" y="4921571"/>
            <a:ext cx="1811825" cy="646331"/>
          </a:xfrm>
          <a:prstGeom prst="rect">
            <a:avLst/>
          </a:prstGeom>
          <a:noFill/>
        </p:spPr>
        <p:txBody>
          <a:bodyPr wrap="square" rtlCol="0">
            <a:spAutoFit/>
          </a:bodyPr>
          <a:lstStyle/>
          <a:p>
            <a:pPr algn="ctr"/>
            <a:r>
              <a:rPr lang="tr-TR" b="1" dirty="0"/>
              <a:t>Uygulama</a:t>
            </a:r>
          </a:p>
          <a:p>
            <a:pPr algn="ctr"/>
            <a:r>
              <a:rPr lang="tr-TR" b="1" dirty="0"/>
              <a:t>El Kitabı</a:t>
            </a:r>
          </a:p>
        </p:txBody>
      </p:sp>
      <p:sp>
        <p:nvSpPr>
          <p:cNvPr id="38" name="Metin kutusu 37">
            <a:extLst>
              <a:ext uri="{FF2B5EF4-FFF2-40B4-BE49-F238E27FC236}">
                <a16:creationId xmlns:a16="http://schemas.microsoft.com/office/drawing/2014/main" xmlns="" id="{76B9D655-072C-F646-A427-1ED2172AF9EF}"/>
              </a:ext>
            </a:extLst>
          </p:cNvPr>
          <p:cNvSpPr txBox="1"/>
          <p:nvPr/>
        </p:nvSpPr>
        <p:spPr>
          <a:xfrm>
            <a:off x="627008" y="5602778"/>
            <a:ext cx="7923226" cy="292388"/>
          </a:xfrm>
          <a:prstGeom prst="rect">
            <a:avLst/>
          </a:prstGeom>
          <a:noFill/>
        </p:spPr>
        <p:txBody>
          <a:bodyPr wrap="square" rtlCol="0">
            <a:spAutoFit/>
          </a:bodyPr>
          <a:lstStyle/>
          <a:p>
            <a:pPr algn="ctr"/>
            <a:r>
              <a:rPr lang="tr-TR" sz="1300" b="1" dirty="0"/>
              <a:t>Link:</a:t>
            </a:r>
            <a:r>
              <a:rPr lang="tr-TR" sz="1300" dirty="0"/>
              <a:t> </a:t>
            </a:r>
            <a:r>
              <a:rPr lang="tr-TR" sz="1300" dirty="0">
                <a:hlinkClick r:id="rId9"/>
              </a:rPr>
              <a:t>https://aybu.edu.tr/dib/custom_page-479-dokumanlar.html</a:t>
            </a:r>
            <a:r>
              <a:rPr lang="tr-TR" sz="1300"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fotoğraf, bina, eski, köprü içeren bir resim&#10;&#10;Açıklama otomatik olarak oluşturuldu">
            <a:extLst>
              <a:ext uri="{FF2B5EF4-FFF2-40B4-BE49-F238E27FC236}">
                <a16:creationId xmlns:a16="http://schemas.microsoft.com/office/drawing/2014/main" xmlns="" id="{00B87275-1751-3347-A9CE-2097FB9F80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2" name="İçerik Yer Tutucusu 2">
            <a:extLst>
              <a:ext uri="{FF2B5EF4-FFF2-40B4-BE49-F238E27FC236}">
                <a16:creationId xmlns:a16="http://schemas.microsoft.com/office/drawing/2014/main" xmlns="" id="{5FA678F0-55B3-4DA4-9E5C-70F8D034B8FD}"/>
              </a:ext>
            </a:extLst>
          </p:cNvPr>
          <p:cNvGraphicFramePr>
            <a:graphicFrameLocks noGrp="1"/>
          </p:cNvGraphicFramePr>
          <p:nvPr>
            <p:ph idx="1"/>
          </p:nvPr>
        </p:nvGraphicFramePr>
        <p:xfrm>
          <a:off x="774700" y="1888176"/>
          <a:ext cx="7724775" cy="414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9" name="Metin kutusu 5">
            <a:extLst>
              <a:ext uri="{FF2B5EF4-FFF2-40B4-BE49-F238E27FC236}">
                <a16:creationId xmlns:a16="http://schemas.microsoft.com/office/drawing/2014/main" xmlns="" id="{37647B1E-1505-2D44-A485-8EED95DD586D}"/>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9460" name="Unvan 1">
            <a:extLst>
              <a:ext uri="{FF2B5EF4-FFF2-40B4-BE49-F238E27FC236}">
                <a16:creationId xmlns:a16="http://schemas.microsoft.com/office/drawing/2014/main" xmlns="" id="{C3E062CF-341C-DB43-A8DE-6A07A03CF408}"/>
              </a:ext>
            </a:extLst>
          </p:cNvPr>
          <p:cNvSpPr txBox="1">
            <a:spLocks/>
          </p:cNvSpPr>
          <p:nvPr/>
        </p:nvSpPr>
        <p:spPr bwMode="auto">
          <a:xfrm>
            <a:off x="-160482" y="456656"/>
            <a:ext cx="906145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 typeface="Arial" panose="020B0604020202020204" pitchFamily="34" charset="0"/>
              <a:buNone/>
            </a:pPr>
            <a:endParaRPr lang="tr-TR" altLang="tr-TR" sz="2700" b="1">
              <a:solidFill>
                <a:srgbClr val="C00000"/>
              </a:solidFill>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r>
              <a:rPr lang="tr-TR" altLang="tr-TR" sz="2700" b="1">
                <a:solidFill>
                  <a:srgbClr val="C00000"/>
                </a:solidFill>
                <a:latin typeface="Times New Roman" panose="02020603050405020304" pitchFamily="18" charset="0"/>
                <a:cs typeface="Times New Roman" panose="02020603050405020304" pitchFamily="18" charset="0"/>
              </a:rPr>
              <a:t>     Erasmus+ Değişim Programı</a:t>
            </a:r>
            <a:endParaRPr lang="tr-TR" altLang="tr-TR" sz="2700" b="1" dirty="0">
              <a:solidFill>
                <a:srgbClr val="C00000"/>
              </a:solidFill>
              <a:latin typeface="Times New Roman" panose="02020603050405020304" pitchFamily="18" charset="0"/>
              <a:cs typeface="Times New Roman" panose="02020603050405020304" pitchFamily="18" charset="0"/>
            </a:endParaRPr>
          </a:p>
        </p:txBody>
      </p:sp>
      <p:pic>
        <p:nvPicPr>
          <p:cNvPr id="9" name="Resim 8" descr="vektör grafikler içeren bir resim&#10;&#10;Açıklama otomatik olarak oluşturuldu">
            <a:extLst>
              <a:ext uri="{FF2B5EF4-FFF2-40B4-BE49-F238E27FC236}">
                <a16:creationId xmlns:a16="http://schemas.microsoft.com/office/drawing/2014/main" xmlns="" id="{2CB4A2A8-84DA-BB4A-920F-7527BD75E9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173649E1-A607-B345-8D12-8465DE8E9A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E42DCBEB-67B0-924F-9356-E6488C50215A}"/>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9D688954-5E46-FB4E-B93D-BE09B64CDFCF}"/>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3" name="Resim 21">
            <a:extLst>
              <a:ext uri="{FF2B5EF4-FFF2-40B4-BE49-F238E27FC236}">
                <a16:creationId xmlns:a16="http://schemas.microsoft.com/office/drawing/2014/main" xmlns="" id="{FB353985-B75B-E045-B28C-D847BB8354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170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202367" y="191448"/>
            <a:ext cx="8212624"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300" b="1" dirty="0" err="1">
                <a:solidFill>
                  <a:srgbClr val="C00000"/>
                </a:solidFill>
                <a:latin typeface="Times New Roman" panose="02020603050405020304" pitchFamily="18" charset="0"/>
                <a:cs typeface="Times New Roman" panose="02020603050405020304" pitchFamily="18" charset="0"/>
              </a:rPr>
              <a:t>Erasmus</a:t>
            </a:r>
            <a:r>
              <a:rPr lang="tr-TR" altLang="tr-TR" sz="2300" b="1" dirty="0">
                <a:solidFill>
                  <a:srgbClr val="C00000"/>
                </a:solidFill>
                <a:latin typeface="Times New Roman" panose="02020603050405020304" pitchFamily="18" charset="0"/>
                <a:cs typeface="Times New Roman" panose="02020603050405020304" pitchFamily="18" charset="0"/>
              </a:rPr>
              <a:t>+ KA103 Öğrenim Hareketliliği</a:t>
            </a:r>
          </a:p>
          <a:p>
            <a:pPr algn="ctr">
              <a:spcBef>
                <a:spcPct val="0"/>
              </a:spcBef>
              <a:buFontTx/>
              <a:buNone/>
            </a:pPr>
            <a:r>
              <a:rPr lang="tr-TR" altLang="tr-TR" sz="2300" b="1" dirty="0">
                <a:solidFill>
                  <a:srgbClr val="C00000"/>
                </a:solidFill>
                <a:latin typeface="Times New Roman" panose="02020603050405020304" pitchFamily="18" charset="0"/>
                <a:cs typeface="Times New Roman" panose="02020603050405020304" pitchFamily="18" charset="0"/>
              </a:rPr>
              <a:t>Mevcut Anlaşma Sayıları</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dirty="0">
                <a:latin typeface="Times New Roman" panose="02020603050405020304" pitchFamily="18" charset="0"/>
                <a:cs typeface="Times New Roman" panose="02020603050405020304" pitchFamily="18" charset="0"/>
              </a:rPr>
              <a:t>/</a:t>
            </a:r>
            <a:r>
              <a:rPr lang="tr-TR" altLang="tr-TR" sz="1500" b="1" dirty="0" err="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F9BC60A2-AE94-2140-9587-81FD42DFD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o 6">
            <a:extLst>
              <a:ext uri="{FF2B5EF4-FFF2-40B4-BE49-F238E27FC236}">
                <a16:creationId xmlns:a16="http://schemas.microsoft.com/office/drawing/2014/main" xmlns="" id="{DA58C6F1-8DC7-8243-AC6A-296FED6F4549}"/>
              </a:ext>
            </a:extLst>
          </p:cNvPr>
          <p:cNvGraphicFramePr>
            <a:graphicFrameLocks noGrp="1"/>
          </p:cNvGraphicFramePr>
          <p:nvPr>
            <p:extLst>
              <p:ext uri="{D42A27DB-BD31-4B8C-83A1-F6EECF244321}">
                <p14:modId xmlns:p14="http://schemas.microsoft.com/office/powerpoint/2010/main" val="2051890594"/>
              </p:ext>
            </p:extLst>
          </p:nvPr>
        </p:nvGraphicFramePr>
        <p:xfrm>
          <a:off x="665018" y="1561365"/>
          <a:ext cx="7813964" cy="4566621"/>
        </p:xfrm>
        <a:graphic>
          <a:graphicData uri="http://schemas.openxmlformats.org/drawingml/2006/table">
            <a:tbl>
              <a:tblPr firstRow="1" firstCol="1" bandRow="1">
                <a:tableStyleId>{BDBED569-4797-4DF1-A0F4-6AAB3CD982D8}</a:tableStyleId>
              </a:tblPr>
              <a:tblGrid>
                <a:gridCol w="4300016">
                  <a:extLst>
                    <a:ext uri="{9D8B030D-6E8A-4147-A177-3AD203B41FA5}">
                      <a16:colId xmlns:a16="http://schemas.microsoft.com/office/drawing/2014/main" xmlns="" val="1282241949"/>
                    </a:ext>
                  </a:extLst>
                </a:gridCol>
                <a:gridCol w="1773922">
                  <a:extLst>
                    <a:ext uri="{9D8B030D-6E8A-4147-A177-3AD203B41FA5}">
                      <a16:colId xmlns:a16="http://schemas.microsoft.com/office/drawing/2014/main" xmlns="" val="1605458179"/>
                    </a:ext>
                  </a:extLst>
                </a:gridCol>
                <a:gridCol w="1740026">
                  <a:extLst>
                    <a:ext uri="{9D8B030D-6E8A-4147-A177-3AD203B41FA5}">
                      <a16:colId xmlns:a16="http://schemas.microsoft.com/office/drawing/2014/main" xmlns="" val="3441440495"/>
                    </a:ext>
                  </a:extLst>
                </a:gridCol>
              </a:tblGrid>
              <a:tr h="449831">
                <a:tc>
                  <a:txBody>
                    <a:bodyPr/>
                    <a:lstStyle/>
                    <a:p>
                      <a:pPr algn="ctr">
                        <a:lnSpc>
                          <a:spcPct val="115000"/>
                        </a:lnSpc>
                        <a:spcAft>
                          <a:spcPts val="1000"/>
                        </a:spcAft>
                      </a:pPr>
                      <a:r>
                        <a:rPr lang="tr-TR" sz="1300" b="1" i="1" dirty="0">
                          <a:solidFill>
                            <a:srgbClr val="C00000"/>
                          </a:solidFill>
                          <a:effectLst/>
                        </a:rPr>
                        <a:t>Fakülteler</a:t>
                      </a:r>
                      <a:endParaRPr lang="tr-TR" sz="13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300" b="1" i="1" dirty="0">
                          <a:solidFill>
                            <a:srgbClr val="C00000"/>
                          </a:solidFill>
                          <a:effectLst/>
                        </a:rPr>
                        <a:t>Anlaşma Sayıları (Üniversite)</a:t>
                      </a:r>
                      <a:endParaRPr lang="tr-TR" sz="13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300" b="1" i="1" dirty="0">
                          <a:solidFill>
                            <a:srgbClr val="C00000"/>
                          </a:solidFill>
                          <a:effectLst/>
                        </a:rPr>
                        <a:t>Anlaşma Sayıları (Bölüm)</a:t>
                      </a:r>
                      <a:endParaRPr lang="tr-TR" sz="13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976569406"/>
                  </a:ext>
                </a:extLst>
              </a:tr>
              <a:tr h="287062">
                <a:tc>
                  <a:txBody>
                    <a:bodyPr/>
                    <a:lstStyle/>
                    <a:p>
                      <a:pPr algn="ctr">
                        <a:lnSpc>
                          <a:spcPct val="115000"/>
                        </a:lnSpc>
                        <a:spcAft>
                          <a:spcPts val="1000"/>
                        </a:spcAft>
                      </a:pPr>
                      <a:r>
                        <a:rPr lang="tr-TR" sz="1000" b="1" dirty="0">
                          <a:solidFill>
                            <a:srgbClr val="002060"/>
                          </a:solidFill>
                          <a:effectLst/>
                        </a:rPr>
                        <a:t>Havacılık ve Uzay Bilimleri Fakültesi</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2</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2</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554903756"/>
                  </a:ext>
                </a:extLst>
              </a:tr>
              <a:tr h="284563">
                <a:tc>
                  <a:txBody>
                    <a:bodyPr/>
                    <a:lstStyle/>
                    <a:p>
                      <a:pPr algn="ctr">
                        <a:lnSpc>
                          <a:spcPct val="115000"/>
                        </a:lnSpc>
                        <a:spcAft>
                          <a:spcPts val="1000"/>
                        </a:spcAft>
                      </a:pPr>
                      <a:r>
                        <a:rPr lang="tr-TR" sz="1000" b="1">
                          <a:solidFill>
                            <a:srgbClr val="002060"/>
                          </a:solidFill>
                          <a:effectLst/>
                        </a:rPr>
                        <a:t>Hukuk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20</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20</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552653576"/>
                  </a:ext>
                </a:extLst>
              </a:tr>
              <a:tr h="287062">
                <a:tc>
                  <a:txBody>
                    <a:bodyPr/>
                    <a:lstStyle/>
                    <a:p>
                      <a:pPr algn="ctr">
                        <a:lnSpc>
                          <a:spcPct val="115000"/>
                        </a:lnSpc>
                        <a:spcAft>
                          <a:spcPts val="1000"/>
                        </a:spcAft>
                      </a:pPr>
                      <a:r>
                        <a:rPr lang="tr-TR" sz="1000" b="1" dirty="0">
                          <a:solidFill>
                            <a:srgbClr val="002060"/>
                          </a:solidFill>
                          <a:effectLst/>
                        </a:rPr>
                        <a:t>İnsan ve Toplum Bilimleri Fakültesi</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15</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20</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241835289"/>
                  </a:ext>
                </a:extLst>
              </a:tr>
              <a:tr h="265149">
                <a:tc>
                  <a:txBody>
                    <a:bodyPr/>
                    <a:lstStyle/>
                    <a:p>
                      <a:pPr algn="ctr">
                        <a:lnSpc>
                          <a:spcPct val="115000"/>
                        </a:lnSpc>
                        <a:spcAft>
                          <a:spcPts val="1000"/>
                        </a:spcAft>
                      </a:pPr>
                      <a:r>
                        <a:rPr lang="tr-TR" sz="1000" b="1">
                          <a:solidFill>
                            <a:srgbClr val="002060"/>
                          </a:solidFill>
                          <a:effectLst/>
                        </a:rPr>
                        <a:t>İslami İlimler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2</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2</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412494021"/>
                  </a:ext>
                </a:extLst>
              </a:tr>
              <a:tr h="309687">
                <a:tc>
                  <a:txBody>
                    <a:bodyPr/>
                    <a:lstStyle/>
                    <a:p>
                      <a:pPr algn="ctr">
                        <a:lnSpc>
                          <a:spcPct val="115000"/>
                        </a:lnSpc>
                        <a:spcAft>
                          <a:spcPts val="1000"/>
                        </a:spcAft>
                      </a:pPr>
                      <a:r>
                        <a:rPr lang="tr-TR" sz="1000" b="1">
                          <a:solidFill>
                            <a:srgbClr val="002060"/>
                          </a:solidFill>
                          <a:effectLst/>
                        </a:rPr>
                        <a:t>İşletme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18</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22</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863163059"/>
                  </a:ext>
                </a:extLst>
              </a:tr>
              <a:tr h="304894">
                <a:tc>
                  <a:txBody>
                    <a:bodyPr/>
                    <a:lstStyle/>
                    <a:p>
                      <a:pPr algn="ctr">
                        <a:lnSpc>
                          <a:spcPct val="115000"/>
                        </a:lnSpc>
                        <a:spcAft>
                          <a:spcPts val="1000"/>
                        </a:spcAft>
                      </a:pPr>
                      <a:r>
                        <a:rPr lang="tr-TR" sz="1000" b="1">
                          <a:solidFill>
                            <a:srgbClr val="002060"/>
                          </a:solidFill>
                          <a:effectLst/>
                        </a:rPr>
                        <a:t>Mimarlık ve Güzel Sanatlar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1</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1</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546543214"/>
                  </a:ext>
                </a:extLst>
              </a:tr>
              <a:tr h="304894">
                <a:tc>
                  <a:txBody>
                    <a:bodyPr/>
                    <a:lstStyle/>
                    <a:p>
                      <a:pPr algn="ctr">
                        <a:lnSpc>
                          <a:spcPct val="115000"/>
                        </a:lnSpc>
                        <a:spcAft>
                          <a:spcPts val="1000"/>
                        </a:spcAft>
                      </a:pPr>
                      <a:r>
                        <a:rPr lang="tr-TR" sz="1000" b="1">
                          <a:solidFill>
                            <a:srgbClr val="002060"/>
                          </a:solidFill>
                          <a:effectLst/>
                        </a:rPr>
                        <a:t>Mühendislik ve Doğa Bilimleri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18</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39</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64785741"/>
                  </a:ext>
                </a:extLst>
              </a:tr>
              <a:tr h="292248">
                <a:tc>
                  <a:txBody>
                    <a:bodyPr/>
                    <a:lstStyle/>
                    <a:p>
                      <a:pPr algn="ctr">
                        <a:lnSpc>
                          <a:spcPct val="115000"/>
                        </a:lnSpc>
                        <a:spcAft>
                          <a:spcPts val="1000"/>
                        </a:spcAft>
                      </a:pPr>
                      <a:r>
                        <a:rPr lang="tr-TR" sz="1000" b="1">
                          <a:solidFill>
                            <a:srgbClr val="002060"/>
                          </a:solidFill>
                          <a:effectLst/>
                        </a:rPr>
                        <a:t>Sağlık Bilimleri Fakültesi</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7</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7</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075691641"/>
                  </a:ext>
                </a:extLst>
              </a:tr>
              <a:tr h="290044">
                <a:tc>
                  <a:txBody>
                    <a:bodyPr/>
                    <a:lstStyle/>
                    <a:p>
                      <a:pPr algn="ctr">
                        <a:lnSpc>
                          <a:spcPct val="115000"/>
                        </a:lnSpc>
                        <a:spcAft>
                          <a:spcPts val="1000"/>
                        </a:spcAft>
                      </a:pPr>
                      <a:r>
                        <a:rPr lang="tr-TR" sz="1000" b="1" dirty="0">
                          <a:solidFill>
                            <a:srgbClr val="002060"/>
                          </a:solidFill>
                          <a:effectLst/>
                        </a:rPr>
                        <a:t>Siyasal Bilgiler Fakültesi</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12</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19</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35601254"/>
                  </a:ext>
                </a:extLst>
              </a:tr>
              <a:tr h="290529">
                <a:tc>
                  <a:txBody>
                    <a:bodyPr/>
                    <a:lstStyle/>
                    <a:p>
                      <a:pPr algn="ctr">
                        <a:lnSpc>
                          <a:spcPct val="115000"/>
                        </a:lnSpc>
                        <a:spcAft>
                          <a:spcPts val="1000"/>
                        </a:spcAft>
                      </a:pPr>
                      <a:r>
                        <a:rPr lang="tr-TR" sz="1000" b="1" dirty="0">
                          <a:solidFill>
                            <a:srgbClr val="002060"/>
                          </a:solidFill>
                          <a:effectLst/>
                        </a:rPr>
                        <a:t>Tıp Fakültesi</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a:solidFill>
                            <a:srgbClr val="002060"/>
                          </a:solidFill>
                          <a:effectLst/>
                        </a:rPr>
                        <a:t>1</a:t>
                      </a:r>
                      <a:endParaRPr lang="tr-TR" sz="1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1" dirty="0">
                          <a:solidFill>
                            <a:srgbClr val="002060"/>
                          </a:solidFill>
                          <a:effectLst/>
                        </a:rPr>
                        <a:t>1</a:t>
                      </a:r>
                      <a:endParaRPr lang="tr-TR"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802153145"/>
                  </a:ext>
                </a:extLst>
              </a:tr>
              <a:tr h="223111">
                <a:tc>
                  <a:txBody>
                    <a:bodyPr/>
                    <a:lstStyle/>
                    <a:p>
                      <a:pPr algn="ctr">
                        <a:lnSpc>
                          <a:spcPct val="115000"/>
                        </a:lnSpc>
                        <a:spcAft>
                          <a:spcPts val="1000"/>
                        </a:spcAft>
                      </a:pPr>
                      <a:r>
                        <a:rPr lang="tr-TR" sz="1000" b="0" i="1" dirty="0">
                          <a:solidFill>
                            <a:srgbClr val="002060"/>
                          </a:solidFill>
                          <a:effectLst/>
                        </a:rPr>
                        <a:t>Diş Hekimliği Fakültesi</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a:solidFill>
                            <a:srgbClr val="002060"/>
                          </a:solidFill>
                          <a:effectLst/>
                        </a:rPr>
                        <a:t>0</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a:solidFill>
                            <a:srgbClr val="002060"/>
                          </a:solidFill>
                          <a:effectLst/>
                        </a:rPr>
                        <a:t>0</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4199665239"/>
                  </a:ext>
                </a:extLst>
              </a:tr>
              <a:tr h="245423">
                <a:tc>
                  <a:txBody>
                    <a:bodyPr/>
                    <a:lstStyle/>
                    <a:p>
                      <a:pPr algn="ctr">
                        <a:lnSpc>
                          <a:spcPct val="115000"/>
                        </a:lnSpc>
                        <a:spcAft>
                          <a:spcPts val="1000"/>
                        </a:spcAft>
                      </a:pPr>
                      <a:r>
                        <a:rPr lang="tr-TR" sz="1000" b="0" i="1" dirty="0">
                          <a:solidFill>
                            <a:srgbClr val="002060"/>
                          </a:solidFill>
                          <a:effectLst/>
                        </a:rPr>
                        <a:t>Meslek Yüksekokulu</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3436008972"/>
                  </a:ext>
                </a:extLst>
              </a:tr>
              <a:tr h="223112">
                <a:tc>
                  <a:txBody>
                    <a:bodyPr/>
                    <a:lstStyle/>
                    <a:p>
                      <a:pPr algn="ctr">
                        <a:lnSpc>
                          <a:spcPct val="115000"/>
                        </a:lnSpc>
                        <a:spcAft>
                          <a:spcPts val="1000"/>
                        </a:spcAft>
                      </a:pPr>
                      <a:r>
                        <a:rPr lang="tr-TR" sz="1000" b="0" i="1">
                          <a:solidFill>
                            <a:srgbClr val="002060"/>
                          </a:solidFill>
                          <a:effectLst/>
                        </a:rPr>
                        <a:t>Sağlık Hizmetleri Meslek Yüksekokulu</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1476172472"/>
                  </a:ext>
                </a:extLst>
              </a:tr>
              <a:tr h="253785">
                <a:tc>
                  <a:txBody>
                    <a:bodyPr/>
                    <a:lstStyle/>
                    <a:p>
                      <a:pPr algn="ctr">
                        <a:lnSpc>
                          <a:spcPct val="115000"/>
                        </a:lnSpc>
                        <a:spcAft>
                          <a:spcPts val="1000"/>
                        </a:spcAft>
                      </a:pPr>
                      <a:r>
                        <a:rPr lang="tr-TR" sz="1000" b="0" i="1">
                          <a:solidFill>
                            <a:srgbClr val="002060"/>
                          </a:solidFill>
                          <a:effectLst/>
                        </a:rPr>
                        <a:t>Şereflikoçhisar Berat Cömertoğlu Meslek Yüksekokulu</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a:solidFill>
                            <a:srgbClr val="002060"/>
                          </a:solidFill>
                          <a:effectLst/>
                        </a:rPr>
                        <a:t>0</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865777760"/>
                  </a:ext>
                </a:extLst>
              </a:tr>
              <a:tr h="249382">
                <a:tc>
                  <a:txBody>
                    <a:bodyPr/>
                    <a:lstStyle/>
                    <a:p>
                      <a:pPr algn="ctr">
                        <a:lnSpc>
                          <a:spcPct val="115000"/>
                        </a:lnSpc>
                        <a:spcAft>
                          <a:spcPts val="1000"/>
                        </a:spcAft>
                      </a:pPr>
                      <a:r>
                        <a:rPr lang="tr-TR" sz="1000" b="0" i="1" dirty="0">
                          <a:solidFill>
                            <a:srgbClr val="002060"/>
                          </a:solidFill>
                          <a:effectLst/>
                        </a:rPr>
                        <a:t>Türk Musikisi Devlet Konservatuvarı</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a:solidFill>
                            <a:srgbClr val="002060"/>
                          </a:solidFill>
                          <a:effectLst/>
                        </a:rPr>
                        <a:t>0</a:t>
                      </a:r>
                      <a:endParaRPr lang="tr-TR" sz="1000" b="0" i="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tc>
                  <a:txBody>
                    <a:bodyPr/>
                    <a:lstStyle/>
                    <a:p>
                      <a:pPr algn="ctr">
                        <a:lnSpc>
                          <a:spcPct val="115000"/>
                        </a:lnSpc>
                        <a:spcAft>
                          <a:spcPts val="1000"/>
                        </a:spcAft>
                      </a:pPr>
                      <a:r>
                        <a:rPr lang="tr-TR" sz="1000" b="0" i="1" dirty="0">
                          <a:solidFill>
                            <a:srgbClr val="002060"/>
                          </a:solidFill>
                          <a:effectLst/>
                        </a:rPr>
                        <a:t>0</a:t>
                      </a:r>
                      <a:endParaRPr lang="tr-TR" sz="10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20" marR="64620" marT="0" marB="0" anchor="ctr"/>
                </a:tc>
                <a:extLst>
                  <a:ext uri="{0D108BD9-81ED-4DB2-BD59-A6C34878D82A}">
                    <a16:rowId xmlns:a16="http://schemas.microsoft.com/office/drawing/2014/main" xmlns="" val="648429451"/>
                  </a:ext>
                </a:extLst>
              </a:tr>
            </a:tbl>
          </a:graphicData>
        </a:graphic>
      </p:graphicFrame>
    </p:spTree>
    <p:extLst>
      <p:ext uri="{BB962C8B-B14F-4D97-AF65-F5344CB8AC3E}">
        <p14:creationId xmlns:p14="http://schemas.microsoft.com/office/powerpoint/2010/main" val="108386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xmlns="" id="{8E1C53C4-2FEA-0E43-8976-15B860F35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İçerik Yer Tutucusu 2">
            <a:extLst>
              <a:ext uri="{FF2B5EF4-FFF2-40B4-BE49-F238E27FC236}">
                <a16:creationId xmlns:a16="http://schemas.microsoft.com/office/drawing/2014/main" xmlns="" id="{78C57B7E-A6E2-124C-9CEC-D92E59572B7C}"/>
              </a:ext>
            </a:extLst>
          </p:cNvPr>
          <p:cNvSpPr>
            <a:spLocks noGrp="1"/>
          </p:cNvSpPr>
          <p:nvPr>
            <p:ph idx="1"/>
          </p:nvPr>
        </p:nvSpPr>
        <p:spPr>
          <a:xfrm>
            <a:off x="0" y="1944473"/>
            <a:ext cx="9144000" cy="4117975"/>
          </a:xfrm>
        </p:spPr>
        <p:txBody>
          <a:bodyPr/>
          <a:lstStyle/>
          <a:p>
            <a:pPr marL="0" indent="0" algn="ctr">
              <a:buNone/>
            </a:pPr>
            <a:r>
              <a:rPr lang="tr-TR" altLang="tr-TR" sz="2500" b="1" dirty="0">
                <a:latin typeface="Times New Roman" panose="02020603050405020304" pitchFamily="18" charset="0"/>
                <a:cs typeface="Times New Roman" panose="02020603050405020304" pitchFamily="18" charset="0"/>
              </a:rPr>
              <a:t>AYBÜ Dış İlişkiler Koordinatörlüğü olarak</a:t>
            </a:r>
          </a:p>
          <a:p>
            <a:pPr marL="0" indent="0" algn="ctr">
              <a:buNone/>
            </a:pPr>
            <a:r>
              <a:rPr lang="tr-TR" altLang="tr-TR" sz="2500" b="1" dirty="0">
                <a:latin typeface="Times New Roman" panose="02020603050405020304" pitchFamily="18" charset="0"/>
                <a:cs typeface="Times New Roman" panose="02020603050405020304" pitchFamily="18" charset="0"/>
              </a:rPr>
              <a:t>Türkiye Ulusal Ajansı’na her yıl Şubat Ayında proje ve hibe başvurularında bulunuyoruz.</a:t>
            </a:r>
          </a:p>
          <a:p>
            <a:pPr marL="0" indent="0" algn="ctr">
              <a:buNone/>
            </a:pPr>
            <a:endParaRPr lang="tr-TR" altLang="tr-TR" sz="31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tr-TR" altLang="tr-TR" sz="2900" b="1" dirty="0">
                <a:solidFill>
                  <a:srgbClr val="0070C0"/>
                </a:solidFill>
                <a:latin typeface="Times New Roman" panose="02020603050405020304" pitchFamily="18" charset="0"/>
                <a:cs typeface="Times New Roman" panose="02020603050405020304" pitchFamily="18" charset="0"/>
              </a:rPr>
              <a:t>* </a:t>
            </a:r>
            <a:r>
              <a:rPr lang="tr-TR" altLang="tr-TR" sz="2900" b="1" dirty="0" err="1">
                <a:solidFill>
                  <a:srgbClr val="0070C0"/>
                </a:solidFill>
                <a:latin typeface="Times New Roman" panose="02020603050405020304" pitchFamily="18" charset="0"/>
                <a:cs typeface="Times New Roman" panose="02020603050405020304" pitchFamily="18" charset="0"/>
              </a:rPr>
              <a:t>Erasmus</a:t>
            </a:r>
            <a:r>
              <a:rPr lang="tr-TR" altLang="tr-TR" sz="2900" b="1" dirty="0">
                <a:solidFill>
                  <a:srgbClr val="0070C0"/>
                </a:solidFill>
                <a:latin typeface="Times New Roman" panose="02020603050405020304" pitchFamily="18" charset="0"/>
                <a:cs typeface="Times New Roman" panose="02020603050405020304" pitchFamily="18" charset="0"/>
              </a:rPr>
              <a:t>+ KA103 Hibesi (3)</a:t>
            </a:r>
          </a:p>
          <a:p>
            <a:pPr marL="0" indent="0" algn="ctr">
              <a:buNone/>
            </a:pPr>
            <a:r>
              <a:rPr lang="tr-TR" altLang="tr-TR" sz="2900" b="1" dirty="0">
                <a:solidFill>
                  <a:srgbClr val="0070C0"/>
                </a:solidFill>
                <a:latin typeface="Times New Roman" panose="02020603050405020304" pitchFamily="18" charset="0"/>
                <a:cs typeface="Times New Roman" panose="02020603050405020304" pitchFamily="18" charset="0"/>
              </a:rPr>
              <a:t>* </a:t>
            </a:r>
            <a:r>
              <a:rPr lang="tr-TR" altLang="tr-TR" sz="2900" b="1" dirty="0" err="1">
                <a:solidFill>
                  <a:srgbClr val="0070C0"/>
                </a:solidFill>
                <a:latin typeface="Times New Roman" panose="02020603050405020304" pitchFamily="18" charset="0"/>
                <a:cs typeface="Times New Roman" panose="02020603050405020304" pitchFamily="18" charset="0"/>
              </a:rPr>
              <a:t>Erasmus</a:t>
            </a:r>
            <a:r>
              <a:rPr lang="tr-TR" altLang="tr-TR" sz="2900" b="1" dirty="0">
                <a:solidFill>
                  <a:srgbClr val="0070C0"/>
                </a:solidFill>
                <a:latin typeface="Times New Roman" panose="02020603050405020304" pitchFamily="18" charset="0"/>
                <a:cs typeface="Times New Roman" panose="02020603050405020304" pitchFamily="18" charset="0"/>
              </a:rPr>
              <a:t>+ KA103 Konsorsiyum Projesi (7)</a:t>
            </a:r>
          </a:p>
          <a:p>
            <a:pPr marL="0" indent="0" algn="ctr">
              <a:buNone/>
            </a:pPr>
            <a:r>
              <a:rPr lang="tr-TR" altLang="tr-TR" sz="2900" b="1" dirty="0">
                <a:solidFill>
                  <a:srgbClr val="0070C0"/>
                </a:solidFill>
                <a:latin typeface="Times New Roman" panose="02020603050405020304" pitchFamily="18" charset="0"/>
                <a:cs typeface="Times New Roman" panose="02020603050405020304" pitchFamily="18" charset="0"/>
              </a:rPr>
              <a:t>* </a:t>
            </a:r>
            <a:r>
              <a:rPr lang="tr-TR" altLang="tr-TR" sz="2900" b="1" dirty="0" err="1">
                <a:solidFill>
                  <a:srgbClr val="0070C0"/>
                </a:solidFill>
                <a:latin typeface="Times New Roman" panose="02020603050405020304" pitchFamily="18" charset="0"/>
                <a:cs typeface="Times New Roman" panose="02020603050405020304" pitchFamily="18" charset="0"/>
              </a:rPr>
              <a:t>Erasmus</a:t>
            </a:r>
            <a:r>
              <a:rPr lang="tr-TR" altLang="tr-TR" sz="2900" b="1" dirty="0">
                <a:solidFill>
                  <a:srgbClr val="0070C0"/>
                </a:solidFill>
                <a:latin typeface="Times New Roman" panose="02020603050405020304" pitchFamily="18" charset="0"/>
                <a:cs typeface="Times New Roman" panose="02020603050405020304" pitchFamily="18" charset="0"/>
              </a:rPr>
              <a:t>+ KA107 Proje Başvurusu (1)</a:t>
            </a:r>
          </a:p>
        </p:txBody>
      </p:sp>
      <p:sp>
        <p:nvSpPr>
          <p:cNvPr id="16387" name="Metin kutusu 5">
            <a:extLst>
              <a:ext uri="{FF2B5EF4-FFF2-40B4-BE49-F238E27FC236}">
                <a16:creationId xmlns:a16="http://schemas.microsoft.com/office/drawing/2014/main" xmlns="" id="{133910C3-EC35-0240-A089-27C8D66C7461}"/>
              </a:ext>
            </a:extLst>
          </p:cNvPr>
          <p:cNvSpPr txBox="1">
            <a:spLocks noChangeArrowheads="1"/>
          </p:cNvSpPr>
          <p:nvPr/>
        </p:nvSpPr>
        <p:spPr bwMode="auto">
          <a:xfrm>
            <a:off x="6845300" y="6450013"/>
            <a:ext cx="2216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300">
                <a:solidFill>
                  <a:srgbClr val="00B0F0"/>
                </a:solidFill>
                <a:latin typeface="Times New Roman" panose="02020603050405020304" pitchFamily="18" charset="0"/>
                <a:cs typeface="Times New Roman" panose="02020603050405020304" pitchFamily="18" charset="0"/>
              </a:rPr>
              <a:t>www.aybu.edu.tr/international</a:t>
            </a:r>
          </a:p>
        </p:txBody>
      </p:sp>
      <p:sp>
        <p:nvSpPr>
          <p:cNvPr id="16388" name="Unvan 1">
            <a:extLst>
              <a:ext uri="{FF2B5EF4-FFF2-40B4-BE49-F238E27FC236}">
                <a16:creationId xmlns:a16="http://schemas.microsoft.com/office/drawing/2014/main" xmlns="" id="{2713F007-5320-B042-86CC-9A732DC26191}"/>
              </a:ext>
            </a:extLst>
          </p:cNvPr>
          <p:cNvSpPr txBox="1">
            <a:spLocks/>
          </p:cNvSpPr>
          <p:nvPr/>
        </p:nvSpPr>
        <p:spPr bwMode="auto">
          <a:xfrm>
            <a:off x="40481" y="453595"/>
            <a:ext cx="90630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700" b="1" dirty="0" err="1">
                <a:solidFill>
                  <a:srgbClr val="C00000"/>
                </a:solidFill>
                <a:latin typeface="Times New Roman" panose="02020603050405020304" pitchFamily="18" charset="0"/>
                <a:cs typeface="Times New Roman" panose="02020603050405020304" pitchFamily="18" charset="0"/>
              </a:rPr>
              <a:t>Erasmus</a:t>
            </a:r>
            <a:r>
              <a:rPr lang="tr-TR" altLang="tr-TR" sz="2700" b="1" dirty="0">
                <a:solidFill>
                  <a:srgbClr val="C00000"/>
                </a:solidFill>
                <a:latin typeface="Times New Roman" panose="02020603050405020304" pitchFamily="18" charset="0"/>
                <a:cs typeface="Times New Roman" panose="02020603050405020304" pitchFamily="18" charset="0"/>
              </a:rPr>
              <a:t>+ Yükseköğretim</a:t>
            </a:r>
          </a:p>
          <a:p>
            <a:pPr algn="ctr">
              <a:spcBef>
                <a:spcPct val="0"/>
              </a:spcBef>
              <a:buFontTx/>
              <a:buNone/>
            </a:pPr>
            <a:r>
              <a:rPr lang="tr-TR" altLang="tr-TR" sz="2700" b="1" dirty="0">
                <a:solidFill>
                  <a:srgbClr val="C00000"/>
                </a:solidFill>
                <a:latin typeface="Times New Roman" panose="02020603050405020304" pitchFamily="18" charset="0"/>
                <a:cs typeface="Times New Roman" panose="02020603050405020304" pitchFamily="18" charset="0"/>
              </a:rPr>
              <a:t>Mevcut Proje ve Hibelerimiz</a:t>
            </a:r>
          </a:p>
        </p:txBody>
      </p:sp>
      <p:pic>
        <p:nvPicPr>
          <p:cNvPr id="9" name="Resim 8" descr="vektör grafikler içeren bir resim&#10;&#10;Açıklama otomatik olarak oluşturuldu">
            <a:extLst>
              <a:ext uri="{FF2B5EF4-FFF2-40B4-BE49-F238E27FC236}">
                <a16:creationId xmlns:a16="http://schemas.microsoft.com/office/drawing/2014/main" xmlns="" id="{A4292862-035E-3C47-848D-1A8B495C9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921" y="6481667"/>
            <a:ext cx="289623" cy="28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3">
            <a:extLst>
              <a:ext uri="{FF2B5EF4-FFF2-40B4-BE49-F238E27FC236}">
                <a16:creationId xmlns:a16="http://schemas.microsoft.com/office/drawing/2014/main" xmlns="" id="{2E1C475B-9DA3-C14F-A83B-70CC9B08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66" y="6465176"/>
            <a:ext cx="289623" cy="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5">
            <a:extLst>
              <a:ext uri="{FF2B5EF4-FFF2-40B4-BE49-F238E27FC236}">
                <a16:creationId xmlns:a16="http://schemas.microsoft.com/office/drawing/2014/main" xmlns="" id="{380A37EA-F478-B043-A837-54498EA757B3}"/>
              </a:ext>
            </a:extLst>
          </p:cNvPr>
          <p:cNvSpPr txBox="1">
            <a:spLocks noChangeArrowheads="1"/>
          </p:cNvSpPr>
          <p:nvPr/>
        </p:nvSpPr>
        <p:spPr bwMode="auto">
          <a:xfrm>
            <a:off x="491989" y="6448125"/>
            <a:ext cx="8691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a:t>
            </a:r>
            <a:endParaRPr lang="tr-TR" altLang="tr-TR" sz="1500" b="1" dirty="0">
              <a:latin typeface="Times New Roman" panose="02020603050405020304" pitchFamily="18" charset="0"/>
              <a:cs typeface="Times New Roman" panose="02020603050405020304" pitchFamily="18" charset="0"/>
            </a:endParaRPr>
          </a:p>
        </p:txBody>
      </p:sp>
      <p:sp>
        <p:nvSpPr>
          <p:cNvPr id="12" name="Metin kutusu 5">
            <a:extLst>
              <a:ext uri="{FF2B5EF4-FFF2-40B4-BE49-F238E27FC236}">
                <a16:creationId xmlns:a16="http://schemas.microsoft.com/office/drawing/2014/main" xmlns="" id="{38390528-BA60-644A-9970-08D0C3D9517E}"/>
              </a:ext>
            </a:extLst>
          </p:cNvPr>
          <p:cNvSpPr txBox="1">
            <a:spLocks noChangeArrowheads="1"/>
          </p:cNvSpPr>
          <p:nvPr/>
        </p:nvSpPr>
        <p:spPr bwMode="auto">
          <a:xfrm>
            <a:off x="1809692" y="6448125"/>
            <a:ext cx="17123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1500" b="1">
                <a:latin typeface="Times New Roman" panose="02020603050405020304" pitchFamily="18" charset="0"/>
                <a:cs typeface="Times New Roman" panose="02020603050405020304" pitchFamily="18" charset="0"/>
              </a:rPr>
              <a:t>/aybuinternational</a:t>
            </a:r>
            <a:endParaRPr lang="tr-TR" altLang="tr-TR" sz="1500" b="1" dirty="0">
              <a:latin typeface="Times New Roman" panose="02020603050405020304" pitchFamily="18" charset="0"/>
              <a:cs typeface="Times New Roman" panose="02020603050405020304" pitchFamily="18" charset="0"/>
            </a:endParaRPr>
          </a:p>
        </p:txBody>
      </p:sp>
      <p:pic>
        <p:nvPicPr>
          <p:cNvPr id="14" name="Resim 21">
            <a:extLst>
              <a:ext uri="{FF2B5EF4-FFF2-40B4-BE49-F238E27FC236}">
                <a16:creationId xmlns:a16="http://schemas.microsoft.com/office/drawing/2014/main" xmlns="" id="{F9BC60A2-AE94-2140-9587-81FD42DFD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376" y="456656"/>
            <a:ext cx="1535592" cy="3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493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1849</Words>
  <Application>Microsoft Office PowerPoint</Application>
  <PresentationFormat>Ekran Gösterisi (4:3)</PresentationFormat>
  <Paragraphs>486</Paragraphs>
  <Slides>34</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34</vt:i4>
      </vt:variant>
    </vt:vector>
  </HeadingPairs>
  <TitlesOfParts>
    <vt:vector size="41" baseType="lpstr">
      <vt:lpstr>MS PGothic</vt:lpstr>
      <vt:lpstr>Arial</vt:lpstr>
      <vt:lpstr>Baskerville</vt:lpstr>
      <vt:lpstr>Book Antiqua</vt:lpstr>
      <vt:lpstr>Calibri</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Bekir Burak SOYER</dc:creator>
  <cp:lastModifiedBy>Neshen Isaeva</cp:lastModifiedBy>
  <cp:revision>49</cp:revision>
  <dcterms:created xsi:type="dcterms:W3CDTF">2020-11-26T23:10:09Z</dcterms:created>
  <dcterms:modified xsi:type="dcterms:W3CDTF">2020-11-27T11:23:40Z</dcterms:modified>
</cp:coreProperties>
</file>