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sldIdLst>
    <p:sldId id="256" r:id="rId2"/>
    <p:sldId id="259" r:id="rId3"/>
    <p:sldId id="257" r:id="rId4"/>
    <p:sldId id="258" r:id="rId5"/>
    <p:sldId id="261" r:id="rId6"/>
    <p:sldId id="263" r:id="rId7"/>
    <p:sldId id="262"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84" r:id="rId23"/>
    <p:sldId id="283" r:id="rId24"/>
    <p:sldId id="285" r:id="rId25"/>
    <p:sldId id="279" r:id="rId26"/>
    <p:sldId id="280" r:id="rId27"/>
    <p:sldId id="281" r:id="rId28"/>
    <p:sldId id="282"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p:restoredTop sz="95763" autoAdjust="0"/>
  </p:normalViewPr>
  <p:slideViewPr>
    <p:cSldViewPr snapToGrid="0">
      <p:cViewPr>
        <p:scale>
          <a:sx n="87" d="100"/>
          <a:sy n="87" d="100"/>
        </p:scale>
        <p:origin x="15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24D2DF-8FAE-430C-A7C0-8F693DF622E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4A1240-B90A-4971-9238-5B3E28EABD19}">
      <dgm:prSet/>
      <dgm:spPr/>
      <dgm:t>
        <a:bodyPr/>
        <a:lstStyle/>
        <a:p>
          <a:r>
            <a:rPr lang="tr-TR" b="0" i="0"/>
            <a:t>Öğrenciler, lisans stajlarını psikologların çalıştığı ve psikolojik hizmetlerin sunulduğu resmi veya özel tüm kurumlarda toplam 30 iş günü süreyle yapabilir. Örneğin; </a:t>
          </a:r>
          <a:endParaRPr lang="en-US"/>
        </a:p>
      </dgm:t>
    </dgm:pt>
    <dgm:pt modelId="{1E0D9B3B-59D9-4378-921F-02737F4CB174}" type="parTrans" cxnId="{1C8D6406-6CD7-4835-8EA8-DF9D94A7526A}">
      <dgm:prSet/>
      <dgm:spPr/>
      <dgm:t>
        <a:bodyPr/>
        <a:lstStyle/>
        <a:p>
          <a:endParaRPr lang="en-US"/>
        </a:p>
      </dgm:t>
    </dgm:pt>
    <dgm:pt modelId="{1DA74787-505A-4D3A-8EE5-D158F348A96A}" type="sibTrans" cxnId="{1C8D6406-6CD7-4835-8EA8-DF9D94A7526A}">
      <dgm:prSet/>
      <dgm:spPr/>
      <dgm:t>
        <a:bodyPr/>
        <a:lstStyle/>
        <a:p>
          <a:endParaRPr lang="en-US"/>
        </a:p>
      </dgm:t>
    </dgm:pt>
    <dgm:pt modelId="{CCCD4E37-7381-4A44-B297-83CCA04255E0}">
      <dgm:prSet/>
      <dgm:spPr/>
      <dgm:t>
        <a:bodyPr/>
        <a:lstStyle/>
        <a:p>
          <a:r>
            <a:rPr lang="tr-TR" b="0" i="0" dirty="0"/>
            <a:t>Yuva, kreş ve özel eğitim merkezleri </a:t>
          </a:r>
          <a:endParaRPr lang="en-US" dirty="0"/>
        </a:p>
      </dgm:t>
    </dgm:pt>
    <dgm:pt modelId="{87D68D95-4353-4AAA-9EFF-B28030B23C0A}" type="parTrans" cxnId="{95AF39C1-9327-43E9-9C4E-0EC40E42EF8C}">
      <dgm:prSet/>
      <dgm:spPr/>
      <dgm:t>
        <a:bodyPr/>
        <a:lstStyle/>
        <a:p>
          <a:endParaRPr lang="en-US"/>
        </a:p>
      </dgm:t>
    </dgm:pt>
    <dgm:pt modelId="{4F92AA0E-D0A5-4285-94D7-F3A8F2C19B83}" type="sibTrans" cxnId="{95AF39C1-9327-43E9-9C4E-0EC40E42EF8C}">
      <dgm:prSet/>
      <dgm:spPr/>
      <dgm:t>
        <a:bodyPr/>
        <a:lstStyle/>
        <a:p>
          <a:endParaRPr lang="en-US"/>
        </a:p>
      </dgm:t>
    </dgm:pt>
    <dgm:pt modelId="{56924171-9BE5-4DA5-AD5C-F6DBBBF9EC08}">
      <dgm:prSet/>
      <dgm:spPr/>
      <dgm:t>
        <a:bodyPr/>
        <a:lstStyle/>
        <a:p>
          <a:r>
            <a:rPr lang="tr-TR" b="0" i="0"/>
            <a:t>Huzur evleri </a:t>
          </a:r>
          <a:endParaRPr lang="en-US"/>
        </a:p>
      </dgm:t>
    </dgm:pt>
    <dgm:pt modelId="{8D7016D2-EA70-4BFD-AD86-D21C7DEB45CC}" type="parTrans" cxnId="{FD7151CC-C02A-4D11-9EC5-A259FE1433A4}">
      <dgm:prSet/>
      <dgm:spPr/>
      <dgm:t>
        <a:bodyPr/>
        <a:lstStyle/>
        <a:p>
          <a:endParaRPr lang="en-US"/>
        </a:p>
      </dgm:t>
    </dgm:pt>
    <dgm:pt modelId="{8BD8C390-1DC2-4C40-8BA6-A58BA79B8334}" type="sibTrans" cxnId="{FD7151CC-C02A-4D11-9EC5-A259FE1433A4}">
      <dgm:prSet/>
      <dgm:spPr/>
      <dgm:t>
        <a:bodyPr/>
        <a:lstStyle/>
        <a:p>
          <a:endParaRPr lang="en-US"/>
        </a:p>
      </dgm:t>
    </dgm:pt>
    <dgm:pt modelId="{D7CA608F-B497-4EEF-BA56-5461804ABEE5}">
      <dgm:prSet/>
      <dgm:spPr/>
      <dgm:t>
        <a:bodyPr/>
        <a:lstStyle/>
        <a:p>
          <a:r>
            <a:rPr lang="tr-TR" b="0" i="0" dirty="0"/>
            <a:t>Yetiştirme yurtları</a:t>
          </a:r>
          <a:endParaRPr lang="en-US" dirty="0"/>
        </a:p>
      </dgm:t>
    </dgm:pt>
    <dgm:pt modelId="{8FC18CB0-60C5-40E5-9858-A7D303F98E72}" type="parTrans" cxnId="{AA8735E3-2F73-4896-838C-BD599485A47B}">
      <dgm:prSet/>
      <dgm:spPr/>
      <dgm:t>
        <a:bodyPr/>
        <a:lstStyle/>
        <a:p>
          <a:endParaRPr lang="en-US"/>
        </a:p>
      </dgm:t>
    </dgm:pt>
    <dgm:pt modelId="{04500F74-228E-4972-9B09-8F18833F9F9E}" type="sibTrans" cxnId="{AA8735E3-2F73-4896-838C-BD599485A47B}">
      <dgm:prSet/>
      <dgm:spPr/>
      <dgm:t>
        <a:bodyPr/>
        <a:lstStyle/>
        <a:p>
          <a:endParaRPr lang="en-US"/>
        </a:p>
      </dgm:t>
    </dgm:pt>
    <dgm:pt modelId="{0B9A6225-478C-4C0F-8859-34FC0D9F3B67}">
      <dgm:prSet/>
      <dgm:spPr/>
      <dgm:t>
        <a:bodyPr/>
        <a:lstStyle/>
        <a:p>
          <a:r>
            <a:rPr lang="tr-TR" b="0" i="0" dirty="0"/>
            <a:t>Hastaneler ve diğer sağlık birimleri </a:t>
          </a:r>
          <a:endParaRPr lang="en-US" dirty="0"/>
        </a:p>
      </dgm:t>
    </dgm:pt>
    <dgm:pt modelId="{D835ACD0-D94D-424E-9603-6C95E13EFAC9}" type="parTrans" cxnId="{6C9BB303-F5DE-476B-84B0-77ACC3C4AFD1}">
      <dgm:prSet/>
      <dgm:spPr/>
      <dgm:t>
        <a:bodyPr/>
        <a:lstStyle/>
        <a:p>
          <a:endParaRPr lang="en-US"/>
        </a:p>
      </dgm:t>
    </dgm:pt>
    <dgm:pt modelId="{60CF8F56-E39B-4078-A274-8ED04DD44AE8}" type="sibTrans" cxnId="{6C9BB303-F5DE-476B-84B0-77ACC3C4AFD1}">
      <dgm:prSet/>
      <dgm:spPr/>
      <dgm:t>
        <a:bodyPr/>
        <a:lstStyle/>
        <a:p>
          <a:endParaRPr lang="en-US"/>
        </a:p>
      </dgm:t>
    </dgm:pt>
    <dgm:pt modelId="{44B4EE96-EDD0-4A7D-93E9-4BDCA6086C57}">
      <dgm:prSet/>
      <dgm:spPr/>
      <dgm:t>
        <a:bodyPr/>
        <a:lstStyle/>
        <a:p>
          <a:r>
            <a:rPr lang="tr-TR" b="0" i="0" dirty="0"/>
            <a:t>Rehabilitasyon merkezleri </a:t>
          </a:r>
          <a:endParaRPr lang="en-US" dirty="0"/>
        </a:p>
      </dgm:t>
    </dgm:pt>
    <dgm:pt modelId="{6F68B2CD-15FE-4731-B742-83E735F1552E}" type="parTrans" cxnId="{1C72F079-9333-4F65-93E3-6D177F550786}">
      <dgm:prSet/>
      <dgm:spPr/>
      <dgm:t>
        <a:bodyPr/>
        <a:lstStyle/>
        <a:p>
          <a:endParaRPr lang="en-US"/>
        </a:p>
      </dgm:t>
    </dgm:pt>
    <dgm:pt modelId="{68A5BD28-61BF-46C1-A811-94EE8D85C860}" type="sibTrans" cxnId="{1C72F079-9333-4F65-93E3-6D177F550786}">
      <dgm:prSet/>
      <dgm:spPr/>
      <dgm:t>
        <a:bodyPr/>
        <a:lstStyle/>
        <a:p>
          <a:endParaRPr lang="en-US"/>
        </a:p>
      </dgm:t>
    </dgm:pt>
    <dgm:pt modelId="{90F9AA94-6F6A-4557-A80B-EADB89C699FE}">
      <dgm:prSet/>
      <dgm:spPr/>
      <dgm:t>
        <a:bodyPr/>
        <a:lstStyle/>
        <a:p>
          <a:r>
            <a:rPr lang="tr-TR" b="0" i="0" dirty="0"/>
            <a:t>Kamu ve özel sektör kurumlarının insan kaynakları, personel, eğitim ve ARGE birim veya bölümleri </a:t>
          </a:r>
          <a:endParaRPr lang="en-US" dirty="0"/>
        </a:p>
      </dgm:t>
    </dgm:pt>
    <dgm:pt modelId="{97F64377-329E-49AE-8B07-BA8CEC9434B1}" type="parTrans" cxnId="{5A5D0B2E-BF53-4B73-8F2A-0874BF241272}">
      <dgm:prSet/>
      <dgm:spPr/>
      <dgm:t>
        <a:bodyPr/>
        <a:lstStyle/>
        <a:p>
          <a:endParaRPr lang="en-US"/>
        </a:p>
      </dgm:t>
    </dgm:pt>
    <dgm:pt modelId="{69EA5F0F-EB46-4FC4-8129-B350C912E3EB}" type="sibTrans" cxnId="{5A5D0B2E-BF53-4B73-8F2A-0874BF241272}">
      <dgm:prSet/>
      <dgm:spPr/>
      <dgm:t>
        <a:bodyPr/>
        <a:lstStyle/>
        <a:p>
          <a:endParaRPr lang="en-US"/>
        </a:p>
      </dgm:t>
    </dgm:pt>
    <dgm:pt modelId="{9F15734E-1C4F-4EC3-A2FD-0FAFA87FFBD9}">
      <dgm:prSet/>
      <dgm:spPr/>
      <dgm:t>
        <a:bodyPr/>
        <a:lstStyle/>
        <a:p>
          <a:r>
            <a:rPr lang="tr-TR" b="0" i="0" dirty="0"/>
            <a:t>Araştırma merkezleri veya şirketleri </a:t>
          </a:r>
          <a:endParaRPr lang="en-US" dirty="0"/>
        </a:p>
      </dgm:t>
    </dgm:pt>
    <dgm:pt modelId="{659D028F-837A-473B-9D75-76318F17A481}" type="parTrans" cxnId="{932C7BE4-A90D-4EBC-85C3-AD8A0FBD60EC}">
      <dgm:prSet/>
      <dgm:spPr/>
      <dgm:t>
        <a:bodyPr/>
        <a:lstStyle/>
        <a:p>
          <a:endParaRPr lang="en-US"/>
        </a:p>
      </dgm:t>
    </dgm:pt>
    <dgm:pt modelId="{61457AC1-4AE6-4211-94B9-861F9D77A0ED}" type="sibTrans" cxnId="{932C7BE4-A90D-4EBC-85C3-AD8A0FBD60EC}">
      <dgm:prSet/>
      <dgm:spPr/>
      <dgm:t>
        <a:bodyPr/>
        <a:lstStyle/>
        <a:p>
          <a:endParaRPr lang="en-US"/>
        </a:p>
      </dgm:t>
    </dgm:pt>
    <dgm:pt modelId="{9ED21857-D586-4A70-8BA6-59CAF972BBA4}">
      <dgm:prSet/>
      <dgm:spPr/>
      <dgm:t>
        <a:bodyPr/>
        <a:lstStyle/>
        <a:p>
          <a:r>
            <a:rPr lang="tr-TR" b="0" i="0"/>
            <a:t>Reklam şirketleri </a:t>
          </a:r>
          <a:endParaRPr lang="en-US"/>
        </a:p>
      </dgm:t>
    </dgm:pt>
    <dgm:pt modelId="{BA59CC6F-5950-45C5-A3C8-B462A4775426}" type="parTrans" cxnId="{696D46AF-2E50-403F-B369-A8A095958055}">
      <dgm:prSet/>
      <dgm:spPr/>
      <dgm:t>
        <a:bodyPr/>
        <a:lstStyle/>
        <a:p>
          <a:endParaRPr lang="en-US"/>
        </a:p>
      </dgm:t>
    </dgm:pt>
    <dgm:pt modelId="{13288466-2FAE-4049-BD51-207BFAB2C475}" type="sibTrans" cxnId="{696D46AF-2E50-403F-B369-A8A095958055}">
      <dgm:prSet/>
      <dgm:spPr/>
      <dgm:t>
        <a:bodyPr/>
        <a:lstStyle/>
        <a:p>
          <a:endParaRPr lang="en-US"/>
        </a:p>
      </dgm:t>
    </dgm:pt>
    <dgm:pt modelId="{4CB30844-B89B-47F0-8AB9-68B1E746DAA1}">
      <dgm:prSet/>
      <dgm:spPr/>
      <dgm:t>
        <a:bodyPr/>
        <a:lstStyle/>
        <a:p>
          <a:r>
            <a:rPr lang="tr-TR" b="0" i="0" dirty="0"/>
            <a:t>Davranış bilimleriyle ilgili alan çalışmaları veya projeleri </a:t>
          </a:r>
          <a:endParaRPr lang="en-US" dirty="0"/>
        </a:p>
      </dgm:t>
    </dgm:pt>
    <dgm:pt modelId="{98299E8E-A903-4E16-92FA-3AB162C2ABBB}" type="parTrans" cxnId="{A68C67E7-1A16-42F2-8F7C-1C53F16C04B3}">
      <dgm:prSet/>
      <dgm:spPr/>
      <dgm:t>
        <a:bodyPr/>
        <a:lstStyle/>
        <a:p>
          <a:endParaRPr lang="en-US"/>
        </a:p>
      </dgm:t>
    </dgm:pt>
    <dgm:pt modelId="{081671DD-E7B5-4C49-BBF5-7F1F0466D3D6}" type="sibTrans" cxnId="{A68C67E7-1A16-42F2-8F7C-1C53F16C04B3}">
      <dgm:prSet/>
      <dgm:spPr/>
      <dgm:t>
        <a:bodyPr/>
        <a:lstStyle/>
        <a:p>
          <a:endParaRPr lang="en-US"/>
        </a:p>
      </dgm:t>
    </dgm:pt>
    <dgm:pt modelId="{4B30A1D8-C7E7-4833-8720-4CB4181DDEFF}">
      <dgm:prSet/>
      <dgm:spPr/>
      <dgm:t>
        <a:bodyPr/>
        <a:lstStyle/>
        <a:p>
          <a:r>
            <a:rPr lang="tr-TR" b="0" i="0" dirty="0"/>
            <a:t>Biyoloji, farmakoloji, fizyoloji gibi temel bilimlere yönelik araştırma laboratuvar ya da merkezleri </a:t>
          </a:r>
          <a:endParaRPr lang="en-US" dirty="0"/>
        </a:p>
      </dgm:t>
    </dgm:pt>
    <dgm:pt modelId="{830567D4-4DFA-473E-8BFC-CA2FB773529C}" type="parTrans" cxnId="{B4F8A300-D1CA-4D4A-9A10-703FFC618F22}">
      <dgm:prSet/>
      <dgm:spPr/>
      <dgm:t>
        <a:bodyPr/>
        <a:lstStyle/>
        <a:p>
          <a:endParaRPr lang="en-US"/>
        </a:p>
      </dgm:t>
    </dgm:pt>
    <dgm:pt modelId="{6F0BA6DF-573B-4631-A098-47C09905DC61}" type="sibTrans" cxnId="{B4F8A300-D1CA-4D4A-9A10-703FFC618F22}">
      <dgm:prSet/>
      <dgm:spPr/>
      <dgm:t>
        <a:bodyPr/>
        <a:lstStyle/>
        <a:p>
          <a:endParaRPr lang="en-US"/>
        </a:p>
      </dgm:t>
    </dgm:pt>
    <dgm:pt modelId="{EBA01926-27F5-482D-ACCE-5AF1D57F09BD}">
      <dgm:prSet/>
      <dgm:spPr/>
      <dgm:t>
        <a:bodyPr/>
        <a:lstStyle/>
        <a:p>
          <a:r>
            <a:rPr lang="tr-TR" b="0" i="0" dirty="0"/>
            <a:t>Ruh sağlığı alanında çalışan vakıflar </a:t>
          </a:r>
          <a:endParaRPr lang="en-US" dirty="0"/>
        </a:p>
      </dgm:t>
    </dgm:pt>
    <dgm:pt modelId="{A1497546-85A5-4260-88AD-EC782E148060}" type="parTrans" cxnId="{7BA52798-46F4-46B1-AF87-250D2A0FEA8F}">
      <dgm:prSet/>
      <dgm:spPr/>
      <dgm:t>
        <a:bodyPr/>
        <a:lstStyle/>
        <a:p>
          <a:endParaRPr lang="en-US"/>
        </a:p>
      </dgm:t>
    </dgm:pt>
    <dgm:pt modelId="{9D067A73-74BD-4B99-80F8-98C6B2C5AECF}" type="sibTrans" cxnId="{7BA52798-46F4-46B1-AF87-250D2A0FEA8F}">
      <dgm:prSet/>
      <dgm:spPr/>
      <dgm:t>
        <a:bodyPr/>
        <a:lstStyle/>
        <a:p>
          <a:endParaRPr lang="en-US"/>
        </a:p>
      </dgm:t>
    </dgm:pt>
    <dgm:pt modelId="{473452A0-3B44-45A3-8AE6-B261237F1978}">
      <dgm:prSet/>
      <dgm:spPr/>
      <dgm:t>
        <a:bodyPr/>
        <a:lstStyle/>
        <a:p>
          <a:r>
            <a:rPr lang="tr-TR" b="0" i="0" dirty="0"/>
            <a:t>Adalet Bakanlığı’na bağlı kuruluşlar (Aile mahkemeleri, Çocuk mahkemeleri, Çocuk tutukevleri, hapishaneler vs.)</a:t>
          </a:r>
          <a:endParaRPr lang="en-US" dirty="0"/>
        </a:p>
      </dgm:t>
    </dgm:pt>
    <dgm:pt modelId="{DCCB57C2-4E4B-4E0C-8F3E-BB0E38266208}" type="parTrans" cxnId="{612D4994-2056-4EE7-8E2C-722C1E42739C}">
      <dgm:prSet/>
      <dgm:spPr/>
      <dgm:t>
        <a:bodyPr/>
        <a:lstStyle/>
        <a:p>
          <a:endParaRPr lang="en-US"/>
        </a:p>
      </dgm:t>
    </dgm:pt>
    <dgm:pt modelId="{36832988-1BF4-45A0-A353-5B6E49AE3391}" type="sibTrans" cxnId="{612D4994-2056-4EE7-8E2C-722C1E42739C}">
      <dgm:prSet/>
      <dgm:spPr/>
      <dgm:t>
        <a:bodyPr/>
        <a:lstStyle/>
        <a:p>
          <a:endParaRPr lang="en-US"/>
        </a:p>
      </dgm:t>
    </dgm:pt>
    <dgm:pt modelId="{1931C3BC-3B28-1140-A9B8-92A46BE126DD}" type="pres">
      <dgm:prSet presAssocID="{6C24D2DF-8FAE-430C-A7C0-8F693DF622E2}" presName="linear" presStyleCnt="0">
        <dgm:presLayoutVars>
          <dgm:animLvl val="lvl"/>
          <dgm:resizeHandles val="exact"/>
        </dgm:presLayoutVars>
      </dgm:prSet>
      <dgm:spPr/>
    </dgm:pt>
    <dgm:pt modelId="{AFC2EBCC-D981-D547-B9FB-A7A3DB9D7E5F}" type="pres">
      <dgm:prSet presAssocID="{934A1240-B90A-4971-9238-5B3E28EABD19}" presName="parentText" presStyleLbl="node1" presStyleIdx="0" presStyleCnt="13">
        <dgm:presLayoutVars>
          <dgm:chMax val="0"/>
          <dgm:bulletEnabled val="1"/>
        </dgm:presLayoutVars>
      </dgm:prSet>
      <dgm:spPr/>
    </dgm:pt>
    <dgm:pt modelId="{3D2D6A9A-2648-D44C-9B4F-062DF673F330}" type="pres">
      <dgm:prSet presAssocID="{1DA74787-505A-4D3A-8EE5-D158F348A96A}" presName="spacer" presStyleCnt="0"/>
      <dgm:spPr/>
    </dgm:pt>
    <dgm:pt modelId="{2AD9DA9A-7C46-E740-ABE6-F19275734164}" type="pres">
      <dgm:prSet presAssocID="{CCCD4E37-7381-4A44-B297-83CCA04255E0}" presName="parentText" presStyleLbl="node1" presStyleIdx="1" presStyleCnt="13">
        <dgm:presLayoutVars>
          <dgm:chMax val="0"/>
          <dgm:bulletEnabled val="1"/>
        </dgm:presLayoutVars>
      </dgm:prSet>
      <dgm:spPr/>
    </dgm:pt>
    <dgm:pt modelId="{FFE7A407-6AA8-5144-84F7-D83F1FFC220D}" type="pres">
      <dgm:prSet presAssocID="{4F92AA0E-D0A5-4285-94D7-F3A8F2C19B83}" presName="spacer" presStyleCnt="0"/>
      <dgm:spPr/>
    </dgm:pt>
    <dgm:pt modelId="{4EC51E21-7D2A-B045-930B-84554A8E8250}" type="pres">
      <dgm:prSet presAssocID="{56924171-9BE5-4DA5-AD5C-F6DBBBF9EC08}" presName="parentText" presStyleLbl="node1" presStyleIdx="2" presStyleCnt="13">
        <dgm:presLayoutVars>
          <dgm:chMax val="0"/>
          <dgm:bulletEnabled val="1"/>
        </dgm:presLayoutVars>
      </dgm:prSet>
      <dgm:spPr/>
    </dgm:pt>
    <dgm:pt modelId="{C0FF2A24-2BC4-C243-9CA5-5803C5CF717B}" type="pres">
      <dgm:prSet presAssocID="{8BD8C390-1DC2-4C40-8BA6-A58BA79B8334}" presName="spacer" presStyleCnt="0"/>
      <dgm:spPr/>
    </dgm:pt>
    <dgm:pt modelId="{FB27DE6B-8B92-8247-9F5D-CF598B4E3C6D}" type="pres">
      <dgm:prSet presAssocID="{D7CA608F-B497-4EEF-BA56-5461804ABEE5}" presName="parentText" presStyleLbl="node1" presStyleIdx="3" presStyleCnt="13">
        <dgm:presLayoutVars>
          <dgm:chMax val="0"/>
          <dgm:bulletEnabled val="1"/>
        </dgm:presLayoutVars>
      </dgm:prSet>
      <dgm:spPr/>
    </dgm:pt>
    <dgm:pt modelId="{A52A574B-E9DC-DB42-BCDB-6D0408DADE76}" type="pres">
      <dgm:prSet presAssocID="{04500F74-228E-4972-9B09-8F18833F9F9E}" presName="spacer" presStyleCnt="0"/>
      <dgm:spPr/>
    </dgm:pt>
    <dgm:pt modelId="{B9F19CFB-6C22-904D-B1E7-18127E86C436}" type="pres">
      <dgm:prSet presAssocID="{0B9A6225-478C-4C0F-8859-34FC0D9F3B67}" presName="parentText" presStyleLbl="node1" presStyleIdx="4" presStyleCnt="13">
        <dgm:presLayoutVars>
          <dgm:chMax val="0"/>
          <dgm:bulletEnabled val="1"/>
        </dgm:presLayoutVars>
      </dgm:prSet>
      <dgm:spPr/>
    </dgm:pt>
    <dgm:pt modelId="{F4AE5845-83E1-8C4C-8C36-14DC803585F4}" type="pres">
      <dgm:prSet presAssocID="{60CF8F56-E39B-4078-A274-8ED04DD44AE8}" presName="spacer" presStyleCnt="0"/>
      <dgm:spPr/>
    </dgm:pt>
    <dgm:pt modelId="{0A2F0F5B-B018-6644-9117-8C7E9A882324}" type="pres">
      <dgm:prSet presAssocID="{44B4EE96-EDD0-4A7D-93E9-4BDCA6086C57}" presName="parentText" presStyleLbl="node1" presStyleIdx="5" presStyleCnt="13">
        <dgm:presLayoutVars>
          <dgm:chMax val="0"/>
          <dgm:bulletEnabled val="1"/>
        </dgm:presLayoutVars>
      </dgm:prSet>
      <dgm:spPr/>
    </dgm:pt>
    <dgm:pt modelId="{FB490DC1-F61D-9049-9188-1C76A9BC1BBE}" type="pres">
      <dgm:prSet presAssocID="{68A5BD28-61BF-46C1-A811-94EE8D85C860}" presName="spacer" presStyleCnt="0"/>
      <dgm:spPr/>
    </dgm:pt>
    <dgm:pt modelId="{E2BD3B9E-32BB-574D-80BE-B66EF019E904}" type="pres">
      <dgm:prSet presAssocID="{90F9AA94-6F6A-4557-A80B-EADB89C699FE}" presName="parentText" presStyleLbl="node1" presStyleIdx="6" presStyleCnt="13">
        <dgm:presLayoutVars>
          <dgm:chMax val="0"/>
          <dgm:bulletEnabled val="1"/>
        </dgm:presLayoutVars>
      </dgm:prSet>
      <dgm:spPr/>
    </dgm:pt>
    <dgm:pt modelId="{CE263F89-2D40-7245-B13B-2187D4EC09D2}" type="pres">
      <dgm:prSet presAssocID="{69EA5F0F-EB46-4FC4-8129-B350C912E3EB}" presName="spacer" presStyleCnt="0"/>
      <dgm:spPr/>
    </dgm:pt>
    <dgm:pt modelId="{8403C55F-646B-F04B-AF07-09ED2D9013E5}" type="pres">
      <dgm:prSet presAssocID="{9F15734E-1C4F-4EC3-A2FD-0FAFA87FFBD9}" presName="parentText" presStyleLbl="node1" presStyleIdx="7" presStyleCnt="13">
        <dgm:presLayoutVars>
          <dgm:chMax val="0"/>
          <dgm:bulletEnabled val="1"/>
        </dgm:presLayoutVars>
      </dgm:prSet>
      <dgm:spPr/>
    </dgm:pt>
    <dgm:pt modelId="{544961FC-CCE5-FB48-9D45-9277C73F1D26}" type="pres">
      <dgm:prSet presAssocID="{61457AC1-4AE6-4211-94B9-861F9D77A0ED}" presName="spacer" presStyleCnt="0"/>
      <dgm:spPr/>
    </dgm:pt>
    <dgm:pt modelId="{DD866088-FFAD-E140-A25E-ACE4D658E7B5}" type="pres">
      <dgm:prSet presAssocID="{9ED21857-D586-4A70-8BA6-59CAF972BBA4}" presName="parentText" presStyleLbl="node1" presStyleIdx="8" presStyleCnt="13">
        <dgm:presLayoutVars>
          <dgm:chMax val="0"/>
          <dgm:bulletEnabled val="1"/>
        </dgm:presLayoutVars>
      </dgm:prSet>
      <dgm:spPr/>
    </dgm:pt>
    <dgm:pt modelId="{859066A6-C150-7444-AE05-D0C9D5C825B1}" type="pres">
      <dgm:prSet presAssocID="{13288466-2FAE-4049-BD51-207BFAB2C475}" presName="spacer" presStyleCnt="0"/>
      <dgm:spPr/>
    </dgm:pt>
    <dgm:pt modelId="{F921660B-35AB-9D4E-94B4-CC7D9F4217C8}" type="pres">
      <dgm:prSet presAssocID="{4CB30844-B89B-47F0-8AB9-68B1E746DAA1}" presName="parentText" presStyleLbl="node1" presStyleIdx="9" presStyleCnt="13">
        <dgm:presLayoutVars>
          <dgm:chMax val="0"/>
          <dgm:bulletEnabled val="1"/>
        </dgm:presLayoutVars>
      </dgm:prSet>
      <dgm:spPr/>
    </dgm:pt>
    <dgm:pt modelId="{7FF782FC-06FE-5F45-9EA9-C80C1DEAEF7B}" type="pres">
      <dgm:prSet presAssocID="{081671DD-E7B5-4C49-BBF5-7F1F0466D3D6}" presName="spacer" presStyleCnt="0"/>
      <dgm:spPr/>
    </dgm:pt>
    <dgm:pt modelId="{B587DE6B-3AC8-C444-A128-77FC0ED8C1BC}" type="pres">
      <dgm:prSet presAssocID="{4B30A1D8-C7E7-4833-8720-4CB4181DDEFF}" presName="parentText" presStyleLbl="node1" presStyleIdx="10" presStyleCnt="13">
        <dgm:presLayoutVars>
          <dgm:chMax val="0"/>
          <dgm:bulletEnabled val="1"/>
        </dgm:presLayoutVars>
      </dgm:prSet>
      <dgm:spPr/>
    </dgm:pt>
    <dgm:pt modelId="{FF948138-9E0B-714A-B3C6-50129F6FFBAA}" type="pres">
      <dgm:prSet presAssocID="{6F0BA6DF-573B-4631-A098-47C09905DC61}" presName="spacer" presStyleCnt="0"/>
      <dgm:spPr/>
    </dgm:pt>
    <dgm:pt modelId="{56328135-908E-584B-BDFD-C35BD37781D8}" type="pres">
      <dgm:prSet presAssocID="{EBA01926-27F5-482D-ACCE-5AF1D57F09BD}" presName="parentText" presStyleLbl="node1" presStyleIdx="11" presStyleCnt="13">
        <dgm:presLayoutVars>
          <dgm:chMax val="0"/>
          <dgm:bulletEnabled val="1"/>
        </dgm:presLayoutVars>
      </dgm:prSet>
      <dgm:spPr/>
    </dgm:pt>
    <dgm:pt modelId="{4AFFDB93-4E92-A44D-B2CA-CC2AE4786985}" type="pres">
      <dgm:prSet presAssocID="{9D067A73-74BD-4B99-80F8-98C6B2C5AECF}" presName="spacer" presStyleCnt="0"/>
      <dgm:spPr/>
    </dgm:pt>
    <dgm:pt modelId="{7003A5D9-796D-BB4E-9A62-96E3BB4BF180}" type="pres">
      <dgm:prSet presAssocID="{473452A0-3B44-45A3-8AE6-B261237F1978}" presName="parentText" presStyleLbl="node1" presStyleIdx="12" presStyleCnt="13">
        <dgm:presLayoutVars>
          <dgm:chMax val="0"/>
          <dgm:bulletEnabled val="1"/>
        </dgm:presLayoutVars>
      </dgm:prSet>
      <dgm:spPr/>
    </dgm:pt>
  </dgm:ptLst>
  <dgm:cxnLst>
    <dgm:cxn modelId="{B4F8A300-D1CA-4D4A-9A10-703FFC618F22}" srcId="{6C24D2DF-8FAE-430C-A7C0-8F693DF622E2}" destId="{4B30A1D8-C7E7-4833-8720-4CB4181DDEFF}" srcOrd="10" destOrd="0" parTransId="{830567D4-4DFA-473E-8BFC-CA2FB773529C}" sibTransId="{6F0BA6DF-573B-4631-A098-47C09905DC61}"/>
    <dgm:cxn modelId="{6C9BB303-F5DE-476B-84B0-77ACC3C4AFD1}" srcId="{6C24D2DF-8FAE-430C-A7C0-8F693DF622E2}" destId="{0B9A6225-478C-4C0F-8859-34FC0D9F3B67}" srcOrd="4" destOrd="0" parTransId="{D835ACD0-D94D-424E-9603-6C95E13EFAC9}" sibTransId="{60CF8F56-E39B-4078-A274-8ED04DD44AE8}"/>
    <dgm:cxn modelId="{28946206-34FC-0B40-868C-CFCB40BE0CAC}" type="presOf" srcId="{4B30A1D8-C7E7-4833-8720-4CB4181DDEFF}" destId="{B587DE6B-3AC8-C444-A128-77FC0ED8C1BC}" srcOrd="0" destOrd="0" presId="urn:microsoft.com/office/officeart/2005/8/layout/vList2"/>
    <dgm:cxn modelId="{1C8D6406-6CD7-4835-8EA8-DF9D94A7526A}" srcId="{6C24D2DF-8FAE-430C-A7C0-8F693DF622E2}" destId="{934A1240-B90A-4971-9238-5B3E28EABD19}" srcOrd="0" destOrd="0" parTransId="{1E0D9B3B-59D9-4378-921F-02737F4CB174}" sibTransId="{1DA74787-505A-4D3A-8EE5-D158F348A96A}"/>
    <dgm:cxn modelId="{FCE92321-79FD-0F4C-9B3A-122FF1D19FD0}" type="presOf" srcId="{473452A0-3B44-45A3-8AE6-B261237F1978}" destId="{7003A5D9-796D-BB4E-9A62-96E3BB4BF180}" srcOrd="0" destOrd="0" presId="urn:microsoft.com/office/officeart/2005/8/layout/vList2"/>
    <dgm:cxn modelId="{5A5D0B2E-BF53-4B73-8F2A-0874BF241272}" srcId="{6C24D2DF-8FAE-430C-A7C0-8F693DF622E2}" destId="{90F9AA94-6F6A-4557-A80B-EADB89C699FE}" srcOrd="6" destOrd="0" parTransId="{97F64377-329E-49AE-8B07-BA8CEC9434B1}" sibTransId="{69EA5F0F-EB46-4FC4-8129-B350C912E3EB}"/>
    <dgm:cxn modelId="{8CDF766C-0775-FA43-858F-2B1D586F6B9C}" type="presOf" srcId="{CCCD4E37-7381-4A44-B297-83CCA04255E0}" destId="{2AD9DA9A-7C46-E740-ABE6-F19275734164}" srcOrd="0" destOrd="0" presId="urn:microsoft.com/office/officeart/2005/8/layout/vList2"/>
    <dgm:cxn modelId="{92089372-A4FD-A147-9A5E-D779F577B9F4}" type="presOf" srcId="{44B4EE96-EDD0-4A7D-93E9-4BDCA6086C57}" destId="{0A2F0F5B-B018-6644-9117-8C7E9A882324}" srcOrd="0" destOrd="0" presId="urn:microsoft.com/office/officeart/2005/8/layout/vList2"/>
    <dgm:cxn modelId="{5A4C1277-C66F-3E44-BB6F-449512941DE4}" type="presOf" srcId="{934A1240-B90A-4971-9238-5B3E28EABD19}" destId="{AFC2EBCC-D981-D547-B9FB-A7A3DB9D7E5F}" srcOrd="0" destOrd="0" presId="urn:microsoft.com/office/officeart/2005/8/layout/vList2"/>
    <dgm:cxn modelId="{1C72F079-9333-4F65-93E3-6D177F550786}" srcId="{6C24D2DF-8FAE-430C-A7C0-8F693DF622E2}" destId="{44B4EE96-EDD0-4A7D-93E9-4BDCA6086C57}" srcOrd="5" destOrd="0" parTransId="{6F68B2CD-15FE-4731-B742-83E735F1552E}" sibTransId="{68A5BD28-61BF-46C1-A811-94EE8D85C860}"/>
    <dgm:cxn modelId="{F361E887-57B1-9840-8AFA-B76FC0100B31}" type="presOf" srcId="{90F9AA94-6F6A-4557-A80B-EADB89C699FE}" destId="{E2BD3B9E-32BB-574D-80BE-B66EF019E904}" srcOrd="0" destOrd="0" presId="urn:microsoft.com/office/officeart/2005/8/layout/vList2"/>
    <dgm:cxn modelId="{612D4994-2056-4EE7-8E2C-722C1E42739C}" srcId="{6C24D2DF-8FAE-430C-A7C0-8F693DF622E2}" destId="{473452A0-3B44-45A3-8AE6-B261237F1978}" srcOrd="12" destOrd="0" parTransId="{DCCB57C2-4E4B-4E0C-8F3E-BB0E38266208}" sibTransId="{36832988-1BF4-45A0-A353-5B6E49AE3391}"/>
    <dgm:cxn modelId="{7BA52798-46F4-46B1-AF87-250D2A0FEA8F}" srcId="{6C24D2DF-8FAE-430C-A7C0-8F693DF622E2}" destId="{EBA01926-27F5-482D-ACCE-5AF1D57F09BD}" srcOrd="11" destOrd="0" parTransId="{A1497546-85A5-4260-88AD-EC782E148060}" sibTransId="{9D067A73-74BD-4B99-80F8-98C6B2C5AECF}"/>
    <dgm:cxn modelId="{F2FAA0A5-1D9D-6E46-9B97-15581052DBE4}" type="presOf" srcId="{D7CA608F-B497-4EEF-BA56-5461804ABEE5}" destId="{FB27DE6B-8B92-8247-9F5D-CF598B4E3C6D}" srcOrd="0" destOrd="0" presId="urn:microsoft.com/office/officeart/2005/8/layout/vList2"/>
    <dgm:cxn modelId="{696D46AF-2E50-403F-B369-A8A095958055}" srcId="{6C24D2DF-8FAE-430C-A7C0-8F693DF622E2}" destId="{9ED21857-D586-4A70-8BA6-59CAF972BBA4}" srcOrd="8" destOrd="0" parTransId="{BA59CC6F-5950-45C5-A3C8-B462A4775426}" sibTransId="{13288466-2FAE-4049-BD51-207BFAB2C475}"/>
    <dgm:cxn modelId="{2CB007B3-C973-B142-8FDE-DD1F4CEDEB09}" type="presOf" srcId="{9F15734E-1C4F-4EC3-A2FD-0FAFA87FFBD9}" destId="{8403C55F-646B-F04B-AF07-09ED2D9013E5}" srcOrd="0" destOrd="0" presId="urn:microsoft.com/office/officeart/2005/8/layout/vList2"/>
    <dgm:cxn modelId="{FF322DC0-FB35-8A4C-82A0-60DD041CD673}" type="presOf" srcId="{4CB30844-B89B-47F0-8AB9-68B1E746DAA1}" destId="{F921660B-35AB-9D4E-94B4-CC7D9F4217C8}" srcOrd="0" destOrd="0" presId="urn:microsoft.com/office/officeart/2005/8/layout/vList2"/>
    <dgm:cxn modelId="{95AF39C1-9327-43E9-9C4E-0EC40E42EF8C}" srcId="{6C24D2DF-8FAE-430C-A7C0-8F693DF622E2}" destId="{CCCD4E37-7381-4A44-B297-83CCA04255E0}" srcOrd="1" destOrd="0" parTransId="{87D68D95-4353-4AAA-9EFF-B28030B23C0A}" sibTransId="{4F92AA0E-D0A5-4285-94D7-F3A8F2C19B83}"/>
    <dgm:cxn modelId="{232E09C2-65EE-5247-8640-EE037449BFE9}" type="presOf" srcId="{EBA01926-27F5-482D-ACCE-5AF1D57F09BD}" destId="{56328135-908E-584B-BDFD-C35BD37781D8}" srcOrd="0" destOrd="0" presId="urn:microsoft.com/office/officeart/2005/8/layout/vList2"/>
    <dgm:cxn modelId="{F5CDAAC3-A891-2B4D-A6E2-5AC5595117C5}" type="presOf" srcId="{0B9A6225-478C-4C0F-8859-34FC0D9F3B67}" destId="{B9F19CFB-6C22-904D-B1E7-18127E86C436}" srcOrd="0" destOrd="0" presId="urn:microsoft.com/office/officeart/2005/8/layout/vList2"/>
    <dgm:cxn modelId="{FD7151CC-C02A-4D11-9EC5-A259FE1433A4}" srcId="{6C24D2DF-8FAE-430C-A7C0-8F693DF622E2}" destId="{56924171-9BE5-4DA5-AD5C-F6DBBBF9EC08}" srcOrd="2" destOrd="0" parTransId="{8D7016D2-EA70-4BFD-AD86-D21C7DEB45CC}" sibTransId="{8BD8C390-1DC2-4C40-8BA6-A58BA79B8334}"/>
    <dgm:cxn modelId="{BF44E4D9-5B2E-B349-86F1-F3AD51A6DC6D}" type="presOf" srcId="{9ED21857-D586-4A70-8BA6-59CAF972BBA4}" destId="{DD866088-FFAD-E140-A25E-ACE4D658E7B5}" srcOrd="0" destOrd="0" presId="urn:microsoft.com/office/officeart/2005/8/layout/vList2"/>
    <dgm:cxn modelId="{AA8735E3-2F73-4896-838C-BD599485A47B}" srcId="{6C24D2DF-8FAE-430C-A7C0-8F693DF622E2}" destId="{D7CA608F-B497-4EEF-BA56-5461804ABEE5}" srcOrd="3" destOrd="0" parTransId="{8FC18CB0-60C5-40E5-9858-A7D303F98E72}" sibTransId="{04500F74-228E-4972-9B09-8F18833F9F9E}"/>
    <dgm:cxn modelId="{932C7BE4-A90D-4EBC-85C3-AD8A0FBD60EC}" srcId="{6C24D2DF-8FAE-430C-A7C0-8F693DF622E2}" destId="{9F15734E-1C4F-4EC3-A2FD-0FAFA87FFBD9}" srcOrd="7" destOrd="0" parTransId="{659D028F-837A-473B-9D75-76318F17A481}" sibTransId="{61457AC1-4AE6-4211-94B9-861F9D77A0ED}"/>
    <dgm:cxn modelId="{CFB615E7-0270-714C-9D07-48B5ED068779}" type="presOf" srcId="{56924171-9BE5-4DA5-AD5C-F6DBBBF9EC08}" destId="{4EC51E21-7D2A-B045-930B-84554A8E8250}" srcOrd="0" destOrd="0" presId="urn:microsoft.com/office/officeart/2005/8/layout/vList2"/>
    <dgm:cxn modelId="{A68C67E7-1A16-42F2-8F7C-1C53F16C04B3}" srcId="{6C24D2DF-8FAE-430C-A7C0-8F693DF622E2}" destId="{4CB30844-B89B-47F0-8AB9-68B1E746DAA1}" srcOrd="9" destOrd="0" parTransId="{98299E8E-A903-4E16-92FA-3AB162C2ABBB}" sibTransId="{081671DD-E7B5-4C49-BBF5-7F1F0466D3D6}"/>
    <dgm:cxn modelId="{67A112FA-A14B-3040-B356-DA3A1C74E404}" type="presOf" srcId="{6C24D2DF-8FAE-430C-A7C0-8F693DF622E2}" destId="{1931C3BC-3B28-1140-A9B8-92A46BE126DD}" srcOrd="0" destOrd="0" presId="urn:microsoft.com/office/officeart/2005/8/layout/vList2"/>
    <dgm:cxn modelId="{8C17F0C9-93D1-2849-AE82-935E4AB7E047}" type="presParOf" srcId="{1931C3BC-3B28-1140-A9B8-92A46BE126DD}" destId="{AFC2EBCC-D981-D547-B9FB-A7A3DB9D7E5F}" srcOrd="0" destOrd="0" presId="urn:microsoft.com/office/officeart/2005/8/layout/vList2"/>
    <dgm:cxn modelId="{44D8DEB8-5A72-CB4C-B4B7-9D9609CFA150}" type="presParOf" srcId="{1931C3BC-3B28-1140-A9B8-92A46BE126DD}" destId="{3D2D6A9A-2648-D44C-9B4F-062DF673F330}" srcOrd="1" destOrd="0" presId="urn:microsoft.com/office/officeart/2005/8/layout/vList2"/>
    <dgm:cxn modelId="{9865E3F3-C2C1-5E42-B581-13F66A4CD32A}" type="presParOf" srcId="{1931C3BC-3B28-1140-A9B8-92A46BE126DD}" destId="{2AD9DA9A-7C46-E740-ABE6-F19275734164}" srcOrd="2" destOrd="0" presId="urn:microsoft.com/office/officeart/2005/8/layout/vList2"/>
    <dgm:cxn modelId="{369A65BC-E12F-C948-90AA-3211F484EFF2}" type="presParOf" srcId="{1931C3BC-3B28-1140-A9B8-92A46BE126DD}" destId="{FFE7A407-6AA8-5144-84F7-D83F1FFC220D}" srcOrd="3" destOrd="0" presId="urn:microsoft.com/office/officeart/2005/8/layout/vList2"/>
    <dgm:cxn modelId="{8975CFB7-4317-CA44-A737-F94DFD3B8C19}" type="presParOf" srcId="{1931C3BC-3B28-1140-A9B8-92A46BE126DD}" destId="{4EC51E21-7D2A-B045-930B-84554A8E8250}" srcOrd="4" destOrd="0" presId="urn:microsoft.com/office/officeart/2005/8/layout/vList2"/>
    <dgm:cxn modelId="{BE059FD9-6E53-BC4A-9C7F-D3ACECBCD43B}" type="presParOf" srcId="{1931C3BC-3B28-1140-A9B8-92A46BE126DD}" destId="{C0FF2A24-2BC4-C243-9CA5-5803C5CF717B}" srcOrd="5" destOrd="0" presId="urn:microsoft.com/office/officeart/2005/8/layout/vList2"/>
    <dgm:cxn modelId="{D4A1C446-33D6-4442-B4E9-79A81C1212A1}" type="presParOf" srcId="{1931C3BC-3B28-1140-A9B8-92A46BE126DD}" destId="{FB27DE6B-8B92-8247-9F5D-CF598B4E3C6D}" srcOrd="6" destOrd="0" presId="urn:microsoft.com/office/officeart/2005/8/layout/vList2"/>
    <dgm:cxn modelId="{6C899B4F-AB5B-144B-9DA5-82C430680CFF}" type="presParOf" srcId="{1931C3BC-3B28-1140-A9B8-92A46BE126DD}" destId="{A52A574B-E9DC-DB42-BCDB-6D0408DADE76}" srcOrd="7" destOrd="0" presId="urn:microsoft.com/office/officeart/2005/8/layout/vList2"/>
    <dgm:cxn modelId="{515559CD-769A-F049-9712-8FDA9E48FB8A}" type="presParOf" srcId="{1931C3BC-3B28-1140-A9B8-92A46BE126DD}" destId="{B9F19CFB-6C22-904D-B1E7-18127E86C436}" srcOrd="8" destOrd="0" presId="urn:microsoft.com/office/officeart/2005/8/layout/vList2"/>
    <dgm:cxn modelId="{EC096616-FF06-0F45-829A-42114B92B9FE}" type="presParOf" srcId="{1931C3BC-3B28-1140-A9B8-92A46BE126DD}" destId="{F4AE5845-83E1-8C4C-8C36-14DC803585F4}" srcOrd="9" destOrd="0" presId="urn:microsoft.com/office/officeart/2005/8/layout/vList2"/>
    <dgm:cxn modelId="{E428C414-9941-9340-8536-9ADACC0EBAB8}" type="presParOf" srcId="{1931C3BC-3B28-1140-A9B8-92A46BE126DD}" destId="{0A2F0F5B-B018-6644-9117-8C7E9A882324}" srcOrd="10" destOrd="0" presId="urn:microsoft.com/office/officeart/2005/8/layout/vList2"/>
    <dgm:cxn modelId="{27A79B0D-C4FD-8844-9702-87334224DA63}" type="presParOf" srcId="{1931C3BC-3B28-1140-A9B8-92A46BE126DD}" destId="{FB490DC1-F61D-9049-9188-1C76A9BC1BBE}" srcOrd="11" destOrd="0" presId="urn:microsoft.com/office/officeart/2005/8/layout/vList2"/>
    <dgm:cxn modelId="{F9BAFE85-2249-9949-95C0-3ED19F3EACA8}" type="presParOf" srcId="{1931C3BC-3B28-1140-A9B8-92A46BE126DD}" destId="{E2BD3B9E-32BB-574D-80BE-B66EF019E904}" srcOrd="12" destOrd="0" presId="urn:microsoft.com/office/officeart/2005/8/layout/vList2"/>
    <dgm:cxn modelId="{21D071BB-F5CE-3644-8461-EA785E356CC2}" type="presParOf" srcId="{1931C3BC-3B28-1140-A9B8-92A46BE126DD}" destId="{CE263F89-2D40-7245-B13B-2187D4EC09D2}" srcOrd="13" destOrd="0" presId="urn:microsoft.com/office/officeart/2005/8/layout/vList2"/>
    <dgm:cxn modelId="{EE66A995-5523-5D42-99C9-9FFD0777C2CD}" type="presParOf" srcId="{1931C3BC-3B28-1140-A9B8-92A46BE126DD}" destId="{8403C55F-646B-F04B-AF07-09ED2D9013E5}" srcOrd="14" destOrd="0" presId="urn:microsoft.com/office/officeart/2005/8/layout/vList2"/>
    <dgm:cxn modelId="{1F5A8DD6-B3D3-F04B-8C48-97E60F305CFF}" type="presParOf" srcId="{1931C3BC-3B28-1140-A9B8-92A46BE126DD}" destId="{544961FC-CCE5-FB48-9D45-9277C73F1D26}" srcOrd="15" destOrd="0" presId="urn:microsoft.com/office/officeart/2005/8/layout/vList2"/>
    <dgm:cxn modelId="{B9BCAA52-7EBF-C149-86BA-955D033B315C}" type="presParOf" srcId="{1931C3BC-3B28-1140-A9B8-92A46BE126DD}" destId="{DD866088-FFAD-E140-A25E-ACE4D658E7B5}" srcOrd="16" destOrd="0" presId="urn:microsoft.com/office/officeart/2005/8/layout/vList2"/>
    <dgm:cxn modelId="{83F2932E-4A01-4C47-8538-91B1FAEF543C}" type="presParOf" srcId="{1931C3BC-3B28-1140-A9B8-92A46BE126DD}" destId="{859066A6-C150-7444-AE05-D0C9D5C825B1}" srcOrd="17" destOrd="0" presId="urn:microsoft.com/office/officeart/2005/8/layout/vList2"/>
    <dgm:cxn modelId="{B4AAD729-FC04-B943-81FC-DFB3BA299F31}" type="presParOf" srcId="{1931C3BC-3B28-1140-A9B8-92A46BE126DD}" destId="{F921660B-35AB-9D4E-94B4-CC7D9F4217C8}" srcOrd="18" destOrd="0" presId="urn:microsoft.com/office/officeart/2005/8/layout/vList2"/>
    <dgm:cxn modelId="{F2808FB6-A651-664C-ACC6-74039E4D8375}" type="presParOf" srcId="{1931C3BC-3B28-1140-A9B8-92A46BE126DD}" destId="{7FF782FC-06FE-5F45-9EA9-C80C1DEAEF7B}" srcOrd="19" destOrd="0" presId="urn:microsoft.com/office/officeart/2005/8/layout/vList2"/>
    <dgm:cxn modelId="{C4D25D26-312B-1345-AC90-5AA99F622219}" type="presParOf" srcId="{1931C3BC-3B28-1140-A9B8-92A46BE126DD}" destId="{B587DE6B-3AC8-C444-A128-77FC0ED8C1BC}" srcOrd="20" destOrd="0" presId="urn:microsoft.com/office/officeart/2005/8/layout/vList2"/>
    <dgm:cxn modelId="{40EECC78-31CB-1843-B11B-5B1FEDFF10A9}" type="presParOf" srcId="{1931C3BC-3B28-1140-A9B8-92A46BE126DD}" destId="{FF948138-9E0B-714A-B3C6-50129F6FFBAA}" srcOrd="21" destOrd="0" presId="urn:microsoft.com/office/officeart/2005/8/layout/vList2"/>
    <dgm:cxn modelId="{A7EA181F-342C-7F47-8334-169692DCB588}" type="presParOf" srcId="{1931C3BC-3B28-1140-A9B8-92A46BE126DD}" destId="{56328135-908E-584B-BDFD-C35BD37781D8}" srcOrd="22" destOrd="0" presId="urn:microsoft.com/office/officeart/2005/8/layout/vList2"/>
    <dgm:cxn modelId="{CE5FAFBA-CBD3-8247-B637-1ED306D9A93E}" type="presParOf" srcId="{1931C3BC-3B28-1140-A9B8-92A46BE126DD}" destId="{4AFFDB93-4E92-A44D-B2CA-CC2AE4786985}" srcOrd="23" destOrd="0" presId="urn:microsoft.com/office/officeart/2005/8/layout/vList2"/>
    <dgm:cxn modelId="{61E18ABB-5298-084C-AE99-349A9BA3ADFA}" type="presParOf" srcId="{1931C3BC-3B28-1140-A9B8-92A46BE126DD}" destId="{7003A5D9-796D-BB4E-9A62-96E3BB4BF180}" srcOrd="2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C22CA8-E88A-4AB7-854B-72FFA8640D4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40C9C4-B0A3-4D54-9B93-D0E943EF68B6}">
      <dgm:prSet/>
      <dgm:spPr/>
      <dgm:t>
        <a:bodyPr/>
        <a:lstStyle/>
        <a:p>
          <a:r>
            <a:rPr lang="tr-TR" dirty="0"/>
            <a:t>Bireysel staj imkanları</a:t>
          </a:r>
          <a:endParaRPr lang="en-US" dirty="0"/>
        </a:p>
      </dgm:t>
    </dgm:pt>
    <dgm:pt modelId="{16D0AEF4-09CF-4280-B941-07A788A4AA7C}" type="parTrans" cxnId="{D650E770-7124-4114-8CFF-5F725C528A98}">
      <dgm:prSet/>
      <dgm:spPr/>
      <dgm:t>
        <a:bodyPr/>
        <a:lstStyle/>
        <a:p>
          <a:endParaRPr lang="en-US"/>
        </a:p>
      </dgm:t>
    </dgm:pt>
    <dgm:pt modelId="{1C08BA79-C26D-4238-B368-9C34F8A53EEF}" type="sibTrans" cxnId="{D650E770-7124-4114-8CFF-5F725C528A98}">
      <dgm:prSet/>
      <dgm:spPr/>
      <dgm:t>
        <a:bodyPr/>
        <a:lstStyle/>
        <a:p>
          <a:endParaRPr lang="en-US"/>
        </a:p>
      </dgm:t>
    </dgm:pt>
    <dgm:pt modelId="{DD81E731-F440-40C5-B1F6-EC98F5CA8B56}">
      <dgm:prSet/>
      <dgm:spPr/>
      <dgm:t>
        <a:bodyPr/>
        <a:lstStyle/>
        <a:p>
          <a:r>
            <a:rPr lang="tr-TR" dirty="0"/>
            <a:t>Cumhurbaşkanlığı Ulusal Staj Programı kapsamında yapılan Stajlar</a:t>
          </a:r>
          <a:endParaRPr lang="en-US" dirty="0"/>
        </a:p>
      </dgm:t>
    </dgm:pt>
    <dgm:pt modelId="{FD0185EB-FFF1-447D-80C4-40ECB998964D}" type="parTrans" cxnId="{52F2B8E0-F316-4228-8DE5-D0910279ABA4}">
      <dgm:prSet/>
      <dgm:spPr/>
      <dgm:t>
        <a:bodyPr/>
        <a:lstStyle/>
        <a:p>
          <a:endParaRPr lang="en-US"/>
        </a:p>
      </dgm:t>
    </dgm:pt>
    <dgm:pt modelId="{75FBDC15-7A8B-4D28-ADBE-19EFF787ED59}" type="sibTrans" cxnId="{52F2B8E0-F316-4228-8DE5-D0910279ABA4}">
      <dgm:prSet/>
      <dgm:spPr/>
      <dgm:t>
        <a:bodyPr/>
        <a:lstStyle/>
        <a:p>
          <a:endParaRPr lang="en-US"/>
        </a:p>
      </dgm:t>
    </dgm:pt>
    <dgm:pt modelId="{8D487817-94E1-3D4E-BD06-B07BC5C4283E}" type="pres">
      <dgm:prSet presAssocID="{22C22CA8-E88A-4AB7-854B-72FFA8640D40}" presName="linear" presStyleCnt="0">
        <dgm:presLayoutVars>
          <dgm:animLvl val="lvl"/>
          <dgm:resizeHandles val="exact"/>
        </dgm:presLayoutVars>
      </dgm:prSet>
      <dgm:spPr/>
    </dgm:pt>
    <dgm:pt modelId="{B52628E5-6919-3D41-A2BF-5B6F8DEBC9BE}" type="pres">
      <dgm:prSet presAssocID="{4940C9C4-B0A3-4D54-9B93-D0E943EF68B6}" presName="parentText" presStyleLbl="node1" presStyleIdx="0" presStyleCnt="2">
        <dgm:presLayoutVars>
          <dgm:chMax val="0"/>
          <dgm:bulletEnabled val="1"/>
        </dgm:presLayoutVars>
      </dgm:prSet>
      <dgm:spPr/>
    </dgm:pt>
    <dgm:pt modelId="{E65075C4-B8A1-3845-87F2-855CB348F80B}" type="pres">
      <dgm:prSet presAssocID="{1C08BA79-C26D-4238-B368-9C34F8A53EEF}" presName="spacer" presStyleCnt="0"/>
      <dgm:spPr/>
    </dgm:pt>
    <dgm:pt modelId="{F31287FA-8317-9E4D-94F0-327837CF1A8A}" type="pres">
      <dgm:prSet presAssocID="{DD81E731-F440-40C5-B1F6-EC98F5CA8B56}" presName="parentText" presStyleLbl="node1" presStyleIdx="1" presStyleCnt="2">
        <dgm:presLayoutVars>
          <dgm:chMax val="0"/>
          <dgm:bulletEnabled val="1"/>
        </dgm:presLayoutVars>
      </dgm:prSet>
      <dgm:spPr/>
    </dgm:pt>
  </dgm:ptLst>
  <dgm:cxnLst>
    <dgm:cxn modelId="{D650E770-7124-4114-8CFF-5F725C528A98}" srcId="{22C22CA8-E88A-4AB7-854B-72FFA8640D40}" destId="{4940C9C4-B0A3-4D54-9B93-D0E943EF68B6}" srcOrd="0" destOrd="0" parTransId="{16D0AEF4-09CF-4280-B941-07A788A4AA7C}" sibTransId="{1C08BA79-C26D-4238-B368-9C34F8A53EEF}"/>
    <dgm:cxn modelId="{C93C0579-C7F0-2440-B91C-6DBD9F39BA98}" type="presOf" srcId="{22C22CA8-E88A-4AB7-854B-72FFA8640D40}" destId="{8D487817-94E1-3D4E-BD06-B07BC5C4283E}" srcOrd="0" destOrd="0" presId="urn:microsoft.com/office/officeart/2005/8/layout/vList2"/>
    <dgm:cxn modelId="{E87B717F-3E11-5B40-AF62-DC8E8276558D}" type="presOf" srcId="{4940C9C4-B0A3-4D54-9B93-D0E943EF68B6}" destId="{B52628E5-6919-3D41-A2BF-5B6F8DEBC9BE}" srcOrd="0" destOrd="0" presId="urn:microsoft.com/office/officeart/2005/8/layout/vList2"/>
    <dgm:cxn modelId="{DF98AAB2-B974-A64A-9D52-E4C25048D4C9}" type="presOf" srcId="{DD81E731-F440-40C5-B1F6-EC98F5CA8B56}" destId="{F31287FA-8317-9E4D-94F0-327837CF1A8A}" srcOrd="0" destOrd="0" presId="urn:microsoft.com/office/officeart/2005/8/layout/vList2"/>
    <dgm:cxn modelId="{52F2B8E0-F316-4228-8DE5-D0910279ABA4}" srcId="{22C22CA8-E88A-4AB7-854B-72FFA8640D40}" destId="{DD81E731-F440-40C5-B1F6-EC98F5CA8B56}" srcOrd="1" destOrd="0" parTransId="{FD0185EB-FFF1-447D-80C4-40ECB998964D}" sibTransId="{75FBDC15-7A8B-4D28-ADBE-19EFF787ED59}"/>
    <dgm:cxn modelId="{F6A2F4F3-2129-594A-BB28-3D7A625C700E}" type="presParOf" srcId="{8D487817-94E1-3D4E-BD06-B07BC5C4283E}" destId="{B52628E5-6919-3D41-A2BF-5B6F8DEBC9BE}" srcOrd="0" destOrd="0" presId="urn:microsoft.com/office/officeart/2005/8/layout/vList2"/>
    <dgm:cxn modelId="{0AB8FF8C-61CC-2A43-BB0E-540F388A0945}" type="presParOf" srcId="{8D487817-94E1-3D4E-BD06-B07BC5C4283E}" destId="{E65075C4-B8A1-3845-87F2-855CB348F80B}" srcOrd="1" destOrd="0" presId="urn:microsoft.com/office/officeart/2005/8/layout/vList2"/>
    <dgm:cxn modelId="{A533AED3-7ADB-4C4D-984A-FB308A1F27A7}" type="presParOf" srcId="{8D487817-94E1-3D4E-BD06-B07BC5C4283E}" destId="{F31287FA-8317-9E4D-94F0-327837CF1A8A}"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793791-468D-4DE3-8853-800BE82C142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C14BDD0-4559-4078-9D5E-58508AE07730}">
      <dgm:prSet/>
      <dgm:spPr/>
      <dgm:t>
        <a:bodyPr/>
        <a:lstStyle/>
        <a:p>
          <a:r>
            <a:rPr lang="tr-TR" dirty="0"/>
            <a:t>Bölüm tarafından bitirme projesinin kapsam ve detaylarının açıklandığı eğitimdir. </a:t>
          </a:r>
          <a:endParaRPr lang="en-US" dirty="0"/>
        </a:p>
      </dgm:t>
    </dgm:pt>
    <dgm:pt modelId="{A79EBA98-F993-468D-8C4F-3CB91963C165}" type="parTrans" cxnId="{1743C30A-8FCE-4152-A561-F863485D65A7}">
      <dgm:prSet/>
      <dgm:spPr/>
      <dgm:t>
        <a:bodyPr/>
        <a:lstStyle/>
        <a:p>
          <a:endParaRPr lang="en-US"/>
        </a:p>
      </dgm:t>
    </dgm:pt>
    <dgm:pt modelId="{603FF7AE-2125-46C8-B72D-A50196D1ED45}" type="sibTrans" cxnId="{1743C30A-8FCE-4152-A561-F863485D65A7}">
      <dgm:prSet/>
      <dgm:spPr/>
      <dgm:t>
        <a:bodyPr/>
        <a:lstStyle/>
        <a:p>
          <a:endParaRPr lang="en-US"/>
        </a:p>
      </dgm:t>
    </dgm:pt>
    <dgm:pt modelId="{8F97BF4C-48BF-4C83-8F28-8CDFBE725939}">
      <dgm:prSet/>
      <dgm:spPr/>
      <dgm:t>
        <a:bodyPr/>
        <a:lstStyle/>
        <a:p>
          <a:r>
            <a:rPr lang="tr-TR"/>
            <a:t>Her eğitim-öğretim döneminin bahar yarıyılında yapılır.</a:t>
          </a:r>
          <a:endParaRPr lang="en-US"/>
        </a:p>
      </dgm:t>
    </dgm:pt>
    <dgm:pt modelId="{2FC2B680-8577-4554-8FD7-790402A9A787}" type="parTrans" cxnId="{BF52C262-6C21-476E-8D29-CF3E510C9ECE}">
      <dgm:prSet/>
      <dgm:spPr/>
      <dgm:t>
        <a:bodyPr/>
        <a:lstStyle/>
        <a:p>
          <a:endParaRPr lang="en-US"/>
        </a:p>
      </dgm:t>
    </dgm:pt>
    <dgm:pt modelId="{D8A83590-7CA3-4701-BD2C-A2CF17341AD9}" type="sibTrans" cxnId="{BF52C262-6C21-476E-8D29-CF3E510C9ECE}">
      <dgm:prSet/>
      <dgm:spPr/>
      <dgm:t>
        <a:bodyPr/>
        <a:lstStyle/>
        <a:p>
          <a:endParaRPr lang="en-US"/>
        </a:p>
      </dgm:t>
    </dgm:pt>
    <dgm:pt modelId="{7B1C9650-20CE-774D-A355-C5DE48FF8D08}" type="pres">
      <dgm:prSet presAssocID="{32793791-468D-4DE3-8853-800BE82C142C}" presName="hierChild1" presStyleCnt="0">
        <dgm:presLayoutVars>
          <dgm:chPref val="1"/>
          <dgm:dir/>
          <dgm:animOne val="branch"/>
          <dgm:animLvl val="lvl"/>
          <dgm:resizeHandles/>
        </dgm:presLayoutVars>
      </dgm:prSet>
      <dgm:spPr/>
    </dgm:pt>
    <dgm:pt modelId="{03C2B42F-19BA-E247-BE19-8AB68CA09C93}" type="pres">
      <dgm:prSet presAssocID="{7C14BDD0-4559-4078-9D5E-58508AE07730}" presName="hierRoot1" presStyleCnt="0"/>
      <dgm:spPr/>
    </dgm:pt>
    <dgm:pt modelId="{F5B12163-582A-CF4D-ACF5-1B9D6BB75A0D}" type="pres">
      <dgm:prSet presAssocID="{7C14BDD0-4559-4078-9D5E-58508AE07730}" presName="composite" presStyleCnt="0"/>
      <dgm:spPr/>
    </dgm:pt>
    <dgm:pt modelId="{B4BE1876-CB5C-924E-8372-980FDB8BB438}" type="pres">
      <dgm:prSet presAssocID="{7C14BDD0-4559-4078-9D5E-58508AE07730}" presName="background" presStyleLbl="node0" presStyleIdx="0" presStyleCnt="2"/>
      <dgm:spPr/>
    </dgm:pt>
    <dgm:pt modelId="{D64F3974-6E6F-7C4F-884A-AF432A9A9643}" type="pres">
      <dgm:prSet presAssocID="{7C14BDD0-4559-4078-9D5E-58508AE07730}" presName="text" presStyleLbl="fgAcc0" presStyleIdx="0" presStyleCnt="2">
        <dgm:presLayoutVars>
          <dgm:chPref val="3"/>
        </dgm:presLayoutVars>
      </dgm:prSet>
      <dgm:spPr/>
    </dgm:pt>
    <dgm:pt modelId="{CFE898C2-8AF0-5841-A5D4-1FE319098987}" type="pres">
      <dgm:prSet presAssocID="{7C14BDD0-4559-4078-9D5E-58508AE07730}" presName="hierChild2" presStyleCnt="0"/>
      <dgm:spPr/>
    </dgm:pt>
    <dgm:pt modelId="{4F82F1C6-3CE5-2E4A-AC51-3B413AFDC74F}" type="pres">
      <dgm:prSet presAssocID="{8F97BF4C-48BF-4C83-8F28-8CDFBE725939}" presName="hierRoot1" presStyleCnt="0"/>
      <dgm:spPr/>
    </dgm:pt>
    <dgm:pt modelId="{ED940623-9F55-CB43-9B2C-722D4E10AAD0}" type="pres">
      <dgm:prSet presAssocID="{8F97BF4C-48BF-4C83-8F28-8CDFBE725939}" presName="composite" presStyleCnt="0"/>
      <dgm:spPr/>
    </dgm:pt>
    <dgm:pt modelId="{B4EAAC5A-D5A4-604A-B351-51F7A59354D5}" type="pres">
      <dgm:prSet presAssocID="{8F97BF4C-48BF-4C83-8F28-8CDFBE725939}" presName="background" presStyleLbl="node0" presStyleIdx="1" presStyleCnt="2"/>
      <dgm:spPr/>
    </dgm:pt>
    <dgm:pt modelId="{565ACFAD-F05D-8943-86A8-4C1B58A2855C}" type="pres">
      <dgm:prSet presAssocID="{8F97BF4C-48BF-4C83-8F28-8CDFBE725939}" presName="text" presStyleLbl="fgAcc0" presStyleIdx="1" presStyleCnt="2">
        <dgm:presLayoutVars>
          <dgm:chPref val="3"/>
        </dgm:presLayoutVars>
      </dgm:prSet>
      <dgm:spPr/>
    </dgm:pt>
    <dgm:pt modelId="{50048D2A-6C7C-5043-9882-FFA79488140B}" type="pres">
      <dgm:prSet presAssocID="{8F97BF4C-48BF-4C83-8F28-8CDFBE725939}" presName="hierChild2" presStyleCnt="0"/>
      <dgm:spPr/>
    </dgm:pt>
  </dgm:ptLst>
  <dgm:cxnLst>
    <dgm:cxn modelId="{1743C30A-8FCE-4152-A561-F863485D65A7}" srcId="{32793791-468D-4DE3-8853-800BE82C142C}" destId="{7C14BDD0-4559-4078-9D5E-58508AE07730}" srcOrd="0" destOrd="0" parTransId="{A79EBA98-F993-468D-8C4F-3CB91963C165}" sibTransId="{603FF7AE-2125-46C8-B72D-A50196D1ED45}"/>
    <dgm:cxn modelId="{8B1DF20F-1C8C-8B44-A487-FAE5CE316BCE}" type="presOf" srcId="{8F97BF4C-48BF-4C83-8F28-8CDFBE725939}" destId="{565ACFAD-F05D-8943-86A8-4C1B58A2855C}" srcOrd="0" destOrd="0" presId="urn:microsoft.com/office/officeart/2005/8/layout/hierarchy1"/>
    <dgm:cxn modelId="{BF52C262-6C21-476E-8D29-CF3E510C9ECE}" srcId="{32793791-468D-4DE3-8853-800BE82C142C}" destId="{8F97BF4C-48BF-4C83-8F28-8CDFBE725939}" srcOrd="1" destOrd="0" parTransId="{2FC2B680-8577-4554-8FD7-790402A9A787}" sibTransId="{D8A83590-7CA3-4701-BD2C-A2CF17341AD9}"/>
    <dgm:cxn modelId="{45044F5A-A65D-044C-A50B-F09C4AF0076B}" type="presOf" srcId="{32793791-468D-4DE3-8853-800BE82C142C}" destId="{7B1C9650-20CE-774D-A355-C5DE48FF8D08}" srcOrd="0" destOrd="0" presId="urn:microsoft.com/office/officeart/2005/8/layout/hierarchy1"/>
    <dgm:cxn modelId="{C7D16FC7-8558-F04D-8C80-FF7B7178A0FE}" type="presOf" srcId="{7C14BDD0-4559-4078-9D5E-58508AE07730}" destId="{D64F3974-6E6F-7C4F-884A-AF432A9A9643}" srcOrd="0" destOrd="0" presId="urn:microsoft.com/office/officeart/2005/8/layout/hierarchy1"/>
    <dgm:cxn modelId="{C0A8AC12-671D-8344-AB32-2B2F589CF350}" type="presParOf" srcId="{7B1C9650-20CE-774D-A355-C5DE48FF8D08}" destId="{03C2B42F-19BA-E247-BE19-8AB68CA09C93}" srcOrd="0" destOrd="0" presId="urn:microsoft.com/office/officeart/2005/8/layout/hierarchy1"/>
    <dgm:cxn modelId="{11F95D9F-C9C5-C844-B45A-0738889CEAFE}" type="presParOf" srcId="{03C2B42F-19BA-E247-BE19-8AB68CA09C93}" destId="{F5B12163-582A-CF4D-ACF5-1B9D6BB75A0D}" srcOrd="0" destOrd="0" presId="urn:microsoft.com/office/officeart/2005/8/layout/hierarchy1"/>
    <dgm:cxn modelId="{6C4C0C33-3CA1-F344-8344-5672421B852A}" type="presParOf" srcId="{F5B12163-582A-CF4D-ACF5-1B9D6BB75A0D}" destId="{B4BE1876-CB5C-924E-8372-980FDB8BB438}" srcOrd="0" destOrd="0" presId="urn:microsoft.com/office/officeart/2005/8/layout/hierarchy1"/>
    <dgm:cxn modelId="{3E0D8FEF-DE9F-E54C-AA06-43FCDA074D8B}" type="presParOf" srcId="{F5B12163-582A-CF4D-ACF5-1B9D6BB75A0D}" destId="{D64F3974-6E6F-7C4F-884A-AF432A9A9643}" srcOrd="1" destOrd="0" presId="urn:microsoft.com/office/officeart/2005/8/layout/hierarchy1"/>
    <dgm:cxn modelId="{2018EB5C-A77B-0641-801F-3E2D02369F6E}" type="presParOf" srcId="{03C2B42F-19BA-E247-BE19-8AB68CA09C93}" destId="{CFE898C2-8AF0-5841-A5D4-1FE319098987}" srcOrd="1" destOrd="0" presId="urn:microsoft.com/office/officeart/2005/8/layout/hierarchy1"/>
    <dgm:cxn modelId="{89D0D580-7D75-2C4B-A94A-5D93EDE22724}" type="presParOf" srcId="{7B1C9650-20CE-774D-A355-C5DE48FF8D08}" destId="{4F82F1C6-3CE5-2E4A-AC51-3B413AFDC74F}" srcOrd="1" destOrd="0" presId="urn:microsoft.com/office/officeart/2005/8/layout/hierarchy1"/>
    <dgm:cxn modelId="{7EC6B390-6D2B-2746-80C8-AE31E93C1AD6}" type="presParOf" srcId="{4F82F1C6-3CE5-2E4A-AC51-3B413AFDC74F}" destId="{ED940623-9F55-CB43-9B2C-722D4E10AAD0}" srcOrd="0" destOrd="0" presId="urn:microsoft.com/office/officeart/2005/8/layout/hierarchy1"/>
    <dgm:cxn modelId="{DF87DAA0-06AA-5244-B582-ED2C70E18525}" type="presParOf" srcId="{ED940623-9F55-CB43-9B2C-722D4E10AAD0}" destId="{B4EAAC5A-D5A4-604A-B351-51F7A59354D5}" srcOrd="0" destOrd="0" presId="urn:microsoft.com/office/officeart/2005/8/layout/hierarchy1"/>
    <dgm:cxn modelId="{963FB053-4101-BC44-8B52-427988F34141}" type="presParOf" srcId="{ED940623-9F55-CB43-9B2C-722D4E10AAD0}" destId="{565ACFAD-F05D-8943-86A8-4C1B58A2855C}" srcOrd="1" destOrd="0" presId="urn:microsoft.com/office/officeart/2005/8/layout/hierarchy1"/>
    <dgm:cxn modelId="{C0D298F6-F48B-C848-BBCD-27CD8692EE62}" type="presParOf" srcId="{4F82F1C6-3CE5-2E4A-AC51-3B413AFDC74F}" destId="{50048D2A-6C7C-5043-9882-FFA79488140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2EBCC-D981-D547-B9FB-A7A3DB9D7E5F}">
      <dsp:nvSpPr>
        <dsp:cNvPr id="0" name=""/>
        <dsp:cNvSpPr/>
      </dsp:nvSpPr>
      <dsp:spPr>
        <a:xfrm>
          <a:off x="0" y="43338"/>
          <a:ext cx="5241114" cy="386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Öğrenciler, lisans stajlarını psikologların çalıştığı ve psikolojik hizmetlerin sunulduğu resmi veya özel tüm kurumlarda toplam 30 iş günü süreyle yapabilir. Örneğin; </a:t>
          </a:r>
          <a:endParaRPr lang="en-US" sz="1000" kern="1200"/>
        </a:p>
      </dsp:txBody>
      <dsp:txXfrm>
        <a:off x="18848" y="62186"/>
        <a:ext cx="5203418" cy="348404"/>
      </dsp:txXfrm>
    </dsp:sp>
    <dsp:sp modelId="{2AD9DA9A-7C46-E740-ABE6-F19275734164}">
      <dsp:nvSpPr>
        <dsp:cNvPr id="0" name=""/>
        <dsp:cNvSpPr/>
      </dsp:nvSpPr>
      <dsp:spPr>
        <a:xfrm>
          <a:off x="0" y="458238"/>
          <a:ext cx="5241114" cy="386100"/>
        </a:xfrm>
        <a:prstGeom prst="roundRect">
          <a:avLst/>
        </a:prstGeom>
        <a:solidFill>
          <a:schemeClr val="accent2">
            <a:hueOff val="158982"/>
            <a:satOff val="-3627"/>
            <a:lumOff val="134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Yuva, kreş ve özel eğitim merkezleri </a:t>
          </a:r>
          <a:endParaRPr lang="en-US" sz="1000" kern="1200" dirty="0"/>
        </a:p>
      </dsp:txBody>
      <dsp:txXfrm>
        <a:off x="18848" y="477086"/>
        <a:ext cx="5203418" cy="348404"/>
      </dsp:txXfrm>
    </dsp:sp>
    <dsp:sp modelId="{4EC51E21-7D2A-B045-930B-84554A8E8250}">
      <dsp:nvSpPr>
        <dsp:cNvPr id="0" name=""/>
        <dsp:cNvSpPr/>
      </dsp:nvSpPr>
      <dsp:spPr>
        <a:xfrm>
          <a:off x="0" y="873138"/>
          <a:ext cx="5241114" cy="38610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Huzur evleri </a:t>
          </a:r>
          <a:endParaRPr lang="en-US" sz="1000" kern="1200"/>
        </a:p>
      </dsp:txBody>
      <dsp:txXfrm>
        <a:off x="18848" y="891986"/>
        <a:ext cx="5203418" cy="348404"/>
      </dsp:txXfrm>
    </dsp:sp>
    <dsp:sp modelId="{FB27DE6B-8B92-8247-9F5D-CF598B4E3C6D}">
      <dsp:nvSpPr>
        <dsp:cNvPr id="0" name=""/>
        <dsp:cNvSpPr/>
      </dsp:nvSpPr>
      <dsp:spPr>
        <a:xfrm>
          <a:off x="0" y="1288038"/>
          <a:ext cx="5241114" cy="386100"/>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Yetiştirme yurtları</a:t>
          </a:r>
          <a:endParaRPr lang="en-US" sz="1000" kern="1200" dirty="0"/>
        </a:p>
      </dsp:txBody>
      <dsp:txXfrm>
        <a:off x="18848" y="1306886"/>
        <a:ext cx="5203418" cy="348404"/>
      </dsp:txXfrm>
    </dsp:sp>
    <dsp:sp modelId="{B9F19CFB-6C22-904D-B1E7-18127E86C436}">
      <dsp:nvSpPr>
        <dsp:cNvPr id="0" name=""/>
        <dsp:cNvSpPr/>
      </dsp:nvSpPr>
      <dsp:spPr>
        <a:xfrm>
          <a:off x="0" y="1702938"/>
          <a:ext cx="5241114" cy="3861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Hastaneler ve diğer sağlık birimleri </a:t>
          </a:r>
          <a:endParaRPr lang="en-US" sz="1000" kern="1200" dirty="0"/>
        </a:p>
      </dsp:txBody>
      <dsp:txXfrm>
        <a:off x="18848" y="1721786"/>
        <a:ext cx="5203418" cy="348404"/>
      </dsp:txXfrm>
    </dsp:sp>
    <dsp:sp modelId="{0A2F0F5B-B018-6644-9117-8C7E9A882324}">
      <dsp:nvSpPr>
        <dsp:cNvPr id="0" name=""/>
        <dsp:cNvSpPr/>
      </dsp:nvSpPr>
      <dsp:spPr>
        <a:xfrm>
          <a:off x="0" y="2117838"/>
          <a:ext cx="5241114" cy="386100"/>
        </a:xfrm>
        <a:prstGeom prst="roundRect">
          <a:avLst/>
        </a:prstGeom>
        <a:solidFill>
          <a:schemeClr val="accent2">
            <a:hueOff val="794912"/>
            <a:satOff val="-18137"/>
            <a:lumOff val="67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Rehabilitasyon merkezleri </a:t>
          </a:r>
          <a:endParaRPr lang="en-US" sz="1000" kern="1200" dirty="0"/>
        </a:p>
      </dsp:txBody>
      <dsp:txXfrm>
        <a:off x="18848" y="2136686"/>
        <a:ext cx="5203418" cy="348404"/>
      </dsp:txXfrm>
    </dsp:sp>
    <dsp:sp modelId="{E2BD3B9E-32BB-574D-80BE-B66EF019E904}">
      <dsp:nvSpPr>
        <dsp:cNvPr id="0" name=""/>
        <dsp:cNvSpPr/>
      </dsp:nvSpPr>
      <dsp:spPr>
        <a:xfrm>
          <a:off x="0" y="2532738"/>
          <a:ext cx="5241114" cy="38610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Kamu ve özel sektör kurumlarının insan kaynakları, personel, eğitim ve ARGE birim veya bölümleri </a:t>
          </a:r>
          <a:endParaRPr lang="en-US" sz="1000" kern="1200" dirty="0"/>
        </a:p>
      </dsp:txBody>
      <dsp:txXfrm>
        <a:off x="18848" y="2551586"/>
        <a:ext cx="5203418" cy="348404"/>
      </dsp:txXfrm>
    </dsp:sp>
    <dsp:sp modelId="{8403C55F-646B-F04B-AF07-09ED2D9013E5}">
      <dsp:nvSpPr>
        <dsp:cNvPr id="0" name=""/>
        <dsp:cNvSpPr/>
      </dsp:nvSpPr>
      <dsp:spPr>
        <a:xfrm>
          <a:off x="0" y="2947638"/>
          <a:ext cx="5241114" cy="386100"/>
        </a:xfrm>
        <a:prstGeom prst="roundRect">
          <a:avLst/>
        </a:prstGeom>
        <a:solidFill>
          <a:schemeClr val="accent2">
            <a:hueOff val="1112877"/>
            <a:satOff val="-25391"/>
            <a:lumOff val="9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Araştırma merkezleri veya şirketleri </a:t>
          </a:r>
          <a:endParaRPr lang="en-US" sz="1000" kern="1200" dirty="0"/>
        </a:p>
      </dsp:txBody>
      <dsp:txXfrm>
        <a:off x="18848" y="2966486"/>
        <a:ext cx="5203418" cy="348404"/>
      </dsp:txXfrm>
    </dsp:sp>
    <dsp:sp modelId="{DD866088-FFAD-E140-A25E-ACE4D658E7B5}">
      <dsp:nvSpPr>
        <dsp:cNvPr id="0" name=""/>
        <dsp:cNvSpPr/>
      </dsp:nvSpPr>
      <dsp:spPr>
        <a:xfrm>
          <a:off x="0" y="3362538"/>
          <a:ext cx="5241114" cy="3861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a:t>Reklam şirketleri </a:t>
          </a:r>
          <a:endParaRPr lang="en-US" sz="1000" kern="1200"/>
        </a:p>
      </dsp:txBody>
      <dsp:txXfrm>
        <a:off x="18848" y="3381386"/>
        <a:ext cx="5203418" cy="348404"/>
      </dsp:txXfrm>
    </dsp:sp>
    <dsp:sp modelId="{F921660B-35AB-9D4E-94B4-CC7D9F4217C8}">
      <dsp:nvSpPr>
        <dsp:cNvPr id="0" name=""/>
        <dsp:cNvSpPr/>
      </dsp:nvSpPr>
      <dsp:spPr>
        <a:xfrm>
          <a:off x="0" y="3777438"/>
          <a:ext cx="5241114" cy="386100"/>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Davranış bilimleriyle ilgili alan çalışmaları veya projeleri </a:t>
          </a:r>
          <a:endParaRPr lang="en-US" sz="1000" kern="1200" dirty="0"/>
        </a:p>
      </dsp:txBody>
      <dsp:txXfrm>
        <a:off x="18848" y="3796286"/>
        <a:ext cx="5203418" cy="348404"/>
      </dsp:txXfrm>
    </dsp:sp>
    <dsp:sp modelId="{B587DE6B-3AC8-C444-A128-77FC0ED8C1BC}">
      <dsp:nvSpPr>
        <dsp:cNvPr id="0" name=""/>
        <dsp:cNvSpPr/>
      </dsp:nvSpPr>
      <dsp:spPr>
        <a:xfrm>
          <a:off x="0" y="4192338"/>
          <a:ext cx="5241114" cy="38610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Biyoloji, farmakoloji, fizyoloji gibi temel bilimlere yönelik araştırma laboratuvar ya da merkezleri </a:t>
          </a:r>
          <a:endParaRPr lang="en-US" sz="1000" kern="1200" dirty="0"/>
        </a:p>
      </dsp:txBody>
      <dsp:txXfrm>
        <a:off x="18848" y="4211186"/>
        <a:ext cx="5203418" cy="348404"/>
      </dsp:txXfrm>
    </dsp:sp>
    <dsp:sp modelId="{56328135-908E-584B-BDFD-C35BD37781D8}">
      <dsp:nvSpPr>
        <dsp:cNvPr id="0" name=""/>
        <dsp:cNvSpPr/>
      </dsp:nvSpPr>
      <dsp:spPr>
        <a:xfrm>
          <a:off x="0" y="4607238"/>
          <a:ext cx="5241114" cy="386100"/>
        </a:xfrm>
        <a:prstGeom prst="roundRect">
          <a:avLst/>
        </a:prstGeom>
        <a:solidFill>
          <a:schemeClr val="accent2">
            <a:hueOff val="1748807"/>
            <a:satOff val="-39901"/>
            <a:lumOff val="147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Ruh sağlığı alanında çalışan vakıflar </a:t>
          </a:r>
          <a:endParaRPr lang="en-US" sz="1000" kern="1200" dirty="0"/>
        </a:p>
      </dsp:txBody>
      <dsp:txXfrm>
        <a:off x="18848" y="4626086"/>
        <a:ext cx="5203418" cy="348404"/>
      </dsp:txXfrm>
    </dsp:sp>
    <dsp:sp modelId="{7003A5D9-796D-BB4E-9A62-96E3BB4BF180}">
      <dsp:nvSpPr>
        <dsp:cNvPr id="0" name=""/>
        <dsp:cNvSpPr/>
      </dsp:nvSpPr>
      <dsp:spPr>
        <a:xfrm>
          <a:off x="0" y="5022138"/>
          <a:ext cx="5241114" cy="3861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tr-TR" sz="1000" b="0" i="0" kern="1200" dirty="0"/>
            <a:t>Adalet Bakanlığı’na bağlı kuruluşlar (Aile mahkemeleri, Çocuk mahkemeleri, Çocuk tutukevleri, hapishaneler vs.)</a:t>
          </a:r>
          <a:endParaRPr lang="en-US" sz="1000" kern="1200" dirty="0"/>
        </a:p>
      </dsp:txBody>
      <dsp:txXfrm>
        <a:off x="18848" y="5040986"/>
        <a:ext cx="5203418" cy="348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628E5-6919-3D41-A2BF-5B6F8DEBC9BE}">
      <dsp:nvSpPr>
        <dsp:cNvPr id="0" name=""/>
        <dsp:cNvSpPr/>
      </dsp:nvSpPr>
      <dsp:spPr>
        <a:xfrm>
          <a:off x="0" y="35378"/>
          <a:ext cx="5141912" cy="2613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dirty="0"/>
            <a:t>Bireysel staj imkanları</a:t>
          </a:r>
          <a:endParaRPr lang="en-US" sz="3800" kern="1200" dirty="0"/>
        </a:p>
      </dsp:txBody>
      <dsp:txXfrm>
        <a:off x="127576" y="162954"/>
        <a:ext cx="4886760" cy="2358262"/>
      </dsp:txXfrm>
    </dsp:sp>
    <dsp:sp modelId="{F31287FA-8317-9E4D-94F0-327837CF1A8A}">
      <dsp:nvSpPr>
        <dsp:cNvPr id="0" name=""/>
        <dsp:cNvSpPr/>
      </dsp:nvSpPr>
      <dsp:spPr>
        <a:xfrm>
          <a:off x="0" y="2758232"/>
          <a:ext cx="5141912" cy="2613414"/>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tr-TR" sz="3800" kern="1200" dirty="0"/>
            <a:t>Cumhurbaşkanlığı Ulusal Staj Programı kapsamında yapılan Stajlar</a:t>
          </a:r>
          <a:endParaRPr lang="en-US" sz="3800" kern="1200" dirty="0"/>
        </a:p>
      </dsp:txBody>
      <dsp:txXfrm>
        <a:off x="127576" y="2885808"/>
        <a:ext cx="4886760" cy="23582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E1876-CB5C-924E-8372-980FDB8BB438}">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4F3974-6E6F-7C4F-884A-AF432A9A9643}">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Bölüm tarafından bitirme projesinin kapsam ve detaylarının açıklandığı eğitimdir. </a:t>
          </a:r>
          <a:endParaRPr lang="en-US" sz="3200" kern="1200" dirty="0"/>
        </a:p>
      </dsp:txBody>
      <dsp:txXfrm>
        <a:off x="560236" y="748205"/>
        <a:ext cx="4149382" cy="2576345"/>
      </dsp:txXfrm>
    </dsp:sp>
    <dsp:sp modelId="{B4EAAC5A-D5A4-604A-B351-51F7A59354D5}">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5ACFAD-F05D-8943-86A8-4C1B58A2855C}">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a:t>Her eğitim-öğretim döneminin bahar yarıyılında yapılır.</a:t>
          </a:r>
          <a:endParaRPr lang="en-US" sz="3200" kern="1200"/>
        </a:p>
      </dsp:txBody>
      <dsp:txXfrm>
        <a:off x="5827635" y="748205"/>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99965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485584D-7D79-4248-9986-4CA35242F944}"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938207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14917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485584D-7D79-4248-9986-4CA35242F944}"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37163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8593667" y="6272784"/>
            <a:ext cx="2644309" cy="365125"/>
          </a:xfrm>
        </p:spPr>
        <p:txBody>
          <a:bodyPr/>
          <a:lstStyle/>
          <a:p>
            <a:fld id="{C485584D-7D79-4248-9986-4CA35242F944}" type="datetimeFigureOut">
              <a:rPr lang="en-US" smtClean="0"/>
              <a:t>3/13/2025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9590046-DA73-4BBF-84B5-C08E6F75191A}" type="slidenum">
              <a:rPr lang="en-US" smtClean="0"/>
              <a:t>‹#›</a:t>
            </a:fld>
            <a:endParaRPr lang="en-US"/>
          </a:p>
        </p:txBody>
      </p:sp>
    </p:spTree>
    <p:extLst>
      <p:ext uri="{BB962C8B-B14F-4D97-AF65-F5344CB8AC3E}">
        <p14:creationId xmlns:p14="http://schemas.microsoft.com/office/powerpoint/2010/main" val="206327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485584D-7D79-4248-9986-4CA35242F944}"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5135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485584D-7D79-4248-9986-4CA35242F944}"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90046-DA73-4BBF-84B5-C08E6F75191A}" type="slidenum">
              <a:rPr lang="en-US" smtClean="0"/>
              <a:t>‹#›</a:t>
            </a:fld>
            <a:endParaRPr lang="en-US"/>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47007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85584D-7D79-4248-9986-4CA35242F944}"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90046-DA73-4BBF-84B5-C08E6F75191A}" type="slidenum">
              <a:rPr lang="en-US" smtClean="0"/>
              <a:t>‹#›</a:t>
            </a:fld>
            <a:endParaRPr lang="en-US"/>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8581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5584D-7D79-4248-9986-4CA35242F944}"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6540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081938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485584D-7D79-4248-9986-4CA35242F944}" type="datetimeFigureOut">
              <a:rPr lang="en-US" smtClean="0"/>
              <a:t>3/13/2025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17278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485584D-7D79-4248-9986-4CA35242F944}" type="datetimeFigureOut">
              <a:rPr lang="en-US" smtClean="0"/>
              <a:t>3/13/2025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9590046-DA73-4BBF-84B5-C08E6F75191A}" type="slidenum">
              <a:rPr lang="en-US" smtClean="0"/>
              <a:t>‹#›</a:t>
            </a:fld>
            <a:endParaRPr lang="en-US"/>
          </a:p>
        </p:txBody>
      </p:sp>
    </p:spTree>
    <p:extLst>
      <p:ext uri="{BB962C8B-B14F-4D97-AF65-F5344CB8AC3E}">
        <p14:creationId xmlns:p14="http://schemas.microsoft.com/office/powerpoint/2010/main" val="30065629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Q-WqQiIydXV3FjjMmG91ZNVe-ptrh1P7/edit" TargetMode="External"/><Relationship Id="rId5" Type="http://schemas.openxmlformats.org/officeDocument/2006/relationships/hyperlink" Target="https://kariyerkapisi.cbiko.gov.tr/ulusalstajprogrami"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IWvXkO-tmlD2lrrM_JGuXCVG42ZsofIr/edit" TargetMode="External"/><Relationship Id="rId5" Type="http://schemas.openxmlformats.org/officeDocument/2006/relationships/hyperlink" Target="https://docs.google.com/document/d/1QdfuQdzy01oI0X3ILuj9pHtXDSddmxS2/edit"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document/d/1BjgTSyN7z3tLYkY9z6SU85lZlEHKKLem/edit" TargetMode="External"/><Relationship Id="rId3" Type="http://schemas.microsoft.com/office/2007/relationships/hdphoto" Target="../media/hdphoto2.wdp"/><Relationship Id="rId7" Type="http://schemas.openxmlformats.org/officeDocument/2006/relationships/hyperlink" Target="https://docs.google.com/document/d/1IlBuwIv_BFFJMEfzD52PYQkZg3K2MTeR/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eOWDw6k72iSOA-cyv3X7zJwlEQqBtdSn/edit#heading=h.gjdgxs" TargetMode="External"/><Relationship Id="rId5" Type="http://schemas.openxmlformats.org/officeDocument/2006/relationships/hyperlink" Target="https://docs.google.com/document/d/1IWvXkO-tmlD2lrrM_JGuXCVG42ZsofIr/edit" TargetMode="External"/><Relationship Id="rId10" Type="http://schemas.openxmlformats.org/officeDocument/2006/relationships/image" Target="../media/image2.png"/><Relationship Id="rId4" Type="http://schemas.openxmlformats.org/officeDocument/2006/relationships/hyperlink" Target="https://docs.google.com/document/d/1QdfuQdzy01oI0X3ILuj9pHtXDSddmxS2/edit" TargetMode="External"/><Relationship Id="rId9" Type="http://schemas.openxmlformats.org/officeDocument/2006/relationships/hyperlink" Target="https://docs.google.com/document/d/1hR4V9sNbZaR8pwd3wzDcHHoYvbcvwkAI/edit"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NILcyODqsvP6IyzJ6ghbZE_p6b95za_e/edit" TargetMode="External"/><Relationship Id="rId4" Type="http://schemas.openxmlformats.org/officeDocument/2006/relationships/hyperlink" Target="https://docs.google.com/document/d/1NEJePZzET9KZm3JEKks8ez_dEJ3wXaBr/edit" TargetMode="Externa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9A-rglFuqh2D-gMwmsY_kg5Fcxnaa_rn"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turkiye.gov.tr/sosyal-guvenlik-4a-ise-giris-cikis-bildirgesi" TargetMode="Externa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docs.google.com/document/d/1b9e7dC0eU1L6Wcg7LhnMs-b4x14BRKdV/edit" TargetMode="External"/><Relationship Id="rId3" Type="http://schemas.microsoft.com/office/2007/relationships/hdphoto" Target="../media/hdphoto2.wdp"/><Relationship Id="rId7" Type="http://schemas.openxmlformats.org/officeDocument/2006/relationships/hyperlink" Target="https://docs.google.com/document/d/1WAsVgmhYyF2Cbu0Cc_mBbQqAP0x_kM3_/edit"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docs.google.com/document/d/1FiYS3sMBLOIZfgdRv1WZR7c9M80JF2S7/edit" TargetMode="External"/><Relationship Id="rId5" Type="http://schemas.openxmlformats.org/officeDocument/2006/relationships/hyperlink" Target="https://docs.google.com/document/d/1hR4V9sNbZaR8pwd3wzDcHHoYvbcvwkAI/edit" TargetMode="External"/><Relationship Id="rId4" Type="http://schemas.openxmlformats.org/officeDocument/2006/relationships/hyperlink" Target="https://docs.google.com/document/d/1BjgTSyN7z3tLYkY9z6SU85lZlEHKKLem/edit" TargetMode="Externa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drive.google.com/drive/u/1/folders/1v1gQv1zKH5gSnPF5fvmDRHWIIUQSsBM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ececerenakkaya@aybu.edu.tr" TargetMode="External"/><Relationship Id="rId2" Type="http://schemas.openxmlformats.org/officeDocument/2006/relationships/hyperlink" Target="mailto:senaerdogan97@gmail.com" TargetMode="External"/><Relationship Id="rId1" Type="http://schemas.openxmlformats.org/officeDocument/2006/relationships/slideLayout" Target="../slideLayouts/slideLayout2.xml"/><Relationship Id="rId4" Type="http://schemas.openxmlformats.org/officeDocument/2006/relationships/hyperlink" Target="mailto:hasanduymus9@gmail.com"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microsoft.com/office/2007/relationships/hdphoto" Target="../media/hdphoto3.wdp"/><Relationship Id="rId7" Type="http://schemas.openxmlformats.org/officeDocument/2006/relationships/diagramLayout" Target="../diagrams/layou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microsoft.com/office/2007/relationships/hdphoto" Target="../media/hdphoto2.wdp"/><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rive.google.com/drive/u/1/folders/1m6Ok2i1QFq-SLvt4f17PUh9Uh3k2UgN4"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7DA90-A0B5-2D1C-184C-E7FF6D2B756A}"/>
              </a:ext>
            </a:extLst>
          </p:cNvPr>
          <p:cNvSpPr>
            <a:spLocks noGrp="1"/>
          </p:cNvSpPr>
          <p:nvPr>
            <p:ph type="ctrTitle"/>
          </p:nvPr>
        </p:nvSpPr>
        <p:spPr>
          <a:xfrm>
            <a:off x="2539253" y="1942391"/>
            <a:ext cx="7113494" cy="1486609"/>
          </a:xfrm>
        </p:spPr>
        <p:txBody>
          <a:bodyPr>
            <a:normAutofit fontScale="90000"/>
          </a:bodyPr>
          <a:lstStyle/>
          <a:p>
            <a:r>
              <a:rPr lang="tr-TR" dirty="0"/>
              <a:t>Bitirme Projesi</a:t>
            </a:r>
            <a:br>
              <a:rPr lang="tr-TR" dirty="0"/>
            </a:br>
            <a:r>
              <a:rPr lang="tr-TR" dirty="0"/>
              <a:t>2024</a:t>
            </a:r>
          </a:p>
        </p:txBody>
      </p:sp>
      <p:sp>
        <p:nvSpPr>
          <p:cNvPr id="3" name="Alt Başlık 2">
            <a:extLst>
              <a:ext uri="{FF2B5EF4-FFF2-40B4-BE49-F238E27FC236}">
                <a16:creationId xmlns:a16="http://schemas.microsoft.com/office/drawing/2014/main" id="{B211CDEB-FC03-5FFA-21BD-2DC778DA48E4}"/>
              </a:ext>
            </a:extLst>
          </p:cNvPr>
          <p:cNvSpPr>
            <a:spLocks noGrp="1"/>
          </p:cNvSpPr>
          <p:nvPr>
            <p:ph type="subTitle" idx="1"/>
          </p:nvPr>
        </p:nvSpPr>
        <p:spPr>
          <a:xfrm>
            <a:off x="3558989" y="4424305"/>
            <a:ext cx="5074022" cy="972222"/>
          </a:xfrm>
        </p:spPr>
        <p:txBody>
          <a:bodyPr>
            <a:normAutofit/>
          </a:bodyPr>
          <a:lstStyle/>
          <a:p>
            <a:r>
              <a:rPr lang="tr-TR"/>
              <a:t>AYBÜ Psikoloji</a:t>
            </a:r>
            <a:endParaRPr lang="tr-TR" dirty="0"/>
          </a:p>
        </p:txBody>
      </p:sp>
    </p:spTree>
    <p:extLst>
      <p:ext uri="{BB962C8B-B14F-4D97-AF65-F5344CB8AC3E}">
        <p14:creationId xmlns:p14="http://schemas.microsoft.com/office/powerpoint/2010/main" val="1366361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5" name="Rectangle 1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7" name="Rectangle 1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D54DCC7-706A-2A8E-6A9E-672900D065A5}"/>
              </a:ext>
            </a:extLst>
          </p:cNvPr>
          <p:cNvSpPr>
            <a:spLocks noGrp="1"/>
          </p:cNvSpPr>
          <p:nvPr>
            <p:ph type="title"/>
          </p:nvPr>
        </p:nvSpPr>
        <p:spPr>
          <a:xfrm>
            <a:off x="1069848" y="484632"/>
            <a:ext cx="10058400" cy="1609344"/>
          </a:xfrm>
        </p:spPr>
        <p:txBody>
          <a:bodyPr>
            <a:normAutofit/>
          </a:bodyPr>
          <a:lstStyle/>
          <a:p>
            <a:r>
              <a:rPr lang="tr-TR" b="1"/>
              <a:t>3. Adım: Kurum Bulunması </a:t>
            </a:r>
          </a:p>
        </p:txBody>
      </p:sp>
      <p:pic>
        <p:nvPicPr>
          <p:cNvPr id="6" name="Resim 5" descr="metin, mektup, harf içeren bir resim&#10;&#10;Açıklama otomatik olarak oluşturuldu">
            <a:extLst>
              <a:ext uri="{FF2B5EF4-FFF2-40B4-BE49-F238E27FC236}">
                <a16:creationId xmlns:a16="http://schemas.microsoft.com/office/drawing/2014/main" id="{72F5F96B-4206-E0E9-A024-4E678324E898}"/>
              </a:ext>
            </a:extLst>
          </p:cNvPr>
          <p:cNvPicPr>
            <a:picLocks noChangeAspect="1"/>
          </p:cNvPicPr>
          <p:nvPr/>
        </p:nvPicPr>
        <p:blipFill rotWithShape="1">
          <a:blip r:embed="rId4"/>
          <a:srcRect t="21865" b="580"/>
          <a:stretch/>
        </p:blipFill>
        <p:spPr>
          <a:xfrm>
            <a:off x="1007196" y="2265037"/>
            <a:ext cx="5201580" cy="3907158"/>
          </a:xfrm>
          <a:prstGeom prst="rect">
            <a:avLst/>
          </a:prstGeom>
        </p:spPr>
      </p:pic>
      <p:sp>
        <p:nvSpPr>
          <p:cNvPr id="3" name="İçerik Yer Tutucusu 2">
            <a:extLst>
              <a:ext uri="{FF2B5EF4-FFF2-40B4-BE49-F238E27FC236}">
                <a16:creationId xmlns:a16="http://schemas.microsoft.com/office/drawing/2014/main" id="{35A048F0-A883-D02A-495D-424BC6EECE45}"/>
              </a:ext>
            </a:extLst>
          </p:cNvPr>
          <p:cNvSpPr>
            <a:spLocks noGrp="1"/>
          </p:cNvSpPr>
          <p:nvPr>
            <p:ph idx="1"/>
          </p:nvPr>
        </p:nvSpPr>
        <p:spPr>
          <a:xfrm>
            <a:off x="6496216" y="2170168"/>
            <a:ext cx="4632031" cy="4002032"/>
          </a:xfrm>
        </p:spPr>
        <p:txBody>
          <a:bodyPr anchor="ctr">
            <a:normAutofit/>
          </a:bodyPr>
          <a:lstStyle/>
          <a:p>
            <a:pPr marL="342900" indent="-342900">
              <a:buFont typeface="Arial" panose="020B0604020202020204" pitchFamily="34" charset="0"/>
              <a:buChar char="•"/>
            </a:pPr>
            <a:r>
              <a:rPr lang="tr-TR" sz="1100" dirty="0"/>
              <a:t>Staj yapılacak kurum bulma hususu tamamen öğrencinin sorumluluğundadır.  En az bir psikoloğun bulunduğu kurumlarda staj yapılabilir.</a:t>
            </a:r>
          </a:p>
          <a:p>
            <a:pPr marL="342900" indent="-342900">
              <a:buFont typeface="Arial" panose="020B0604020202020204" pitchFamily="34" charset="0"/>
              <a:buChar char="•"/>
            </a:pPr>
            <a:r>
              <a:rPr lang="tr-TR" sz="1100" dirty="0"/>
              <a:t>Ulusal staj seferberliği kapsamında staj yapılabilir. Başvurular için şu linke bakabilirsiniz: (</a:t>
            </a:r>
            <a:r>
              <a:rPr lang="tr-TR" sz="1100" dirty="0">
                <a:hlinkClick r:id="rId5"/>
              </a:rPr>
              <a:t>https://kariyerkapisi.cbiko.gov.tr/ulusalstajprogrami</a:t>
            </a:r>
            <a:r>
              <a:rPr lang="tr-TR" sz="1100" dirty="0"/>
              <a:t> )</a:t>
            </a:r>
          </a:p>
          <a:p>
            <a:pPr marL="342900" indent="-342900">
              <a:buFont typeface="Arial" panose="020B0604020202020204" pitchFamily="34" charset="0"/>
              <a:buChar char="•"/>
            </a:pPr>
            <a:r>
              <a:rPr lang="tr-TR" sz="1100" dirty="0"/>
              <a:t>Staj başvuru ve uygun kurum bulma işlemlerini öğrenci yürütecektir. Bu süreçte dileyenler «Zorunlu Staj Dilekçesi Formunu» kullanabilecekleri gibi bu formu kullanabilirler. İlk aşamada sözel olarak da kurumla anlaşabilirler.</a:t>
            </a:r>
          </a:p>
          <a:p>
            <a:pPr marL="342900" indent="-342900">
              <a:buFont typeface="Arial" panose="020B0604020202020204" pitchFamily="34" charset="0"/>
              <a:buChar char="•"/>
            </a:pPr>
            <a:r>
              <a:rPr lang="tr-TR" sz="1100" dirty="0"/>
              <a:t>Zorunlu Staj Dilekçesi Formu, kuruma teslim edilmesi zorunlu bir form değildir. Kurum talep ederse bu formu kuruma vermek için 1 kopya olarak bölüm başkanlığından imzalatabilirsiniz. Bu form daha sonra bölüme teslim edilmeyecektir.</a:t>
            </a:r>
          </a:p>
          <a:p>
            <a:pPr marL="342900" indent="-342900">
              <a:buFont typeface="Arial" panose="020B0604020202020204" pitchFamily="34" charset="0"/>
              <a:buChar char="•"/>
            </a:pPr>
            <a:r>
              <a:rPr lang="tr-TR" sz="1100" dirty="0"/>
              <a:t>İlgili forma şu linkten ulaşabilirsiniz: (</a:t>
            </a:r>
            <a:r>
              <a:rPr lang="tr-TR" sz="1100" dirty="0">
                <a:hlinkClick r:id="rId6"/>
              </a:rPr>
              <a:t>https://docs.google.com/document/d/1Q-WqQiIydXV3FjjMmG91ZNVe-ptrh1P7/edit</a:t>
            </a:r>
            <a:r>
              <a:rPr lang="tr-TR" sz="1100" dirty="0"/>
              <a:t> )</a:t>
            </a:r>
          </a:p>
          <a:p>
            <a:pPr marL="342900" indent="-342900">
              <a:buFont typeface="Arial" panose="020B0604020202020204" pitchFamily="34" charset="0"/>
              <a:buChar char="•"/>
            </a:pPr>
            <a:r>
              <a:rPr lang="tr-TR" sz="1100" b="1" dirty="0"/>
              <a:t>Not: </a:t>
            </a:r>
            <a:r>
              <a:rPr lang="tr-TR" sz="1100" u="sng" dirty="0"/>
              <a:t>Ulusal staj seferberliği kapsamında bu belgeye gerek yoktur çünkü başvurular sistem üzerinden yapılmaktadır.</a:t>
            </a:r>
            <a:endParaRPr lang="tr-TR" sz="1100" dirty="0"/>
          </a:p>
          <a:p>
            <a:pPr marL="342900" indent="-342900">
              <a:buFont typeface="Arial" panose="020B0604020202020204" pitchFamily="34" charset="0"/>
              <a:buChar char="•"/>
            </a:pPr>
            <a:endParaRPr lang="tr-TR" sz="1100" dirty="0"/>
          </a:p>
        </p:txBody>
      </p:sp>
      <p:sp>
        <p:nvSpPr>
          <p:cNvPr id="19" name="Oval 1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40360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0"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1"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6FDFADEF-E770-C61E-92E0-1D234C726FF4}"/>
              </a:ext>
            </a:extLst>
          </p:cNvPr>
          <p:cNvSpPr>
            <a:spLocks noGrp="1"/>
          </p:cNvSpPr>
          <p:nvPr>
            <p:ph type="title"/>
          </p:nvPr>
        </p:nvSpPr>
        <p:spPr>
          <a:xfrm>
            <a:off x="1069848" y="484632"/>
            <a:ext cx="10058400" cy="1609344"/>
          </a:xfrm>
        </p:spPr>
        <p:txBody>
          <a:bodyPr>
            <a:normAutofit/>
          </a:bodyPr>
          <a:lstStyle/>
          <a:p>
            <a:r>
              <a:rPr lang="tr-TR" b="1" dirty="0"/>
              <a:t>Zorunlu Staj Dilekçesiyle İlgili Soru ve Cevaplar</a:t>
            </a:r>
          </a:p>
        </p:txBody>
      </p:sp>
      <p:sp>
        <p:nvSpPr>
          <p:cNvPr id="3" name="İçerik Yer Tutucusu 2">
            <a:extLst>
              <a:ext uri="{FF2B5EF4-FFF2-40B4-BE49-F238E27FC236}">
                <a16:creationId xmlns:a16="http://schemas.microsoft.com/office/drawing/2014/main" id="{D267BE2F-5E2D-0AEC-7351-7C5FCC5BC1C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dirty="0"/>
              <a:t>Bu belgeden kaç tane imzalatma hakkım var?</a:t>
            </a:r>
          </a:p>
          <a:p>
            <a:pPr marL="617220" lvl="1" indent="-342900"/>
            <a:r>
              <a:rPr lang="tr-TR" sz="1300" dirty="0"/>
              <a:t>Başvurulacak kurum adedince çıkarılabilir. Her kurum için bir adet yeterlidir.</a:t>
            </a:r>
          </a:p>
          <a:p>
            <a:pPr marL="342900" indent="-342900">
              <a:buFont typeface="Arial" panose="020B0604020202020204" pitchFamily="34" charset="0"/>
              <a:buChar char="•"/>
            </a:pPr>
            <a:r>
              <a:rPr lang="tr-TR" sz="1300" dirty="0"/>
              <a:t>Kurum staja başvuru için bölümden resmi bir yazı istiyor. Bu belge yeterli midir?</a:t>
            </a:r>
          </a:p>
          <a:p>
            <a:pPr marL="617220" lvl="1" indent="-342900"/>
            <a:r>
              <a:rPr lang="tr-TR" sz="1300" dirty="0"/>
              <a:t>Evet, resmi olarak bu belge yeterli olacaktır. Eğer ilgili kurum bu belgeyi kabul etmez ve başka türde resmi bir yazı isterse, başka bir yazı hazırlanmayacaktır. Başvuru için tek resmi form budur.</a:t>
            </a:r>
          </a:p>
          <a:p>
            <a:pPr marL="342900" indent="-342900">
              <a:buFont typeface="Arial" panose="020B0604020202020204" pitchFamily="34" charset="0"/>
              <a:buChar char="•"/>
            </a:pPr>
            <a:r>
              <a:rPr lang="tr-TR" sz="1300" dirty="0"/>
              <a:t>Bu belge bilgisayarda mı doldurulmalıdır yoksa elle mi?</a:t>
            </a:r>
          </a:p>
          <a:p>
            <a:pPr marL="617220" lvl="1" indent="-342900"/>
            <a:r>
              <a:rPr lang="tr-TR" sz="1300" dirty="0"/>
              <a:t>Bölüme getirilecek (veya gönderilecek) tüm belgeler bilgisayarda doldurulmalıdır fakat bu belgeyi bölüme teslim etmeyeceğiniz için elle veya bilgisayarda doldurmanız bizler açısından bir sorun oluşturmayacaktır. </a:t>
            </a:r>
          </a:p>
          <a:p>
            <a:pPr marL="342900" indent="-342900">
              <a:buFont typeface="Arial" panose="020B0604020202020204" pitchFamily="34" charset="0"/>
              <a:buChar char="•"/>
            </a:pPr>
            <a:r>
              <a:rPr lang="tr-TR" sz="1300" dirty="0"/>
              <a:t>Ulusal Staj Seferberliği (Kariyer Kapısı) kapsamında başvurularımı nasıl yapabilirim?</a:t>
            </a:r>
          </a:p>
          <a:p>
            <a:pPr marL="617220" lvl="1" indent="-342900"/>
            <a:r>
              <a:rPr lang="tr-TR" sz="1300" dirty="0"/>
              <a:t>Staj seferberliği kapsamında yapılan başvurularda bölümümüzün bir dahli yoktur. Buna ilişkin tüm sorularınızı ilgili birime sorabilirsiniz. </a:t>
            </a:r>
          </a:p>
          <a:p>
            <a:pPr marL="342900" indent="-342900">
              <a:buFont typeface="Arial" panose="020B0604020202020204" pitchFamily="34" charset="0"/>
              <a:buChar char="•"/>
            </a:pPr>
            <a:r>
              <a:rPr lang="tr-TR" sz="1300" dirty="0"/>
              <a:t>Kurumda normalde psikologlar çalışabiliyor ama şu anda bir psikolog yok. Bu kurumda staj yapabilir miyim?</a:t>
            </a:r>
          </a:p>
          <a:p>
            <a:pPr marL="617220" lvl="1" indent="-342900"/>
            <a:r>
              <a:rPr lang="tr-TR" sz="1300" dirty="0"/>
              <a:t>Staj yapılacak kurumda staj sırasında bir psikoloğun bulunmuş olması gerekmektedir. Fakat zorunlu durumlarda bir psikiyatrın, rehber öğretmenin (RPD mezunu uzmanlar) ve Sosyal çalışmacının bulunması yeterli olacaktır.</a:t>
            </a:r>
          </a:p>
          <a:p>
            <a:pPr marL="617220" lvl="1" indent="-342900"/>
            <a:endParaRPr lang="tr-TR" sz="13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3063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9FAF57D-5998-5662-DBF1-94C3D3386DE1}"/>
              </a:ext>
            </a:extLst>
          </p:cNvPr>
          <p:cNvSpPr>
            <a:spLocks noGrp="1"/>
          </p:cNvSpPr>
          <p:nvPr>
            <p:ph type="title"/>
          </p:nvPr>
        </p:nvSpPr>
        <p:spPr>
          <a:xfrm>
            <a:off x="1069848" y="484632"/>
            <a:ext cx="10058400" cy="1609344"/>
          </a:xfrm>
        </p:spPr>
        <p:txBody>
          <a:bodyPr>
            <a:normAutofit/>
          </a:bodyPr>
          <a:lstStyle/>
          <a:p>
            <a:r>
              <a:rPr lang="tr-TR" sz="3400" b="1"/>
              <a:t>4. Adım:</a:t>
            </a:r>
            <a:r>
              <a:rPr lang="tr-TR" sz="3400" b="1" i="0" u="none" strike="noStrike">
                <a:effectLst/>
                <a:latin typeface="Times New Roman" panose="02020603050405020304" pitchFamily="18" charset="0"/>
              </a:rPr>
              <a:t> Staj yapılması muhtemel kurumun koordinatörünün onayının alınması</a:t>
            </a:r>
            <a:r>
              <a:rPr lang="tr-TR" sz="3400" b="1"/>
              <a:t> </a:t>
            </a:r>
          </a:p>
        </p:txBody>
      </p:sp>
      <p:sp>
        <p:nvSpPr>
          <p:cNvPr id="3" name="İçerik Yer Tutucusu 2">
            <a:extLst>
              <a:ext uri="{FF2B5EF4-FFF2-40B4-BE49-F238E27FC236}">
                <a16:creationId xmlns:a16="http://schemas.microsoft.com/office/drawing/2014/main" id="{0654C5DB-BAE8-6BEB-B0EA-2E67329B0EDD}"/>
              </a:ext>
            </a:extLst>
          </p:cNvPr>
          <p:cNvSpPr>
            <a:spLocks noGrp="1"/>
          </p:cNvSpPr>
          <p:nvPr>
            <p:ph idx="1"/>
          </p:nvPr>
        </p:nvSpPr>
        <p:spPr>
          <a:xfrm>
            <a:off x="1069848" y="2271774"/>
            <a:ext cx="10058400" cy="3851787"/>
          </a:xfrm>
        </p:spPr>
        <p:txBody>
          <a:bodyPr>
            <a:normAutofit/>
          </a:bodyPr>
          <a:lstStyle/>
          <a:p>
            <a:pPr marL="342900" indent="-342900">
              <a:buFont typeface="Arial" panose="020B0604020202020204" pitchFamily="34" charset="0"/>
              <a:buChar char="•"/>
            </a:pPr>
            <a:r>
              <a:rPr lang="tr-TR" dirty="0"/>
              <a:t>Başvurunun kabul edildiği sözel veya resmi yazıyla bildirilen öğrenciler gerekli belgeler için sonraki aşamaya geçebilirler.</a:t>
            </a:r>
          </a:p>
          <a:p>
            <a:pPr marL="342900" indent="-342900">
              <a:buFont typeface="Arial" panose="020B0604020202020204" pitchFamily="34" charset="0"/>
              <a:buChar char="•"/>
            </a:pPr>
            <a:r>
              <a:rPr lang="tr-TR" dirty="0"/>
              <a:t>Bu aşamada somut bir belgeye ihtiyaç yoktur.</a:t>
            </a:r>
          </a:p>
          <a:p>
            <a:pPr marL="342900" indent="-342900">
              <a:buFont typeface="Arial" panose="020B0604020202020204" pitchFamily="34" charset="0"/>
              <a:buChar char="•"/>
            </a:pPr>
            <a:r>
              <a:rPr lang="tr-TR" dirty="0"/>
              <a:t>Staj yapılan kurumla ilgili soru işaretleri varsa (kurumda bir psikoloğun çalışmıyor olması gibi) bu aşamada staj koordinatörlerine danışıp ilgili kurumda staj yapılıp yapılmayacağına karar verilebilir.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912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854FF9C-567A-E32E-3652-2F756A550D5A}"/>
              </a:ext>
            </a:extLst>
          </p:cNvPr>
          <p:cNvSpPr>
            <a:spLocks noGrp="1"/>
          </p:cNvSpPr>
          <p:nvPr>
            <p:ph type="title"/>
          </p:nvPr>
        </p:nvSpPr>
        <p:spPr>
          <a:xfrm>
            <a:off x="6400800" y="484632"/>
            <a:ext cx="5299586" cy="1609344"/>
          </a:xfrm>
          <a:ln>
            <a:noFill/>
          </a:ln>
        </p:spPr>
        <p:txBody>
          <a:bodyPr>
            <a:normAutofit/>
          </a:bodyPr>
          <a:lstStyle/>
          <a:p>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pic>
        <p:nvPicPr>
          <p:cNvPr id="5" name="Resim 4" descr="masa içeren bir resim&#10;&#10;Açıklama otomatik olarak oluşturuldu">
            <a:extLst>
              <a:ext uri="{FF2B5EF4-FFF2-40B4-BE49-F238E27FC236}">
                <a16:creationId xmlns:a16="http://schemas.microsoft.com/office/drawing/2014/main" id="{E3A38AD8-E4DB-FC5A-E49D-6848A259BAF6}"/>
              </a:ext>
            </a:extLst>
          </p:cNvPr>
          <p:cNvPicPr>
            <a:picLocks noChangeAspect="1"/>
          </p:cNvPicPr>
          <p:nvPr/>
        </p:nvPicPr>
        <p:blipFill>
          <a:blip r:embed="rId4"/>
          <a:stretch>
            <a:fillRect/>
          </a:stretch>
        </p:blipFill>
        <p:spPr>
          <a:xfrm>
            <a:off x="1192484" y="640080"/>
            <a:ext cx="3995490" cy="5588101"/>
          </a:xfrm>
          <a:prstGeom prst="rect">
            <a:avLst/>
          </a:prstGeom>
        </p:spPr>
      </p:pic>
      <p:sp>
        <p:nvSpPr>
          <p:cNvPr id="3" name="İçerik Yer Tutucusu 2">
            <a:extLst>
              <a:ext uri="{FF2B5EF4-FFF2-40B4-BE49-F238E27FC236}">
                <a16:creationId xmlns:a16="http://schemas.microsoft.com/office/drawing/2014/main" id="{BA8C7C84-8B2A-4CF5-67F4-C4309A3A18A0}"/>
              </a:ext>
            </a:extLst>
          </p:cNvPr>
          <p:cNvSpPr>
            <a:spLocks noGrp="1"/>
          </p:cNvSpPr>
          <p:nvPr>
            <p:ph idx="1"/>
          </p:nvPr>
        </p:nvSpPr>
        <p:spPr>
          <a:xfrm>
            <a:off x="6400799" y="2121408"/>
            <a:ext cx="5299585" cy="4050792"/>
          </a:xfrm>
        </p:spPr>
        <p:txBody>
          <a:bodyPr>
            <a:normAutofit/>
          </a:bodyPr>
          <a:lstStyle/>
          <a:p>
            <a:pPr marL="342900" indent="-342900">
              <a:buFont typeface="Arial" panose="020B0604020202020204" pitchFamily="34" charset="0"/>
              <a:buChar char="•"/>
            </a:pPr>
            <a:r>
              <a:rPr lang="tr-TR" sz="1100" dirty="0"/>
              <a:t>Staj yapılacak yer belli olduktan sonra kurum ve bölümün imzalaması gereken iki belge vardır. Bunlar:</a:t>
            </a:r>
          </a:p>
          <a:p>
            <a:pPr marL="617220" lvl="1" indent="-342900">
              <a:buFont typeface="+mj-lt"/>
              <a:buAutoNum type="arabicPeriod"/>
            </a:pPr>
            <a:r>
              <a:rPr lang="tr-TR" sz="1100" dirty="0"/>
              <a:t>Zorunlu Staj Formu (</a:t>
            </a:r>
            <a:r>
              <a:rPr lang="tr-TR" sz="1100" dirty="0">
                <a:hlinkClick r:id="rId5"/>
              </a:rPr>
              <a:t>https://docs.google.com/document/d/1QdfuQdzy01oI0X3ILuj9pHtXDSddmxS2/edit</a:t>
            </a:r>
            <a:r>
              <a:rPr lang="tr-TR" sz="1100" dirty="0"/>
              <a:t> )</a:t>
            </a:r>
          </a:p>
          <a:p>
            <a:pPr marL="617220" lvl="1" indent="-342900">
              <a:buFont typeface="+mj-lt"/>
              <a:buAutoNum type="arabicPeriod"/>
            </a:pPr>
            <a:r>
              <a:rPr lang="tr-TR" sz="1100" dirty="0"/>
              <a:t>Staj protokolü (</a:t>
            </a:r>
            <a:r>
              <a:rPr lang="tr-TR" sz="1100" dirty="0">
                <a:hlinkClick r:id="rId6"/>
              </a:rPr>
              <a:t>https://docs.google.com/document/d/1IWvXkO-tmlD2lrrM_JGuXCVG42ZsofIr/edit</a:t>
            </a:r>
            <a:r>
              <a:rPr lang="tr-TR" sz="1100" dirty="0"/>
              <a:t> )</a:t>
            </a:r>
          </a:p>
          <a:p>
            <a:pPr marL="342900" indent="-342900">
              <a:buFont typeface="Arial" panose="020B0604020202020204" pitchFamily="34" charset="0"/>
              <a:buChar char="•"/>
            </a:pPr>
            <a:r>
              <a:rPr lang="tr-TR" sz="1100" dirty="0"/>
              <a:t>(1) Zorunlu staj formundan üç kopya çıkarılmalıdır. Bu formdaki tüm bilgiler bilgisayarda doldurulmalıdır. Bu belge bilgisayarda doldurulduktan sonra ilk olarak staj yapılacak kurum tarafından doldurulup mühürle birlikte imzalanmalıdır. Sonrasında ise bölüme getirilip bölümde imzalanmalıdır. Bölüm de imzaladıktan sonra bir kopyası staj yapılacak kuruma teslim edilecek; diğer iki kopya ise daha sonra teslim alınmak üzere öğrencide kalacaktır.</a:t>
            </a:r>
          </a:p>
          <a:p>
            <a:pPr marL="342900" indent="-342900">
              <a:buFont typeface="Arial" panose="020B0604020202020204" pitchFamily="34" charset="0"/>
              <a:buChar char="•"/>
            </a:pPr>
            <a:r>
              <a:rPr lang="tr-TR" sz="1100" dirty="0"/>
              <a:t>Zorunlu Staj formunda yer alan gün bölümü 30 iş gününü tamamlayacak şekilde doldurulmalıdır. Tatiller çıkarıldıktan sonra hesaplama yapılmalıdır. İş günü doğru doldurulmayan belgeler kabul edilmeyecektir. </a:t>
            </a:r>
          </a:p>
        </p:txBody>
      </p:sp>
      <p:grpSp>
        <p:nvGrpSpPr>
          <p:cNvPr id="12" name="Group 11">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12">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5702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F80E70-1BA9-7EEC-4AC8-047580E44075}"/>
              </a:ext>
            </a:extLst>
          </p:cNvPr>
          <p:cNvSpPr>
            <a:spLocks noGrp="1"/>
          </p:cNvSpPr>
          <p:nvPr>
            <p:ph type="title"/>
          </p:nvPr>
        </p:nvSpPr>
        <p:spPr>
          <a:xfrm>
            <a:off x="1077426" y="723901"/>
            <a:ext cx="5465148" cy="1288884"/>
          </a:xfrm>
        </p:spPr>
        <p:txBody>
          <a:bodyPr anchor="b">
            <a:normAutofit fontScale="90000"/>
          </a:bodyPr>
          <a:lstStyle/>
          <a:p>
            <a:pPr algn="ctr">
              <a:lnSpc>
                <a:spcPct val="100000"/>
              </a:lnSpc>
            </a:pPr>
            <a:r>
              <a:rPr lang="tr-TR" sz="2200" b="1" dirty="0"/>
              <a:t>5. Adım</a:t>
            </a:r>
            <a:r>
              <a:rPr lang="tr-TR" sz="2200" b="1" i="0" u="none" strike="noStrike" dirty="0">
                <a:effectLst/>
                <a:latin typeface="Times New Roman" panose="02020603050405020304" pitchFamily="18" charset="0"/>
              </a:rPr>
              <a:t>: Staj Protokolünün ve Zorunlu Staj Formunun staj yapılacak kuruma iletilmesi ve Kurumun bu belgeleri imzalaması</a:t>
            </a:r>
            <a:endParaRPr lang="tr-TR" sz="2200" b="1" dirty="0"/>
          </a:p>
        </p:txBody>
      </p:sp>
      <p:sp>
        <p:nvSpPr>
          <p:cNvPr id="3" name="İçerik Yer Tutucusu 2">
            <a:extLst>
              <a:ext uri="{FF2B5EF4-FFF2-40B4-BE49-F238E27FC236}">
                <a16:creationId xmlns:a16="http://schemas.microsoft.com/office/drawing/2014/main" id="{331512F4-E4ED-3135-0DA8-8AD04E9FAE6F}"/>
              </a:ext>
            </a:extLst>
          </p:cNvPr>
          <p:cNvSpPr>
            <a:spLocks noGrp="1"/>
          </p:cNvSpPr>
          <p:nvPr>
            <p:ph idx="1"/>
          </p:nvPr>
        </p:nvSpPr>
        <p:spPr>
          <a:xfrm>
            <a:off x="1077426" y="2732545"/>
            <a:ext cx="5465149" cy="3232826"/>
          </a:xfrm>
        </p:spPr>
        <p:txBody>
          <a:bodyPr anchor="t">
            <a:normAutofit fontScale="92500" lnSpcReduction="20000"/>
          </a:bodyPr>
          <a:lstStyle/>
          <a:p>
            <a:pPr marL="342900" indent="-342900" algn="ctr">
              <a:lnSpc>
                <a:spcPct val="100000"/>
              </a:lnSpc>
              <a:buFont typeface="Arial" panose="020B0604020202020204" pitchFamily="34" charset="0"/>
              <a:buChar char="•"/>
            </a:pPr>
            <a:r>
              <a:rPr lang="tr-TR" sz="1700" dirty="0"/>
              <a:t>(2) Staj protokolünün de zorunlu staj formu gibi bilgisayarda doldurulması doldurulması ve öncelikle kurum tarafından imzalanması gerekmektedir.</a:t>
            </a:r>
          </a:p>
          <a:p>
            <a:pPr marL="342900" indent="-342900" algn="ctr">
              <a:lnSpc>
                <a:spcPct val="100000"/>
              </a:lnSpc>
              <a:buFont typeface="Arial" panose="020B0604020202020204" pitchFamily="34" charset="0"/>
              <a:buChar char="•"/>
            </a:pPr>
            <a:r>
              <a:rPr lang="tr-TR" sz="1700" dirty="0"/>
              <a:t>Bu belgeden 2 kopya çıkarılacaktır. Öncelikle staj yapılacak kurum tarafından doldurulup mühürle birlikte imzalanacak; sonrasında ise bölüm tarafından imzalanacaktır. İmzalar tamamlandıktan sonra 1 kopya ilgili kuruma verilecek; diğer kopya ise daha sonra teslim alınmak üzere öğrencide kalacaktır.</a:t>
            </a:r>
          </a:p>
          <a:p>
            <a:pPr marL="342900" indent="-342900" algn="ctr">
              <a:lnSpc>
                <a:spcPct val="100000"/>
              </a:lnSpc>
              <a:buFont typeface="Arial" panose="020B0604020202020204" pitchFamily="34" charset="0"/>
              <a:buChar char="•"/>
            </a:pPr>
            <a:r>
              <a:rPr lang="tr-TR" sz="1700" dirty="0"/>
              <a:t>Staj Protokolü belgesi kurumun bilgisayar çıktısı almayı istememesi durumunda elle de doldurulabilir. </a:t>
            </a:r>
          </a:p>
          <a:p>
            <a:pPr marL="342900" indent="-342900" algn="ctr">
              <a:lnSpc>
                <a:spcPct val="100000"/>
              </a:lnSpc>
              <a:buFont typeface="Arial" panose="020B0604020202020204" pitchFamily="34" charset="0"/>
              <a:buChar char="•"/>
            </a:pPr>
            <a:endParaRPr lang="tr-TR" sz="1700" dirty="0"/>
          </a:p>
        </p:txBody>
      </p:sp>
      <p:pic>
        <p:nvPicPr>
          <p:cNvPr id="9" name="Resim 8" descr="metin, mektup, harf içeren bir resim&#10;&#10;Açıklama otomatik olarak oluşturuldu">
            <a:extLst>
              <a:ext uri="{FF2B5EF4-FFF2-40B4-BE49-F238E27FC236}">
                <a16:creationId xmlns:a16="http://schemas.microsoft.com/office/drawing/2014/main" id="{E49FF2E5-8815-4580-294B-FABCF3884774}"/>
              </a:ext>
            </a:extLst>
          </p:cNvPr>
          <p:cNvPicPr>
            <a:picLocks noChangeAspect="1"/>
          </p:cNvPicPr>
          <p:nvPr/>
        </p:nvPicPr>
        <p:blipFill rotWithShape="1">
          <a:blip r:embed="rId2">
            <a:alphaModFix/>
          </a:blip>
          <a:srcRect r="6103"/>
          <a:stretch/>
        </p:blipFill>
        <p:spPr>
          <a:xfrm>
            <a:off x="7620000" y="10"/>
            <a:ext cx="4572000" cy="6857990"/>
          </a:xfrm>
          <a:prstGeom prst="rect">
            <a:avLst/>
          </a:prstGeom>
        </p:spPr>
      </p:pic>
    </p:spTree>
    <p:extLst>
      <p:ext uri="{BB962C8B-B14F-4D97-AF65-F5344CB8AC3E}">
        <p14:creationId xmlns:p14="http://schemas.microsoft.com/office/powerpoint/2010/main" val="111083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3D05909-DED5-680F-60BB-62D773AF212D}"/>
              </a:ext>
            </a:extLst>
          </p:cNvPr>
          <p:cNvSpPr>
            <a:spLocks noGrp="1"/>
          </p:cNvSpPr>
          <p:nvPr>
            <p:ph type="title"/>
          </p:nvPr>
        </p:nvSpPr>
        <p:spPr>
          <a:xfrm>
            <a:off x="1069848" y="484632"/>
            <a:ext cx="10058400" cy="1609344"/>
          </a:xfrm>
        </p:spPr>
        <p:txBody>
          <a:bodyPr>
            <a:normAutofit/>
          </a:bodyPr>
          <a:lstStyle/>
          <a:p>
            <a:r>
              <a:rPr lang="tr-TR" b="1" dirty="0"/>
              <a:t>Zorunlu Staj Formu ve Staj Protokolüyle İlgili Sorular</a:t>
            </a:r>
          </a:p>
        </p:txBody>
      </p:sp>
      <p:sp>
        <p:nvSpPr>
          <p:cNvPr id="3" name="İçerik Yer Tutucusu 2">
            <a:extLst>
              <a:ext uri="{FF2B5EF4-FFF2-40B4-BE49-F238E27FC236}">
                <a16:creationId xmlns:a16="http://schemas.microsoft.com/office/drawing/2014/main" id="{F386071A-65F7-F001-49E4-BB30B428631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900" dirty="0"/>
              <a:t>Bu belgeler bilgisayarda doldurulmasa sorun olur mu?</a:t>
            </a:r>
          </a:p>
          <a:p>
            <a:pPr marL="617220" lvl="1" indent="-342900"/>
            <a:r>
              <a:rPr lang="tr-TR" sz="900" dirty="0"/>
              <a:t>Zorunlu staj formu muhakkak bilgisayarda doldurulmalıdır. Fakat zorunlu staj formundaki 3. Kısım (İşveren/Yetkilinin bilgileri) bazı durumlarda elle doldurulabilir. </a:t>
            </a:r>
            <a:r>
              <a:rPr lang="tr-TR" sz="900" b="1" dirty="0"/>
              <a:t>Ancak bu kısımdaki gün kısmı da bilgisayardan doldurulmalıdır. Bu zorunludur. </a:t>
            </a:r>
            <a:r>
              <a:rPr lang="tr-TR" sz="900" dirty="0"/>
              <a:t>Staj protokolü ise bazı hallerde elle doldurulabilir. </a:t>
            </a:r>
          </a:p>
          <a:p>
            <a:pPr marL="342900" indent="-342900">
              <a:buFont typeface="Arial" panose="020B0604020202020204" pitchFamily="34" charset="0"/>
              <a:buChar char="•"/>
            </a:pPr>
            <a:r>
              <a:rPr lang="tr-TR" sz="900" dirty="0"/>
              <a:t>Günleri hesaplarken bayram ve ulusal tatilleri dahil etmeli miyim?</a:t>
            </a:r>
          </a:p>
          <a:p>
            <a:pPr marL="617220" lvl="1" indent="-342900"/>
            <a:r>
              <a:rPr lang="tr-TR" sz="900" dirty="0"/>
              <a:t>Bayram ve ulusal tatillerde staj yapılamayacağı için bu günler kesinlikle dahil edilmeyecektir. Tatiller çıkarıldıktan sonra günler hesaplanacaktır.</a:t>
            </a:r>
          </a:p>
          <a:p>
            <a:pPr marL="342900" indent="-342900">
              <a:buFont typeface="Arial" panose="020B0604020202020204" pitchFamily="34" charset="0"/>
              <a:buChar char="•"/>
            </a:pPr>
            <a:r>
              <a:rPr lang="tr-TR" sz="900" dirty="0"/>
              <a:t>Yanlışlıkla 30 gün değil de 29 gün olacak şekilde tarihleri yazarsam sorun olur mu?</a:t>
            </a:r>
          </a:p>
          <a:p>
            <a:pPr marL="617220" lvl="1" indent="-342900"/>
            <a:r>
              <a:rPr lang="tr-TR" sz="900" dirty="0"/>
              <a:t>Gün hesabında yanlışlık yapıldığında sigorta işlemleri yapılamadığı için belgenin tekrar düzenlenmesi gerekecektir. Bu nedenle çok dikkatli olunması gerekmektedir.</a:t>
            </a:r>
          </a:p>
          <a:p>
            <a:pPr marL="342900" indent="-342900">
              <a:buFont typeface="Arial" panose="020B0604020202020204" pitchFamily="34" charset="0"/>
              <a:buChar char="•"/>
            </a:pPr>
            <a:r>
              <a:rPr lang="tr-TR" sz="900" dirty="0"/>
              <a:t>Ulusal staj seferberliği kapsamında yapılan stajlarda da bu belgeler doldurmalı mıyım?</a:t>
            </a:r>
          </a:p>
          <a:p>
            <a:pPr marL="617220" lvl="1" indent="-342900"/>
            <a:r>
              <a:rPr lang="tr-TR" sz="900" dirty="0"/>
              <a:t>Ulusal staj seferberliği kapsamında EK-6 ve </a:t>
            </a:r>
            <a:r>
              <a:rPr lang="tr-TR" sz="900" dirty="0" err="1"/>
              <a:t>müstehaklık</a:t>
            </a:r>
            <a:r>
              <a:rPr lang="tr-TR" sz="900" dirty="0"/>
              <a:t> belgesi fakülteye teslim edilmelidir.</a:t>
            </a:r>
          </a:p>
          <a:p>
            <a:pPr marL="342900" indent="-342900">
              <a:buFont typeface="Arial" panose="020B0604020202020204" pitchFamily="34" charset="0"/>
              <a:buChar char="•"/>
            </a:pPr>
            <a:r>
              <a:rPr lang="tr-TR" sz="900" dirty="0"/>
              <a:t>Bu belgeleri staj öncesi duyurulan tarihte değil de staj sonrası getirebilir miyim?</a:t>
            </a:r>
          </a:p>
          <a:p>
            <a:pPr marL="617220" lvl="1" indent="-342900"/>
            <a:r>
              <a:rPr lang="tr-TR" sz="900" dirty="0"/>
              <a:t>Hayır, ilgili belgeler yalnızca staj öncesinde belirtilen tarihte getirilmelidir.</a:t>
            </a:r>
          </a:p>
          <a:p>
            <a:pPr marL="342900" indent="-342900">
              <a:buFont typeface="Arial" panose="020B0604020202020204" pitchFamily="34" charset="0"/>
              <a:buChar char="•"/>
            </a:pPr>
            <a:r>
              <a:rPr lang="tr-TR" sz="900" dirty="0"/>
              <a:t>Zorunlu staj formu v staj protokolünü kurum bölümden sonra imzalamak istiyor. Bu durumda ne yapabiliriz?</a:t>
            </a:r>
          </a:p>
          <a:p>
            <a:pPr marL="617220" lvl="1" indent="-342900"/>
            <a:r>
              <a:rPr lang="tr-TR" sz="900" dirty="0"/>
              <a:t>Zorunlu durumlarda bu belgeleri ilk önce bölüm daha sonra ise kurum imzalayabilir.</a:t>
            </a:r>
          </a:p>
          <a:p>
            <a:pPr marL="342900" indent="-342900">
              <a:buFont typeface="Arial" panose="020B0604020202020204" pitchFamily="34" charset="0"/>
              <a:buChar char="•"/>
            </a:pPr>
            <a:r>
              <a:rPr lang="tr-TR" sz="900" dirty="0"/>
              <a:t>Staja ne zaman başlayabilirim?</a:t>
            </a:r>
          </a:p>
          <a:p>
            <a:pPr marL="617220" lvl="1" indent="-342900"/>
            <a:r>
              <a:rPr lang="tr-TR" sz="900" dirty="0"/>
              <a:t>Stajlar bahar dönemi bittikten sonra başlayacaktır. Bu yıl ise </a:t>
            </a:r>
            <a:r>
              <a:rPr lang="tr-TR" dirty="0"/>
              <a:t>30.06.2025-05.09.2025 </a:t>
            </a:r>
            <a:r>
              <a:rPr lang="tr-TR" sz="900" dirty="0"/>
              <a:t>arasında yapılacaktır. Bu tarihler dışında staj yapılmayacaktır.</a:t>
            </a:r>
          </a:p>
          <a:p>
            <a:pPr marL="617220" lvl="1" indent="-342900"/>
            <a:endParaRPr lang="tr-TR" sz="9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39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F4745D-38F9-995F-8A01-24DB354F5E9B}"/>
              </a:ext>
            </a:extLst>
          </p:cNvPr>
          <p:cNvSpPr>
            <a:spLocks noGrp="1"/>
          </p:cNvSpPr>
          <p:nvPr>
            <p:ph type="title"/>
          </p:nvPr>
        </p:nvSpPr>
        <p:spPr>
          <a:xfrm>
            <a:off x="1069848" y="484632"/>
            <a:ext cx="10058400" cy="1609344"/>
          </a:xfrm>
        </p:spPr>
        <p:txBody>
          <a:bodyPr>
            <a:normAutofit/>
          </a:bodyPr>
          <a:lstStyle/>
          <a:p>
            <a:r>
              <a:rPr lang="tr-TR" sz="2200" b="1"/>
              <a:t>7. Adım:</a:t>
            </a:r>
            <a:r>
              <a:rPr lang="tr-TR" sz="2200" b="1">
                <a:latin typeface="Times New Roman" panose="02020603050405020304" pitchFamily="18" charset="0"/>
              </a:rPr>
              <a:t> Bölüm tarafından duyurulacak tarihte (1) Zorunlu Staj Formu, (2) Staj Protokolü Formu, (3) Staj Davranış Kodu, (4) Sigorta Beyan Formu, (5) </a:t>
            </a:r>
            <a:r>
              <a:rPr lang="tr-TR" sz="2200" b="1" err="1">
                <a:latin typeface="Times New Roman" panose="02020603050405020304" pitchFamily="18" charset="0"/>
              </a:rPr>
              <a:t>Müstehaklık</a:t>
            </a:r>
            <a:r>
              <a:rPr lang="tr-TR" sz="2200" b="1">
                <a:latin typeface="Times New Roman" panose="02020603050405020304" pitchFamily="18" charset="0"/>
              </a:rPr>
              <a:t> Belgesi (6) Etik Onay Formu ve (7) Bitirme Projesi Başvuru Formunu (Alt alan seçim formu) doldurularak bölüme teslim edilecektir.</a:t>
            </a:r>
            <a:endParaRPr lang="tr-TR" sz="2200" b="1"/>
          </a:p>
        </p:txBody>
      </p:sp>
      <p:sp>
        <p:nvSpPr>
          <p:cNvPr id="3" name="İçerik Yer Tutucusu 2">
            <a:extLst>
              <a:ext uri="{FF2B5EF4-FFF2-40B4-BE49-F238E27FC236}">
                <a16:creationId xmlns:a16="http://schemas.microsoft.com/office/drawing/2014/main" id="{2B00FB48-37EE-480C-D347-47398E741409}"/>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100" dirty="0"/>
              <a:t>2023-2024 Eğitim-öğretim döneminde </a:t>
            </a:r>
            <a:r>
              <a:rPr lang="tr-TR" sz="2400" dirty="0"/>
              <a:t>10.05.2025 -16.05-2025  </a:t>
            </a:r>
            <a:r>
              <a:rPr lang="tr-TR" sz="1100" dirty="0"/>
              <a:t>arasında belirlenecek  bir tarihte tüm öğrenciler aşağıda listelenen tüm belgeleri bölüme teslim etmelidirler. Bu tarihten önce veya sonra belgeler teslim alınmayacaktır.</a:t>
            </a:r>
          </a:p>
          <a:p>
            <a:pPr marL="342900" indent="-342900">
              <a:buFont typeface="Arial" panose="020B0604020202020204" pitchFamily="34" charset="0"/>
              <a:buChar char="•"/>
            </a:pPr>
            <a:r>
              <a:rPr lang="tr-TR" sz="1100" b="1" dirty="0"/>
              <a:t>Önemli</a:t>
            </a:r>
            <a:r>
              <a:rPr lang="tr-TR" sz="1100" dirty="0"/>
              <a:t>: Belirtilen tarihler bireysel staj işlemleri için geçerlidir. Ulusal staj seferberliği kapsamında yapılacak stajlarda staj işlemleri belli olan kişiler de bu tarihte belgelerini teslim edecekler. Ulusal staj seferberliği kapsamında bu tarihten daha sonra hak kazanılan stajlarda ise ilgili belgeler staja başlamadan iki hafta önce bölüme teslim edilmelidir.</a:t>
            </a:r>
          </a:p>
          <a:p>
            <a:pPr marL="617220" lvl="1" indent="-342900">
              <a:buFont typeface="+mj-lt"/>
              <a:buAutoNum type="arabicPeriod"/>
            </a:pPr>
            <a:r>
              <a:rPr lang="tr-TR" sz="1100" dirty="0"/>
              <a:t>Zorunlu Staj Formu: 2 Kopya (</a:t>
            </a:r>
            <a:r>
              <a:rPr lang="tr-TR" sz="1100" dirty="0">
                <a:hlinkClick r:id="rId4"/>
              </a:rPr>
              <a:t>https://docs.google.com/document/d/1QdfuQdzy01oI0X3ILuj9pHtXDSddmxS2/edit</a:t>
            </a:r>
            <a:r>
              <a:rPr lang="tr-TR" sz="1100" dirty="0"/>
              <a:t> )</a:t>
            </a:r>
          </a:p>
          <a:p>
            <a:pPr marL="617220" lvl="1" indent="-342900">
              <a:buFont typeface="+mj-lt"/>
              <a:buAutoNum type="arabicPeriod"/>
            </a:pPr>
            <a:r>
              <a:rPr lang="tr-TR" sz="1100" dirty="0"/>
              <a:t>Staj Protokolü: 1 Kopya (</a:t>
            </a:r>
            <a:r>
              <a:rPr lang="tr-TR" sz="1100" dirty="0">
                <a:hlinkClick r:id="rId5"/>
              </a:rPr>
              <a:t>https://docs.google.com/document/d/1IWvXkO-tmlD2lrrM_JGuXCVG42ZsofIr/edit</a:t>
            </a:r>
            <a:r>
              <a:rPr lang="tr-TR" sz="1100" dirty="0"/>
              <a:t> )</a:t>
            </a:r>
          </a:p>
          <a:p>
            <a:pPr marL="617220" lvl="1" indent="-342900">
              <a:buFont typeface="+mj-lt"/>
              <a:buAutoNum type="arabicPeriod"/>
            </a:pPr>
            <a:r>
              <a:rPr lang="tr-TR" sz="1100" dirty="0"/>
              <a:t>Staj Davranış Kodu: 1 Kopya (</a:t>
            </a:r>
            <a:r>
              <a:rPr lang="tr-TR" sz="1100" dirty="0">
                <a:hlinkClick r:id="rId6"/>
              </a:rPr>
              <a:t>https://docs.google.com/document/d/1eOWDw6k72iSOA-cyv3X7zJwlEQqBtdSn/edit#heading=h.gjdgxs</a:t>
            </a:r>
            <a:r>
              <a:rPr lang="tr-TR" sz="1100" dirty="0"/>
              <a:t> )</a:t>
            </a:r>
          </a:p>
          <a:p>
            <a:pPr marL="617220" lvl="1" indent="-342900">
              <a:buFont typeface="+mj-lt"/>
              <a:buAutoNum type="arabicPeriod"/>
            </a:pPr>
            <a:r>
              <a:rPr lang="tr-TR" sz="1100" dirty="0"/>
              <a:t>Sigorta Beyan Formu: 3 Kopya (</a:t>
            </a:r>
            <a:r>
              <a:rPr lang="tr-TR" sz="1100" dirty="0">
                <a:hlinkClick r:id="rId7"/>
              </a:rPr>
              <a:t>https://docs.google.com/document/d/1IlBuwIv_BFFJMEfzD52PYQkZg3K2MTeR/edit</a:t>
            </a:r>
            <a:r>
              <a:rPr lang="tr-TR" sz="1100" dirty="0"/>
              <a:t> )</a:t>
            </a:r>
          </a:p>
          <a:p>
            <a:pPr marL="617220" lvl="1" indent="-342900">
              <a:buFont typeface="+mj-lt"/>
              <a:buAutoNum type="arabicPeriod"/>
            </a:pPr>
            <a:r>
              <a:rPr lang="tr-TR" sz="1100" dirty="0" err="1"/>
              <a:t>Müstehaklık</a:t>
            </a:r>
            <a:r>
              <a:rPr lang="tr-TR" sz="1100" dirty="0"/>
              <a:t> Belgesi: 1 Kopya. Bu belge E-Devlet’ten alınacaktır. </a:t>
            </a:r>
          </a:p>
          <a:p>
            <a:pPr marL="617220" lvl="1" indent="-342900">
              <a:buFont typeface="+mj-lt"/>
              <a:buAutoNum type="arabicPeriod"/>
            </a:pPr>
            <a:r>
              <a:rPr lang="tr-TR" sz="1100" dirty="0"/>
              <a:t>Etik Onay Formu: 1 Kopya (</a:t>
            </a:r>
            <a:r>
              <a:rPr lang="tr-TR" sz="1100" dirty="0">
                <a:hlinkClick r:id="rId8"/>
              </a:rPr>
              <a:t>https://docs.google.com/document/d/1BjgTSyN7z3tLYkY9z6SU85lZlEHKKLem/edit</a:t>
            </a:r>
            <a:r>
              <a:rPr lang="tr-TR" sz="1100" dirty="0"/>
              <a:t> )</a:t>
            </a:r>
          </a:p>
          <a:p>
            <a:pPr marL="617220" lvl="1" indent="-342900">
              <a:buFont typeface="+mj-lt"/>
              <a:buAutoNum type="arabicPeriod"/>
            </a:pPr>
            <a:r>
              <a:rPr lang="tr-TR" sz="1100" dirty="0"/>
              <a:t>Bitirme Projesi Başvuru Formu: 1 Kopya. (</a:t>
            </a:r>
            <a:r>
              <a:rPr lang="tr-TR" sz="1100" dirty="0">
                <a:hlinkClick r:id="rId9"/>
              </a:rPr>
              <a:t>https://docs.google.com/document/d/1hR4V9sNbZaR8pwd3wzDcHHoYvbcvwkAI/edit</a:t>
            </a:r>
            <a:r>
              <a:rPr lang="tr-TR" sz="1100" dirty="0"/>
              <a:t> )</a:t>
            </a:r>
          </a:p>
          <a:p>
            <a:pPr marL="617220" lvl="1" indent="-342900">
              <a:buFont typeface="+mj-lt"/>
              <a:buAutoNum type="arabicPeriod"/>
            </a:pPr>
            <a:r>
              <a:rPr lang="tr-TR" sz="1100" dirty="0"/>
              <a:t>Kimlik Fotokopisi ( 1 adet)</a:t>
            </a:r>
          </a:p>
          <a:p>
            <a:pPr lvl="1" indent="0">
              <a:buNone/>
            </a:pPr>
            <a:endParaRPr lang="tr-TR" sz="1100" b="1" u="sng" dirty="0">
              <a:solidFill>
                <a:srgbClr val="FF0000"/>
              </a:solidFill>
            </a:endParaRPr>
          </a:p>
          <a:p>
            <a:pPr lvl="1" indent="0">
              <a:buNone/>
            </a:pPr>
            <a:r>
              <a:rPr lang="tr-TR" sz="1100" b="1" u="sng" dirty="0">
                <a:solidFill>
                  <a:srgbClr val="FF0000"/>
                </a:solidFill>
              </a:rPr>
              <a:t>Not: </a:t>
            </a:r>
            <a:r>
              <a:rPr lang="tr-TR" sz="1100" u="sng" dirty="0">
                <a:solidFill>
                  <a:srgbClr val="FF0000"/>
                </a:solidFill>
              </a:rPr>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 </a:t>
            </a:r>
          </a:p>
          <a:p>
            <a:pPr lvl="1" indent="0">
              <a:buNone/>
            </a:pPr>
            <a:endParaRPr lang="tr-TR"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0">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191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BF19CDA3-380E-D65B-C5D0-7DD2669E3DCA}"/>
              </a:ext>
            </a:extLst>
          </p:cNvPr>
          <p:cNvSpPr>
            <a:spLocks noGrp="1"/>
          </p:cNvSpPr>
          <p:nvPr>
            <p:ph type="title"/>
          </p:nvPr>
        </p:nvSpPr>
        <p:spPr>
          <a:xfrm>
            <a:off x="1069848" y="484632"/>
            <a:ext cx="10058400" cy="1609344"/>
          </a:xfrm>
        </p:spPr>
        <p:txBody>
          <a:bodyPr>
            <a:normAutofit/>
          </a:bodyPr>
          <a:lstStyle/>
          <a:p>
            <a:r>
              <a:rPr lang="tr-TR" b="1" dirty="0"/>
              <a:t>Belgeleri Teslim Etmeyle İlgili Soru-Cevaplar</a:t>
            </a:r>
          </a:p>
        </p:txBody>
      </p:sp>
      <p:sp>
        <p:nvSpPr>
          <p:cNvPr id="3" name="İçerik Yer Tutucusu 2">
            <a:extLst>
              <a:ext uri="{FF2B5EF4-FFF2-40B4-BE49-F238E27FC236}">
                <a16:creationId xmlns:a16="http://schemas.microsoft.com/office/drawing/2014/main" id="{7845F4E6-17BB-DD5D-12A9-471578012A4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dirty="0"/>
              <a:t>Belgelerimi önceden hallettim. Belirtilen tarihten daha önce teslim edebilir miyim?</a:t>
            </a:r>
          </a:p>
          <a:p>
            <a:pPr marL="617220" lvl="1" indent="-342900"/>
            <a:r>
              <a:rPr lang="tr-TR" sz="1700" dirty="0"/>
              <a:t>Hayır, tüm öğrenciler belgelerini aynı gün teslim edeceklerdir.</a:t>
            </a:r>
          </a:p>
          <a:p>
            <a:pPr marL="342900" indent="-342900">
              <a:buFont typeface="Arial" panose="020B0604020202020204" pitchFamily="34" charset="0"/>
              <a:buChar char="•"/>
            </a:pPr>
            <a:r>
              <a:rPr lang="tr-TR" sz="1700" dirty="0"/>
              <a:t>Belirtilen tarihe kadar staj yapabileceğim bir yer bulamadım. Ulusal staj seferberliği kapsamında da bir yer çıkmadı fakat hala beklemedeyim. Ne yapmalıyım?</a:t>
            </a:r>
          </a:p>
          <a:p>
            <a:pPr marL="617220" lvl="1" indent="-342900"/>
            <a:r>
              <a:rPr lang="tr-TR" sz="1700" dirty="0"/>
              <a:t>Belirtilen tarihlere kadar staj yapabileceğiniz bir kurum bulamadıysanız eğer dilerseniz ulusal staj seferberliğinden bir kurumda staj yapmayı bekleyebilirsiniz fakat staj seferberliği dışında bireysel olarak bir kurumda staja başlayamazsınız. Tarihlerin esnetilmesi sadece staj seferberliği için söz konusudur. Bu nedenle staj imkanı bulamadıysanız eğer makaleye yazmayı tercih edebilirsiniz.</a:t>
            </a:r>
          </a:p>
          <a:p>
            <a:pPr marL="342900" indent="-342900">
              <a:buFont typeface="Arial" panose="020B0604020202020204" pitchFamily="34" charset="0"/>
              <a:buChar char="•"/>
            </a:pPr>
            <a:r>
              <a:rPr lang="tr-TR" sz="1700" dirty="0"/>
              <a:t>Müstehaklık belgesini bölümün drive dosyasında bulamıyorum. Nereden bulabilirim?</a:t>
            </a:r>
          </a:p>
          <a:p>
            <a:pPr marL="617220" lvl="1" indent="-342900"/>
            <a:r>
              <a:rPr lang="tr-TR" sz="1700" dirty="0"/>
              <a:t>Müstehaklık belgesini yalnızca e-devletten alabilirsiniz. Diğer tüm belgeler ise drive dosyasında mevcuttur.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1044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7" name="Rectangle 26">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9" name="Rectangle 28">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CB76C0BD-5C2A-BF4A-126D-D952ECEE2581}"/>
              </a:ext>
            </a:extLst>
          </p:cNvPr>
          <p:cNvSpPr>
            <a:spLocks noGrp="1"/>
          </p:cNvSpPr>
          <p:nvPr>
            <p:ph type="title"/>
          </p:nvPr>
        </p:nvSpPr>
        <p:spPr>
          <a:xfrm>
            <a:off x="1069848" y="484632"/>
            <a:ext cx="10058400" cy="1609344"/>
          </a:xfrm>
        </p:spPr>
        <p:txBody>
          <a:bodyPr>
            <a:normAutofit/>
          </a:bodyPr>
          <a:lstStyle/>
          <a:p>
            <a:r>
              <a:rPr lang="tr-TR" sz="2200" b="1" i="0" u="none" strike="noStrike">
                <a:effectLst/>
                <a:latin typeface="Times New Roman" panose="02020603050405020304" pitchFamily="18" charset="0"/>
              </a:rPr>
              <a:t>8. Adım: Staj sonrasında ise</a:t>
            </a:r>
            <a:r>
              <a:rPr lang="tr-TR" sz="2200" b="1">
                <a:latin typeface="Times New Roman" panose="02020603050405020304" pitchFamily="18" charset="0"/>
              </a:rPr>
              <a:t> (8) </a:t>
            </a:r>
            <a:r>
              <a:rPr lang="tr-TR" sz="2200" b="1" i="0" u="none" strike="noStrike">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endParaRPr lang="tr-TR" sz="2200" b="1"/>
          </a:p>
        </p:txBody>
      </p:sp>
      <p:sp>
        <p:nvSpPr>
          <p:cNvPr id="3" name="İçerik Yer Tutucusu 2">
            <a:extLst>
              <a:ext uri="{FF2B5EF4-FFF2-40B4-BE49-F238E27FC236}">
                <a16:creationId xmlns:a16="http://schemas.microsoft.com/office/drawing/2014/main" id="{BC032564-669B-9997-584F-AC5B59AE1EC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sonrasında teslim edilmesi gereken iki belge bulunmaktadır. Bunlar:</a:t>
            </a:r>
          </a:p>
          <a:p>
            <a:pPr marL="617220" lvl="1" indent="-342900">
              <a:buFont typeface="+mj-lt"/>
              <a:buAutoNum type="arabicPeriod"/>
            </a:pPr>
            <a:r>
              <a:rPr lang="tr-TR" dirty="0"/>
              <a:t>Stajyer performans değerlendirme formu (</a:t>
            </a:r>
            <a:r>
              <a:rPr lang="tr-TR" dirty="0">
                <a:hlinkClick r:id="rId4"/>
              </a:rPr>
              <a:t>https://docs.google.com/document/d/1NEJePZzET9KZm3JEKks8ez_dEJ3wXaBr/edit</a:t>
            </a:r>
            <a:r>
              <a:rPr lang="tr-TR" dirty="0"/>
              <a:t> )</a:t>
            </a:r>
          </a:p>
          <a:p>
            <a:pPr marL="617220" lvl="1" indent="-342900">
              <a:buFont typeface="+mj-lt"/>
              <a:buAutoNum type="arabicPeriod"/>
            </a:pPr>
            <a:r>
              <a:rPr lang="tr-TR" dirty="0"/>
              <a:t>Staj devam formu (</a:t>
            </a:r>
            <a:r>
              <a:rPr lang="tr-TR" dirty="0">
                <a:hlinkClick r:id="rId5"/>
              </a:rPr>
              <a:t>https://docs.google.com/document/d/1NILcyODqsvP6IyzJ6ghbZE_p6b95za_e/edit</a:t>
            </a:r>
            <a:r>
              <a:rPr lang="tr-TR" dirty="0"/>
              <a:t> )</a:t>
            </a:r>
          </a:p>
          <a:p>
            <a:pPr marL="342900" indent="-342900">
              <a:buFont typeface="Arial" panose="020B0604020202020204" pitchFamily="34" charset="0"/>
              <a:buChar char="•"/>
            </a:pPr>
            <a:r>
              <a:rPr lang="tr-TR" dirty="0"/>
              <a:t>Yukarıdaki iki belge de gelecek yılın güz döneminde «Staj Raporu» ile birlikte teslim edilecektir.</a:t>
            </a:r>
          </a:p>
        </p:txBody>
      </p:sp>
      <p:sp>
        <p:nvSpPr>
          <p:cNvPr id="31" name="Oval 30">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74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26ED218-113A-F57A-7195-FF9834EC5DA2}"/>
              </a:ext>
            </a:extLst>
          </p:cNvPr>
          <p:cNvSpPr>
            <a:spLocks noGrp="1"/>
          </p:cNvSpPr>
          <p:nvPr>
            <p:ph type="title"/>
          </p:nvPr>
        </p:nvSpPr>
        <p:spPr>
          <a:xfrm>
            <a:off x="1069848" y="484632"/>
            <a:ext cx="10058400" cy="1609344"/>
          </a:xfrm>
        </p:spPr>
        <p:txBody>
          <a:bodyPr>
            <a:normAutofit/>
          </a:bodyPr>
          <a:lstStyle/>
          <a:p>
            <a:r>
              <a:rPr lang="tr-TR" sz="2600" b="1">
                <a:latin typeface="Times New Roman" panose="02020603050405020304" pitchFamily="18" charset="0"/>
              </a:rPr>
              <a:t>9. Adım: Staj süresince edinilen bilgi ve tecrübeler akademik bir yazım formatıyla Bitirme Raporuna dönüştürülecektir. Staj raporunun içinde »Staj Günlüğü» de olacaktır.</a:t>
            </a:r>
            <a:endParaRPr lang="tr-TR" sz="2600" b="1"/>
          </a:p>
        </p:txBody>
      </p:sp>
      <p:sp>
        <p:nvSpPr>
          <p:cNvPr id="3" name="İçerik Yer Tutucusu 2">
            <a:extLst>
              <a:ext uri="{FF2B5EF4-FFF2-40B4-BE49-F238E27FC236}">
                <a16:creationId xmlns:a16="http://schemas.microsoft.com/office/drawing/2014/main" id="{D5AE7269-9A7A-C70F-575C-98B7A68C4521}"/>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dirty="0"/>
              <a:t>Staj sonunda Staj Raporu hazırlanacaktır. Staj raporu stajda edinilen bilgi ve deneyimlerin akademik formatta sunulmasını içermektedir.</a:t>
            </a:r>
          </a:p>
          <a:p>
            <a:pPr marL="342900" indent="-342900">
              <a:buFont typeface="Arial" panose="020B0604020202020204" pitchFamily="34" charset="0"/>
              <a:buChar char="•"/>
            </a:pPr>
            <a:r>
              <a:rPr lang="tr-TR" dirty="0"/>
              <a:t>Staj raporunun nasıl yazılacağı her eğitim-öğretim yılının güz döneminin başında düzenlenecek bir eğitimle öğrencilere aktarılacaktır.</a:t>
            </a:r>
          </a:p>
          <a:p>
            <a:pPr marL="342900" indent="-342900">
              <a:buFont typeface="Arial" panose="020B0604020202020204" pitchFamily="34" charset="0"/>
              <a:buChar char="•"/>
            </a:pPr>
            <a:r>
              <a:rPr lang="tr-TR" dirty="0"/>
              <a:t>Staj süresince «staj günlüğü» tutulması istenecektir. Bu günlükte vakalar, testler, gözlemler ve edinilen bilgiler yer alacaktır. Staj günlüğünün belirli bir formatı yoktur. Bu günlüğün bilgisayarda yazılması ve düzenlenmesi tavsiye edilmektedir. Sayfa sınırı yoktur. Kısa veya uzun yazılabilir.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4376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37B38A98-F178-B98B-C2DC-4D04A9573677}"/>
              </a:ext>
            </a:extLst>
          </p:cNvPr>
          <p:cNvSpPr>
            <a:spLocks noGrp="1"/>
          </p:cNvSpPr>
          <p:nvPr>
            <p:ph type="title"/>
          </p:nvPr>
        </p:nvSpPr>
        <p:spPr>
          <a:xfrm>
            <a:off x="1069848" y="484632"/>
            <a:ext cx="10058400" cy="1609344"/>
          </a:xfrm>
        </p:spPr>
        <p:txBody>
          <a:bodyPr>
            <a:normAutofit/>
          </a:bodyPr>
          <a:lstStyle/>
          <a:p>
            <a:r>
              <a:rPr lang="tr-TR" dirty="0"/>
              <a:t>Bitirme Projesi Dersi</a:t>
            </a:r>
          </a:p>
        </p:txBody>
      </p:sp>
      <p:sp>
        <p:nvSpPr>
          <p:cNvPr id="3" name="İçerik Yer Tutucusu 2">
            <a:extLst>
              <a:ext uri="{FF2B5EF4-FFF2-40B4-BE49-F238E27FC236}">
                <a16:creationId xmlns:a16="http://schemas.microsoft.com/office/drawing/2014/main" id="{ECD2E6B4-938D-8343-EA9E-3ADAF2DE09F0}"/>
              </a:ext>
            </a:extLst>
          </p:cNvPr>
          <p:cNvSpPr>
            <a:spLocks noGrp="1"/>
          </p:cNvSpPr>
          <p:nvPr>
            <p:ph idx="1"/>
          </p:nvPr>
        </p:nvSpPr>
        <p:spPr>
          <a:xfrm>
            <a:off x="1069848" y="2320412"/>
            <a:ext cx="10058400" cy="3851787"/>
          </a:xfrm>
        </p:spPr>
        <p:txBody>
          <a:bodyPr>
            <a:normAutofit/>
          </a:bodyPr>
          <a:lstStyle/>
          <a:p>
            <a:pPr marL="285750" indent="-285750">
              <a:spcBef>
                <a:spcPts val="0"/>
              </a:spcBef>
              <a:buFont typeface="Arial" panose="020B0604020202020204" pitchFamily="34" charset="0"/>
              <a:buChar char="•"/>
            </a:pPr>
            <a:r>
              <a:rPr lang="tr-TR" b="0" i="0" u="none" strike="noStrike" dirty="0">
                <a:effectLst/>
                <a:latin typeface="Times New Roman" panose="02020603050405020304" pitchFamily="18" charset="0"/>
              </a:rPr>
              <a:t>Bitirme Çalışması; Psikoloji Bölümü lisans öğrencilerinin lisans eğitimleri boyunca edindikleri teorik bilgiyi makale yazma, staj ve gönüllü toplum hizmetleri alanlarından birinde yürütecekleri çalışmalar aracılığıyla uygulamalarına </a:t>
            </a:r>
            <a:r>
              <a:rPr lang="tr-TR" dirty="0">
                <a:latin typeface="Times New Roman" panose="02020603050405020304" pitchFamily="18" charset="0"/>
              </a:rPr>
              <a:t>olanak sağlayan, lisans eğitimlerinin 4. yılının güz dönemi  ‘’ Graduation Work’’ dersi kapsamında yaptıkları çalışmaları </a:t>
            </a:r>
            <a:r>
              <a:rPr lang="tr-TR" b="0" i="0" u="none" strike="noStrike" dirty="0">
                <a:effectLst/>
                <a:latin typeface="Times New Roman" panose="02020603050405020304" pitchFamily="18" charset="0"/>
              </a:rPr>
              <a:t>rapor halinde teslim etmesiyle tamamlanacak bir süreci içerir.</a:t>
            </a:r>
          </a:p>
          <a:p>
            <a:pPr marL="285750" indent="-285750">
              <a:spcBef>
                <a:spcPts val="0"/>
              </a:spcBef>
              <a:buFont typeface="Arial" panose="020B0604020202020204" pitchFamily="34" charset="0"/>
              <a:buChar char="•"/>
            </a:pPr>
            <a:endParaRPr lang="tr-TR" b="0" i="0" u="none" strike="noStrike" dirty="0">
              <a:effectLst/>
              <a:latin typeface="Times New Roman" panose="02020603050405020304" pitchFamily="18" charset="0"/>
            </a:endParaRPr>
          </a:p>
          <a:p>
            <a:pPr marL="285750" indent="-285750" rtl="0">
              <a:spcBef>
                <a:spcPts val="0"/>
              </a:spcBef>
              <a:spcAft>
                <a:spcPts val="0"/>
              </a:spcAft>
              <a:buFont typeface="Arial" panose="020B0604020202020204" pitchFamily="34" charset="0"/>
              <a:buChar char="•"/>
            </a:pPr>
            <a:r>
              <a:rPr lang="tr-TR" b="0" i="0" u="none" strike="noStrike" dirty="0">
                <a:effectLst/>
                <a:latin typeface="Times New Roman" panose="02020603050405020304" pitchFamily="18" charset="0"/>
              </a:rPr>
              <a:t>Bitirme Çalışmasının amacı, öğrencilerin lisans eğitimlerinde edindikleri teorik bilgilerin alan uygulamaları ve bilimsel araştırmalarda nasıl kullanılacağı konusunda deneyim kazanarak mezuniyet sonrası döneme hazırlanmalarını sağlamaktır.</a:t>
            </a:r>
            <a:endParaRPr lang="tr-TR" b="0" dirty="0">
              <a:effectLst/>
            </a:endParaRPr>
          </a:p>
          <a:p>
            <a:pPr marL="0" indent="0">
              <a:buNone/>
            </a:pPr>
            <a:br>
              <a:rPr lang="tr-TR" dirty="0"/>
            </a:br>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701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EE2E5735-A1B5-30EB-2179-27F1CBA98E3E}"/>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7F6B437B-A227-DDD9-DA88-D55721CB3678}"/>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000" dirty="0"/>
              <a:t>Bireysel olarak bir staj yeri buldum ve işlemlerimi başlattım. Fakat sonrasında Ulusal Staj Seferberliği kapsamında bir kurumdan teklif aldım. Bu teklifi kabul edebilir miyim?</a:t>
            </a:r>
          </a:p>
          <a:p>
            <a:pPr marL="617220" lvl="1" indent="-342900"/>
            <a:r>
              <a:rPr lang="tr-TR" sz="1000" dirty="0"/>
              <a:t>Eğer alınan teklif halihazırda yapılacak stajla çakışmayacaksa iki staj imkanı da değerlendirilebilir. Ancak bu durumda hiçbir günün çakışmaması gerekmektedir. Günlerin çakışması durumunda ise bir tercih yapılmalı ve yalnızca bir kurumda devam edilmelidir. Staja başlandıktan sonra staj yarıda bırakılıp başka bir kuruma geçilemez. Staja başlanmadan bir kurum iptal edilmek istenirse en geç iki hafta içinde bölüme dilekçe ile bildirilmelidir.</a:t>
            </a:r>
          </a:p>
          <a:p>
            <a:pPr marL="342900" indent="-342900">
              <a:buFont typeface="Arial" panose="020B0604020202020204" pitchFamily="34" charset="0"/>
              <a:buChar char="•"/>
            </a:pPr>
            <a:r>
              <a:rPr lang="tr-TR" sz="1000" dirty="0"/>
              <a:t>Stajımı iptal edebilir miyim?</a:t>
            </a:r>
          </a:p>
          <a:p>
            <a:pPr marL="617220" lvl="1" indent="-342900"/>
            <a:r>
              <a:rPr lang="tr-TR" sz="1000" dirty="0"/>
              <a:t>Staja başlamadan en geç iki hafta önce bölüm başkanlığına bir dilekçe ile bildirildiği takdirde staj iptal edilebilir.</a:t>
            </a:r>
          </a:p>
          <a:p>
            <a:pPr marL="342900" indent="-342900">
              <a:buFont typeface="Arial" panose="020B0604020202020204" pitchFamily="34" charset="0"/>
              <a:buChar char="•"/>
            </a:pPr>
            <a:r>
              <a:rPr lang="tr-TR" sz="1000" dirty="0"/>
              <a:t>Belgelerimi kargoyla gönderebilir miyim?</a:t>
            </a:r>
          </a:p>
          <a:p>
            <a:pPr marL="617220" lvl="1" indent="-342900"/>
            <a:r>
              <a:rPr lang="tr-TR" sz="1000" dirty="0"/>
              <a:t>Kargoyla belge teslim alınabilir fakat sizlere kargoyla belge teslim edilemeyecektir. Bu konuda bir yakınınızdan yardım almanız daha iyi olacaktır.</a:t>
            </a:r>
          </a:p>
          <a:p>
            <a:pPr marL="342900" indent="-342900">
              <a:buFont typeface="Arial" panose="020B0604020202020204" pitchFamily="34" charset="0"/>
              <a:buChar char="•"/>
            </a:pPr>
            <a:r>
              <a:rPr lang="tr-TR" sz="1000" dirty="0"/>
              <a:t>Tüm belgelere nereden erişebilirim?</a:t>
            </a:r>
          </a:p>
          <a:p>
            <a:pPr marL="617220" lvl="1" indent="-342900"/>
            <a:r>
              <a:rPr lang="tr-TR" sz="1000" dirty="0"/>
              <a:t>Bölümün web sitesinde yer alan bitirme projesi sayfasından tüm bilgilere erişim sağlayabilirsiniz. Aynı zamanda şu linkten tüm belgelere erişebilirsiniz: (</a:t>
            </a:r>
            <a:r>
              <a:rPr lang="tr-TR" sz="1000" dirty="0">
                <a:hlinkClick r:id="rId4"/>
              </a:rPr>
              <a:t>https://drive.google.com/drive/u/1/folders/19A-rglFuqh2D-gMwmsY_kg5Fcxnaa_rn</a:t>
            </a:r>
            <a:r>
              <a:rPr lang="tr-TR" sz="1000" dirty="0"/>
              <a:t> )</a:t>
            </a:r>
          </a:p>
          <a:p>
            <a:pPr marL="342900" indent="-342900">
              <a:buFont typeface="Arial" panose="020B0604020202020204" pitchFamily="34" charset="0"/>
              <a:buChar char="•"/>
            </a:pPr>
            <a:r>
              <a:rPr lang="tr-TR" sz="1000" dirty="0"/>
              <a:t>Staj günlüğünü İngilizce mi yazmalıyım?</a:t>
            </a:r>
          </a:p>
          <a:p>
            <a:pPr marL="617220" lvl="1" indent="-342900"/>
            <a:r>
              <a:rPr lang="tr-TR" sz="1000" dirty="0"/>
              <a:t>Staj günlüğünü Türkçe veya İngilizce yazabilirsiniz. Fakat staj raporu İngilizce yazılacaktır.</a:t>
            </a:r>
          </a:p>
          <a:p>
            <a:pPr marL="342900" indent="-342900"/>
            <a:r>
              <a:rPr lang="tr-TR" sz="1000" b="1" u="sng" dirty="0"/>
              <a:t>Not: </a:t>
            </a:r>
            <a:r>
              <a:rPr lang="tr-TR" sz="1000" u="sng" dirty="0"/>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a:p>
            <a:pPr marL="342900" indent="-342900"/>
            <a:endParaRPr lang="tr-TR" sz="10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0214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DF1B70F-081B-CC2C-86A2-EE1DEEB9310F}"/>
              </a:ext>
            </a:extLst>
          </p:cNvPr>
          <p:cNvSpPr>
            <a:spLocks noGrp="1"/>
          </p:cNvSpPr>
          <p:nvPr>
            <p:ph type="title"/>
          </p:nvPr>
        </p:nvSpPr>
        <p:spPr>
          <a:xfrm>
            <a:off x="1069848" y="484632"/>
            <a:ext cx="10058400" cy="1609344"/>
          </a:xfrm>
        </p:spPr>
        <p:txBody>
          <a:bodyPr>
            <a:normAutofit/>
          </a:bodyPr>
          <a:lstStyle/>
          <a:p>
            <a:r>
              <a:rPr lang="tr-TR" b="1" dirty="0"/>
              <a:t>Staj Süreciyle İlgili Genel Sorular</a:t>
            </a:r>
          </a:p>
        </p:txBody>
      </p:sp>
      <p:sp>
        <p:nvSpPr>
          <p:cNvPr id="3" name="İçerik Yer Tutucusu 2">
            <a:extLst>
              <a:ext uri="{FF2B5EF4-FFF2-40B4-BE49-F238E27FC236}">
                <a16:creationId xmlns:a16="http://schemas.microsoft.com/office/drawing/2014/main" id="{FF862D3B-4A29-B9F9-8503-077C2B817C02}"/>
              </a:ext>
            </a:extLst>
          </p:cNvPr>
          <p:cNvSpPr>
            <a:spLocks noGrp="1"/>
          </p:cNvSpPr>
          <p:nvPr>
            <p:ph idx="1"/>
          </p:nvPr>
        </p:nvSpPr>
        <p:spPr>
          <a:xfrm>
            <a:off x="1069848" y="2320412"/>
            <a:ext cx="10058400" cy="3851787"/>
          </a:xfrm>
        </p:spPr>
        <p:txBody>
          <a:bodyPr>
            <a:noAutofit/>
          </a:bodyPr>
          <a:lstStyle/>
          <a:p>
            <a:pPr marL="342900" indent="-342900">
              <a:buFont typeface="Arial" panose="020B0604020202020204" pitchFamily="34" charset="0"/>
              <a:buChar char="•"/>
            </a:pPr>
            <a:r>
              <a:rPr lang="tr-TR" sz="1100" dirty="0"/>
              <a:t>Staj yapmak istediğim kurum «Staj Sözleşmesi» isimli bir belge istiyor. Bu belgeye nereden erişebilirim?</a:t>
            </a:r>
          </a:p>
          <a:p>
            <a:pPr marL="617220" lvl="1" indent="-342900"/>
            <a:r>
              <a:rPr lang="tr-TR" sz="1100" dirty="0"/>
              <a:t>Fakültemizin staj sözleşmesi yoktur. Fakültemiz de bu kapsamdaki sözleşmeleri imzalamamaktadır. Fakat zorunlu olarak bu belge istendiği takdirde sizler kurumdan örnek bir staj sözleşmesi isteyip bu belgeyi bölümümüze uyarlayabilirsiniz. Staj koordinatörleri belgenin içeriklerini inceledikten sonra uygun görürlerse eğer bölüm tarafından bu belge imzalanabilir.</a:t>
            </a:r>
          </a:p>
          <a:p>
            <a:pPr marL="342900" indent="-342900">
              <a:buFont typeface="Arial" panose="020B0604020202020204" pitchFamily="34" charset="0"/>
              <a:buChar char="•"/>
            </a:pPr>
            <a:r>
              <a:rPr lang="tr-TR" sz="1100" dirty="0"/>
              <a:t>Bir kurumda staj yapıyorum (Örn: Adalet Bakanlığı). Stajımı iki farklı birimde yaptım. Staj sonrası evraklarımı hangi birimde imzalatmalıyım?</a:t>
            </a:r>
          </a:p>
          <a:p>
            <a:pPr marL="617220" lvl="1" indent="-342900"/>
            <a:r>
              <a:rPr lang="tr-TR" sz="1100" dirty="0"/>
              <a:t>Daha fazla gün bulunduğunuz birimde evraklarınızı imzalatabilirsiniz. Eğer her birinde aynı gün bulunduysanız herhangi bir birimin imzası yeterli olacaktır.</a:t>
            </a:r>
          </a:p>
          <a:p>
            <a:pPr marL="342900" indent="-342900">
              <a:buFont typeface="Arial" panose="020B0604020202020204" pitchFamily="34" charset="0"/>
              <a:buChar char="•"/>
            </a:pPr>
            <a:r>
              <a:rPr lang="tr-TR" sz="1100" dirty="0"/>
              <a:t>Ulusal Staj Seferberliğinde yalnızca 20 gün staj yapmam isteniyor. Yeterli olur mu?</a:t>
            </a:r>
          </a:p>
          <a:p>
            <a:pPr marL="617220" lvl="1" indent="-342900"/>
            <a:r>
              <a:rPr lang="tr-TR" sz="1100" dirty="0"/>
              <a:t>Evet, staj seferberliği kapsamında yeterli olacaktır fakat bireysel stajlarda 30 gün tamamlanmalıdır.</a:t>
            </a:r>
          </a:p>
          <a:p>
            <a:pPr marL="342900" indent="-342900">
              <a:buFont typeface="Arial" panose="020B0604020202020204" pitchFamily="34" charset="0"/>
              <a:buChar char="•"/>
            </a:pPr>
            <a:r>
              <a:rPr lang="tr-TR" sz="1100" dirty="0"/>
              <a:t>30 gün staj yapacaktım fakat birkaç gün hastalandım ve gidemedim. Bir sorun olur mu?</a:t>
            </a:r>
          </a:p>
          <a:p>
            <a:pPr marL="617220" lvl="1" indent="-342900"/>
            <a:r>
              <a:rPr lang="tr-TR" sz="1100" dirty="0"/>
              <a:t>Hastalıklarınız için rapor almanız ve bunu bir dilekçeyle dekanlığımıza bildirmeniz gerekmektedir. Bölüme değil fakülteye yani dekanlığa göndermelisiniz. </a:t>
            </a:r>
          </a:p>
          <a:p>
            <a:pPr marL="342900" indent="-342900">
              <a:buFont typeface="Arial" panose="020B0604020202020204" pitchFamily="34" charset="0"/>
              <a:buChar char="•"/>
            </a:pPr>
            <a:r>
              <a:rPr lang="tr-TR" sz="1100" dirty="0"/>
              <a:t>Kurum staja başlamadan önce SGK işe giriş belgesi istiyor. Bu belgeyi nereden temin edebilirim?</a:t>
            </a:r>
          </a:p>
          <a:p>
            <a:pPr marL="342900" indent="-342900"/>
            <a:r>
              <a:rPr lang="tr-TR" sz="1050" dirty="0"/>
              <a:t>Öğrenciler SGK işe giriş ve işten ayrılış bildirgelerine işe başlama tarihinden en az 1 gün önce «</a:t>
            </a:r>
            <a:r>
              <a:rPr lang="tr-TR" sz="1050" dirty="0">
                <a:hlinkClick r:id="rId4"/>
              </a:rPr>
              <a:t>https://www.turkiye.gov.tr/sosyal-guvenlik-4a-ise-giris-cikis-bildirgesi</a:t>
            </a:r>
            <a:r>
              <a:rPr lang="tr-TR" sz="1050" dirty="0"/>
              <a:t>» linkinden ulaşabilirler. Dekanlık olarak herhangi bir İşe giriş ve İşten ayrılış bildirgesi gönderilmeyecektir.</a:t>
            </a:r>
          </a:p>
          <a:p>
            <a:pPr marL="342900" indent="-342900"/>
            <a:r>
              <a:rPr lang="tr-TR" sz="1100" b="1" u="sng" dirty="0"/>
              <a:t>Not: </a:t>
            </a:r>
            <a:r>
              <a:rPr lang="tr-TR" sz="1100" u="sng" dirty="0"/>
              <a:t>Ulusal Staj Seferberliği kapsamında yapılan stajlarda sigortaların yapılabilmesi için staj yapılan kurumun Üniversiteye kabul edildiğinize dair resmi bir yazı yazıp bildirmesi gerekmektedir. Bu durum ilgili kurumun sorumluluğundadır. Bu konuda öncelikle sizler kurumla iletişime geçip yazının gönderilmesini sağlayabilirsiniz. Kurum bu konuda sorun çıkardığında staj koordinatörleriyle iletişime geçiniz.</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478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84A92AA-5663-D903-2C65-99AE9A1F8C20}"/>
              </a:ext>
            </a:extLst>
          </p:cNvPr>
          <p:cNvSpPr>
            <a:spLocks noGrp="1"/>
          </p:cNvSpPr>
          <p:nvPr>
            <p:ph type="title"/>
          </p:nvPr>
        </p:nvSpPr>
        <p:spPr>
          <a:xfrm>
            <a:off x="1069848" y="484632"/>
            <a:ext cx="10058400" cy="1609344"/>
          </a:xfrm>
        </p:spPr>
        <p:txBody>
          <a:bodyPr>
            <a:normAutofit/>
          </a:bodyPr>
          <a:lstStyle/>
          <a:p>
            <a:r>
              <a:rPr lang="tr-TR" dirty="0"/>
              <a:t>3. Makale </a:t>
            </a:r>
          </a:p>
        </p:txBody>
      </p:sp>
      <p:sp>
        <p:nvSpPr>
          <p:cNvPr id="3" name="İçerik Yer Tutucusu 2">
            <a:extLst>
              <a:ext uri="{FF2B5EF4-FFF2-40B4-BE49-F238E27FC236}">
                <a16:creationId xmlns:a16="http://schemas.microsoft.com/office/drawing/2014/main" id="{2543EC02-A94A-24DE-9CFF-103927DA87CD}"/>
              </a:ext>
            </a:extLst>
          </p:cNvPr>
          <p:cNvSpPr>
            <a:spLocks noGrp="1"/>
          </p:cNvSpPr>
          <p:nvPr>
            <p:ph idx="1"/>
          </p:nvPr>
        </p:nvSpPr>
        <p:spPr>
          <a:xfrm>
            <a:off x="1069848" y="2320412"/>
            <a:ext cx="10058400" cy="3851787"/>
          </a:xfrm>
        </p:spPr>
        <p:txBody>
          <a:bodyPr>
            <a:noAutofit/>
          </a:bodyPr>
          <a:lstStyle/>
          <a:p>
            <a:pPr marL="285750" indent="-285750" rtl="0">
              <a:spcBef>
                <a:spcPts val="0"/>
              </a:spcBef>
              <a:spcAft>
                <a:spcPts val="0"/>
              </a:spcAft>
              <a:buFont typeface="Arial" panose="020B0604020202020204" pitchFamily="34" charset="0"/>
              <a:buChar char="•"/>
            </a:pPr>
            <a:r>
              <a:rPr lang="tr-TR" sz="1800" b="0" i="0" u="none" strike="noStrike" dirty="0">
                <a:effectLst/>
              </a:rPr>
              <a:t>Öğrenciler, makale yazma kapsamında görgül makale, derleme makalesi veya proje raporu seçeneklerinden birini seçebilirler.</a:t>
            </a:r>
          </a:p>
          <a:p>
            <a:pPr marL="285750" indent="-285750" rtl="0">
              <a:spcBef>
                <a:spcPts val="0"/>
              </a:spcBef>
              <a:spcAft>
                <a:spcPts val="0"/>
              </a:spcAft>
              <a:buFont typeface="Arial" panose="020B0604020202020204" pitchFamily="34" charset="0"/>
              <a:buChar char="•"/>
            </a:pPr>
            <a:r>
              <a:rPr lang="tr-TR" sz="1800" b="0" i="0" u="none" strike="noStrike" dirty="0">
                <a:effectLst/>
              </a:rPr>
              <a:t>Bitirme Çalışması dersi kapsamında makale yazma alt alanını seçen öğrenciler, alt alan seçme formuyla birlikte danışman atama formunu da teslim edeceklerdir. Bu hususta birlikte çalışmak istedikleri öğretim üyesini seçecek ve onun onayını alacaklardır.</a:t>
            </a:r>
          </a:p>
          <a:p>
            <a:pPr marL="285750" indent="-285750" rtl="0">
              <a:spcBef>
                <a:spcPts val="0"/>
              </a:spcBef>
              <a:spcAft>
                <a:spcPts val="0"/>
              </a:spcAft>
              <a:buFont typeface="Arial" panose="020B0604020202020204" pitchFamily="34" charset="0"/>
              <a:buChar char="•"/>
            </a:pPr>
            <a:r>
              <a:rPr lang="tr-TR" sz="1800" b="0" i="0" u="none" strike="noStrike" dirty="0">
                <a:effectLst/>
              </a:rPr>
              <a:t>Makale yazma alt alanını seçen öğrenciler danışmanlarının da onayını almak koşuluyla en fazla iki kişilik gruplar halinde çalışabilirler. Ancak her öğrencinin makalesini bireysel olarak yazması ve ayrı makaleler teslim etmesi zorunludur.</a:t>
            </a:r>
          </a:p>
          <a:p>
            <a:pPr marL="285750" indent="-285750" rtl="0">
              <a:spcBef>
                <a:spcPts val="0"/>
              </a:spcBef>
              <a:spcAft>
                <a:spcPts val="0"/>
              </a:spcAft>
              <a:buFont typeface="Arial" panose="020B0604020202020204" pitchFamily="34" charset="0"/>
              <a:buChar char="•"/>
            </a:pPr>
            <a:r>
              <a:rPr lang="tr-TR" sz="1800" b="0" i="0" u="none" strike="noStrike" dirty="0">
                <a:effectLst/>
              </a:rPr>
              <a:t>Öğrencilerin makale yazarken American Pyschological Association (APA) 7. Basım’ da belirtilen kurallara, ayrıca seçtikleri makale türüyle ilgili belirli kurallara uymaları beklenmektedir.</a:t>
            </a:r>
          </a:p>
          <a:p>
            <a:pPr marL="285750" indent="-285750" rtl="0">
              <a:spcBef>
                <a:spcPts val="0"/>
              </a:spcBef>
              <a:spcAft>
                <a:spcPts val="0"/>
              </a:spcAft>
              <a:buFont typeface="Arial" panose="020B0604020202020204" pitchFamily="34" charset="0"/>
              <a:buChar char="•"/>
            </a:pPr>
            <a:r>
              <a:rPr lang="tr-TR" sz="1800" b="0" i="0" u="none" strike="noStrike" dirty="0">
                <a:effectLst/>
              </a:rPr>
              <a:t>Öğrenciler, makalelerini eğitim aldıkları dilde hazırlayacak ve 12 punto (Times New Roman), çift aralık, standart (2.5 cm) marjinler kullanarak Word programında yazacaklardır. Makalenin beklenen uzunluğu, kaynakça ve ekler dışında, 20-30 sayfa arasındadır.</a:t>
            </a:r>
          </a:p>
          <a:p>
            <a:pPr marL="285750" indent="-285750" rtl="0">
              <a:spcBef>
                <a:spcPts val="0"/>
              </a:spcBef>
              <a:spcAft>
                <a:spcPts val="0"/>
              </a:spcAft>
              <a:buFont typeface="Arial" panose="020B0604020202020204" pitchFamily="34" charset="0"/>
              <a:buChar char="•"/>
            </a:pPr>
            <a:endParaRPr lang="tr-TR" sz="1800" b="0" dirty="0">
              <a:effectLst/>
            </a:endParaRPr>
          </a:p>
          <a:p>
            <a:br>
              <a:rPr lang="tr-TR" sz="1800" dirty="0"/>
            </a:br>
            <a:endParaRPr lang="tr-TR" sz="1800" b="0" dirty="0">
              <a:effectLst/>
            </a:endParaRPr>
          </a:p>
          <a:p>
            <a:br>
              <a:rPr lang="tr-TR" sz="1800" dirty="0"/>
            </a:br>
            <a:br>
              <a:rPr lang="tr-TR" sz="1800" dirty="0"/>
            </a:br>
            <a:endParaRPr lang="tr-TR" sz="18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733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52AD83BE-CC22-5A40-9A11-4AA082BFADA4}"/>
              </a:ext>
            </a:extLst>
          </p:cNvPr>
          <p:cNvSpPr>
            <a:spLocks noGrp="1"/>
          </p:cNvSpPr>
          <p:nvPr>
            <p:ph type="title"/>
          </p:nvPr>
        </p:nvSpPr>
        <p:spPr>
          <a:xfrm>
            <a:off x="1069848" y="484632"/>
            <a:ext cx="10058400" cy="1609344"/>
          </a:xfrm>
        </p:spPr>
        <p:txBody>
          <a:bodyPr>
            <a:normAutofit/>
          </a:bodyPr>
          <a:lstStyle/>
          <a:p>
            <a:r>
              <a:rPr lang="tr-TR" dirty="0"/>
              <a:t>3. Makale Yazım</a:t>
            </a:r>
          </a:p>
        </p:txBody>
      </p:sp>
      <p:sp>
        <p:nvSpPr>
          <p:cNvPr id="3" name="İçerik Yer Tutucusu 2">
            <a:extLst>
              <a:ext uri="{FF2B5EF4-FFF2-40B4-BE49-F238E27FC236}">
                <a16:creationId xmlns:a16="http://schemas.microsoft.com/office/drawing/2014/main" id="{0623B1E3-94F1-9B6E-47F9-A5F75EE0A32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a:effectLst/>
                <a:latin typeface="Times New Roman" panose="02020603050405020304" pitchFamily="18" charset="0"/>
              </a:rPr>
              <a:t>Makale yazma; Bitirme Çalışması dersi kapsamında, Bitirme Çalışması Yönetmeliği’nde belirtilen koşullara uyan psikoloji bölümü öğrencileri tarafından seçilebilen bir alt alandır.  Bu alt alanı seçen öğrenciler; </a:t>
            </a:r>
            <a:r>
              <a:rPr lang="tr-TR" b="0" i="0" u="none" strike="noStrike" err="1">
                <a:effectLst/>
                <a:latin typeface="Times New Roman" panose="02020603050405020304" pitchFamily="18" charset="0"/>
              </a:rPr>
              <a:t>görgül</a:t>
            </a:r>
            <a:r>
              <a:rPr lang="tr-TR" b="0" i="0" u="none" strike="noStrike">
                <a:effectLst/>
                <a:latin typeface="Times New Roman" panose="02020603050405020304" pitchFamily="18" charset="0"/>
              </a:rPr>
              <a:t> makale, derleme makalesi veya proje raporu seçeneklerinden birinin sorumluluklarını yerine getireceklerdir.</a:t>
            </a:r>
          </a:p>
          <a:p>
            <a:pPr marL="285750" indent="-285750" rtl="0">
              <a:spcBef>
                <a:spcPts val="0"/>
              </a:spcBef>
              <a:spcAft>
                <a:spcPts val="0"/>
              </a:spcAft>
              <a:buFont typeface="Arial" panose="020B0604020202020204" pitchFamily="34" charset="0"/>
              <a:buChar char="•"/>
            </a:pPr>
            <a:r>
              <a:rPr lang="tr-TR" b="1" i="0" u="none" strike="noStrike">
                <a:effectLst/>
                <a:latin typeface="Times New Roman" panose="02020603050405020304" pitchFamily="18" charset="0"/>
              </a:rPr>
              <a:t> </a:t>
            </a:r>
            <a:r>
              <a:rPr lang="tr-TR" b="0" i="0" u="none" strike="noStrike">
                <a:effectLst/>
                <a:latin typeface="Times New Roman" panose="02020603050405020304" pitchFamily="18" charset="0"/>
              </a:rPr>
              <a:t>Öğrencilerin lisans programında kazanmış oldukları bilgileri, akademik anlamda gelişim göstermeleri için makale yazmada kullanmaları amaçlanmıştır. Bu temel amaç doğrultusunda, makale yazma öğrencilerin psikolojinin araştırma alanlarından birinde yeterli bilgi birikimine sahip olarak eğitim aldıkları dilde, akademik ve bilimsel bir dille makale yazmalarını ve dolayısıyla makale yazma konusunda deneyim kazanmalarını hedefler.</a:t>
            </a:r>
            <a:endParaRPr lang="tr-TR" b="0">
              <a:effectLst/>
            </a:endParaRPr>
          </a:p>
          <a:p>
            <a:br>
              <a:rPr lang="tr-TR" dirty="0"/>
            </a:b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41593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85D24157-12A1-B1D0-96C5-562350789799}"/>
              </a:ext>
            </a:extLst>
          </p:cNvPr>
          <p:cNvSpPr>
            <a:spLocks noGrp="1"/>
          </p:cNvSpPr>
          <p:nvPr>
            <p:ph type="title"/>
          </p:nvPr>
        </p:nvSpPr>
        <p:spPr>
          <a:xfrm>
            <a:off x="1069848" y="484632"/>
            <a:ext cx="10058400" cy="1609344"/>
          </a:xfrm>
        </p:spPr>
        <p:txBody>
          <a:bodyPr>
            <a:normAutofit/>
          </a:bodyPr>
          <a:lstStyle/>
          <a:p>
            <a:r>
              <a:rPr lang="tr-TR" dirty="0"/>
              <a:t>Makale Yazanların Teslim Etmesi Gereken Belgeler</a:t>
            </a:r>
          </a:p>
        </p:txBody>
      </p:sp>
      <p:sp>
        <p:nvSpPr>
          <p:cNvPr id="3" name="İçerik Yer Tutucusu 2">
            <a:extLst>
              <a:ext uri="{FF2B5EF4-FFF2-40B4-BE49-F238E27FC236}">
                <a16:creationId xmlns:a16="http://schemas.microsoft.com/office/drawing/2014/main" id="{ED8E404B-31CD-C33F-B3A8-D7DF80CF0CB6}"/>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300" dirty="0"/>
              <a:t>Makale yazacak kişiler, 10.05.2025- 16.05.2025 arasında belirlenecek bir  tarihte aşağıdaki belgeleri teslim etmelidir:</a:t>
            </a:r>
          </a:p>
          <a:p>
            <a:pPr marL="617220" lvl="1" indent="-342900">
              <a:buFont typeface="+mj-lt"/>
              <a:buAutoNum type="arabicPeriod"/>
            </a:pPr>
            <a:r>
              <a:rPr lang="tr-TR" sz="1300" dirty="0"/>
              <a:t>Etik onay formu: 1 Kopya (</a:t>
            </a:r>
            <a:r>
              <a:rPr lang="tr-TR" sz="1300" dirty="0">
                <a:hlinkClick r:id="rId4"/>
              </a:rPr>
              <a:t>https://docs.google.com/document/d/1BjgTSyN7z3tLYkY9z6SU85lZlEHKKLem/edit</a:t>
            </a:r>
            <a:r>
              <a:rPr lang="tr-TR" sz="1300" dirty="0"/>
              <a:t> )</a:t>
            </a:r>
          </a:p>
          <a:p>
            <a:pPr marL="617220" lvl="1" indent="-342900">
              <a:buFont typeface="+mj-lt"/>
              <a:buAutoNum type="arabicPeriod"/>
            </a:pPr>
            <a:r>
              <a:rPr lang="tr-TR" sz="1300" dirty="0"/>
              <a:t>Bitirme projesi başvuru formu: 1 Kopya (</a:t>
            </a:r>
            <a:r>
              <a:rPr lang="tr-TR" sz="1300" dirty="0">
                <a:hlinkClick r:id="rId5"/>
              </a:rPr>
              <a:t>https://docs.google.com/document/d/1hR4V9sNbZaR8pwd3wzDcHHoYvbcvwkAI/edit</a:t>
            </a:r>
            <a:r>
              <a:rPr lang="tr-TR" sz="1300" dirty="0"/>
              <a:t> )</a:t>
            </a:r>
          </a:p>
          <a:p>
            <a:pPr marL="617220" lvl="1" indent="-342900">
              <a:buFont typeface="+mj-lt"/>
              <a:buAutoNum type="arabicPeriod"/>
            </a:pPr>
            <a:r>
              <a:rPr lang="tr-TR" sz="1300" dirty="0"/>
              <a:t>Danışman atama formu: 1 Kopya (</a:t>
            </a:r>
            <a:r>
              <a:rPr lang="tr-TR" sz="1300" dirty="0">
                <a:hlinkClick r:id="rId6"/>
              </a:rPr>
              <a:t>https://docs.google.com/document/d/1FiYS3sMBLOIZfgdRv1WZR7c9M80JF2S7/edit</a:t>
            </a:r>
            <a:r>
              <a:rPr lang="tr-TR" sz="1300" dirty="0"/>
              <a:t> )</a:t>
            </a:r>
          </a:p>
          <a:p>
            <a:pPr marL="617220" lvl="1" indent="-342900">
              <a:buFont typeface="+mj-lt"/>
              <a:buAutoNum type="arabicPeriod"/>
            </a:pPr>
            <a:endParaRPr lang="tr-TR" sz="1300" dirty="0"/>
          </a:p>
          <a:p>
            <a:pPr marL="342900" indent="-342900">
              <a:buFont typeface="Arial" panose="020B0604020202020204" pitchFamily="34" charset="0"/>
              <a:buChar char="•"/>
            </a:pPr>
            <a:r>
              <a:rPr lang="tr-TR" sz="1300" dirty="0"/>
              <a:t>Yazılan makaleler, bir sonraki eğitim öğretim yılının güz döneminde teslim edeceklerdir. Makale yazımına ilişkin eğitim ise güz döneminin başlangıcında verilecektir. </a:t>
            </a:r>
          </a:p>
          <a:p>
            <a:pPr marL="342900" indent="-342900">
              <a:buFont typeface="Arial" panose="020B0604020202020204" pitchFamily="34" charset="0"/>
              <a:buChar char="•"/>
            </a:pPr>
            <a:r>
              <a:rPr lang="tr-TR" sz="1300" dirty="0"/>
              <a:t>Makaleyi güz döneminde teslim ederken sunulması gereken belgeler:</a:t>
            </a:r>
          </a:p>
          <a:p>
            <a:pPr marL="617220" lvl="1" indent="-342900">
              <a:buFont typeface="+mj-lt"/>
              <a:buAutoNum type="arabicPeriod"/>
            </a:pPr>
            <a:r>
              <a:rPr lang="tr-TR" sz="1300" dirty="0"/>
              <a:t>İntihal beyanı: 2 Kopya (</a:t>
            </a:r>
            <a:r>
              <a:rPr lang="tr-TR" sz="1300" dirty="0">
                <a:hlinkClick r:id="rId7"/>
              </a:rPr>
              <a:t>https://docs.google.com/document/d/1WAsVgmhYyF2Cbu0Cc_mBbQqAP0x_kM3_/edit</a:t>
            </a:r>
            <a:r>
              <a:rPr lang="tr-TR" sz="1300" dirty="0"/>
              <a:t> )</a:t>
            </a:r>
          </a:p>
          <a:p>
            <a:pPr marL="617220" lvl="1" indent="-342900">
              <a:buFont typeface="+mj-lt"/>
              <a:buAutoNum type="arabicPeriod"/>
            </a:pPr>
            <a:r>
              <a:rPr lang="tr-TR" sz="1300" dirty="0"/>
              <a:t>Makale imza formu: 2 Kopya (</a:t>
            </a:r>
            <a:r>
              <a:rPr lang="tr-TR" sz="1300" dirty="0">
                <a:hlinkClick r:id="rId8"/>
              </a:rPr>
              <a:t>https://docs.google.com/document/d/1b9e7dC0eU1L6Wcg7LhnMs-b4x14BRKdV/edit</a:t>
            </a:r>
            <a:r>
              <a:rPr lang="tr-TR" sz="1300" dirty="0"/>
              <a:t> )</a:t>
            </a:r>
          </a:p>
          <a:p>
            <a:pPr marL="617220" lvl="1" indent="-342900">
              <a:buFont typeface="+mj-lt"/>
              <a:buAutoNum type="arabicPeriod"/>
            </a:pPr>
            <a:r>
              <a:rPr lang="tr-TR" sz="1300" dirty="0"/>
              <a:t>Araştırma makalesi yazıldıysa eğer Üniversitenin etik kurulundan alınan onam formu da sunulmalıdır.</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9">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195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4BE871C8-02B2-9D5D-0DC9-28E94A560B8C}"/>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32995679-8F08-7317-87A6-8F48D10683AB}"/>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sz="1700" b="0" i="0" u="none" strike="noStrike" dirty="0">
                <a:effectLst/>
                <a:latin typeface="Times New Roman" panose="02020603050405020304" pitchFamily="18" charset="0"/>
              </a:rPr>
              <a:t>Gönüllü Toplum Hizmeti Çalışmaları; Bitirme Çalışması dersi kapsamında, Bitirme Çalışması Yönetmeliği’nde belirtilen koşulları sağlayan psikoloji bölümü öğrencileri tarafından seçilebilen bir alt alandır. Gönüllü Toplum Hizmeti Çalışmaları en az bir en fazla iki kuruluşta gerçekleştirilebilecek ve 30 iş gününü kapsayacak faaliyetleri kapsar.</a:t>
            </a:r>
          </a:p>
          <a:p>
            <a:pPr marL="342900" indent="-342900">
              <a:buFont typeface="Arial" panose="020B0604020202020204" pitchFamily="34" charset="0"/>
              <a:buChar char="•"/>
            </a:pPr>
            <a:r>
              <a:rPr lang="tr-TR" sz="1700" b="0" i="0" u="none" strike="noStrike" dirty="0">
                <a:effectLst/>
                <a:latin typeface="Times New Roman" panose="02020603050405020304" pitchFamily="18" charset="0"/>
              </a:rPr>
              <a:t>Gönüllü Toplum Hizmeti Çalışmaları, öğrencilerin içinde yaşadıkları toplumun sorunları hakkında gözlemler yapmasını,  farkındalık kazanmasını, topluma karşı sorumluluklarını ekip çalışması içinde ve aynı zamanda bireysel inisiyatif alarak yerine getirmelerini hedeflemektedir. Bu bağlamda, toplumsal sorumluluk projeleri oluşturma, proje yazma, uygulamaya koyma, sivil toplum örgütlerini tanıma ve birlikte çalışma ve projelerin raporlanması konularında pratik ve teorik bilgileri kapsar. Gönüllü Toplum Hizmeti Çalışmaları, öğrencileri içinde yaşadıkları toplumu daha iyi tanıma; toplumun farklı kesimlerinin karşılaştığı sorunlar ile ilgili farkındalık kazanma; bu sorunların çözümü için lisans programında kazanmış oldukları bilgilerini kullanabilme; farklı uzmanlık alanları ile proje çalışmaları yürütebilme;  gönüllü çalışmalar yürütebilme; ekip içinde çalışabilme becerileri ile donatır.</a:t>
            </a:r>
            <a:endParaRPr lang="tr-TR" sz="17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817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993BFDA5-F0E2-8C30-FD7E-3FDF971FF629}"/>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AD9A99E-9251-2E79-CA4F-9C6944CB8D09}"/>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600" b="0" i="0" u="none" strike="noStrike">
                <a:effectLst/>
                <a:latin typeface="Times New Roman" panose="02020603050405020304" pitchFamily="18" charset="0"/>
              </a:rPr>
              <a:t>Öğrenciler gönüllü toplum hizmeti yapacakları kurum ile irtibatı kendileri kurar ve gerekli görüşmeleri yaparak kurumdan onay alırlar. Bazı özel durumlarda, toplumsal sorumluluk yapılacak kurum bölüm ya da danışmanı tarafından öğrenciye önerilebilir. Gönüllü toplum hizmeti uygulamalarına başlayabilmek için lisans öğrencilerinin yapması gerekenler aşağıdaki gibidir: </a:t>
            </a:r>
            <a:endParaRPr lang="tr-TR" sz="1600" b="0">
              <a:effectLst/>
            </a:endParaRP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verilecek Bitirme Çalışması Eğitiminin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Bitirme Çalışması Eğitiminin sonunda, Türk Psikologlar Derneği Etik Yönetmeliği’nin</a:t>
            </a:r>
            <a:r>
              <a:rPr lang="tr-TR" sz="1600" b="1" i="1" u="none" strike="noStrike">
                <a:effectLst/>
                <a:latin typeface="Times New Roman" panose="02020603050405020304" pitchFamily="18" charset="0"/>
              </a:rPr>
              <a:t> </a:t>
            </a:r>
            <a:r>
              <a:rPr lang="tr-TR" sz="1600" b="0" i="0" u="none" strike="noStrike">
                <a:effectLst/>
                <a:latin typeface="Times New Roman" panose="02020603050405020304" pitchFamily="18" charset="0"/>
              </a:rPr>
              <a:t>okunup imzalanması ve ilgili koordinatöre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Uygun bir kurumun bulunması ve bu kurumda çalışma yürütülmesine yönelik kurumun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Toplum hizmeti uygulamasının gerçekleştiği kurum için uygunluk onayının alınması,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Bölümün yapılacak çalışmadan beklentisini ifade eden Gönüllü Toplum Hizmeti Çalışmaları Protokolünün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çalışmanın yürütüleceği kuruluşa iletilmesi ve protokolün ilgili kuruluş tarafından imzalanması,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Onaylanan Gönüllü Toplum Hizmeti Çalışmaları Protokolünün bölümün toplum hizmeti uygulamaları koordinatörüne teslim edilmesi,</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Bölüm tarafından onaylanan protokolün bir kopyasının çalışmanın gerçekleştirileceği kuruma iletilmesi, bir kopyasının bölümde kalması,</a:t>
            </a:r>
          </a:p>
          <a:p>
            <a:pPr rtl="0" fontAlgn="base">
              <a:spcBef>
                <a:spcPts val="0"/>
              </a:spcBef>
              <a:spcAft>
                <a:spcPts val="0"/>
              </a:spcAft>
              <a:buFont typeface="+mj-lt"/>
              <a:buAutoNum type="arabicPeriod"/>
            </a:pPr>
            <a:r>
              <a:rPr lang="tr-TR" sz="1600" b="0" i="0" u="none" strike="noStrike">
                <a:effectLst/>
                <a:latin typeface="Times New Roman" panose="02020603050405020304" pitchFamily="18" charset="0"/>
              </a:rPr>
              <a:t>Devam Formu</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ve Performans Değerlendirme Formunun</a:t>
            </a:r>
            <a:r>
              <a:rPr lang="tr-TR" sz="1600" b="1" i="0" u="none" strike="noStrike">
                <a:effectLst/>
                <a:latin typeface="Times New Roman" panose="02020603050405020304" pitchFamily="18" charset="0"/>
              </a:rPr>
              <a:t> </a:t>
            </a:r>
            <a:r>
              <a:rPr lang="tr-TR" sz="1600" b="0" i="0" u="none" strike="noStrike">
                <a:effectLst/>
                <a:latin typeface="Times New Roman" panose="02020603050405020304" pitchFamily="18" charset="0"/>
              </a:rPr>
              <a:t>bölüm internet sayfasından indirildikten sonra kapalı zarf içinde projenin yürütüleceği kurumun yetkilisine teslim edilmesi. </a:t>
            </a:r>
          </a:p>
          <a:p>
            <a:endParaRPr lang="tr-TR" sz="16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280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67C4A2F-070A-6E49-1A19-D1CF633C7BEF}"/>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7823AF33-9FAA-3085-BD20-30224CB9E284}"/>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b="0" i="0" u="none" strike="noStrike" dirty="0">
                <a:effectLst/>
                <a:latin typeface="Times New Roman" panose="02020603050405020304" pitchFamily="18" charset="0"/>
              </a:rPr>
              <a:t>Psikoloji öğrencilerinin toplum hizmeti uygulamaları çalışmaları süresince,</a:t>
            </a:r>
            <a:endParaRPr lang="tr-TR" b="0" dirty="0">
              <a:effectLst/>
            </a:endParaRP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kapsamında gerçekleştirdikleri gözlem ve faaliyetleri el yazısı ile özetledikleri bir Çalışma Defteri/Günlüğü tutmaları,</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Bitirme Çalışması Eğitimi’nde</a:t>
            </a:r>
            <a:r>
              <a:rPr lang="tr-TR" b="1" i="1" u="none" strike="noStrike" dirty="0">
                <a:effectLst/>
                <a:latin typeface="Times New Roman" panose="02020603050405020304" pitchFamily="18" charset="0"/>
              </a:rPr>
              <a:t> </a:t>
            </a:r>
            <a:r>
              <a:rPr lang="tr-TR" b="0" i="0" u="none" strike="noStrike" dirty="0">
                <a:effectLst/>
                <a:latin typeface="Times New Roman" panose="02020603050405020304" pitchFamily="18" charset="0"/>
              </a:rPr>
              <a:t>belirtilen çerçeve içinde çalışmaları</a:t>
            </a:r>
            <a:r>
              <a:rPr lang="tr-TR" b="1" i="0" u="none" strike="noStrike" dirty="0">
                <a:effectLst/>
                <a:latin typeface="Times New Roman" panose="02020603050405020304" pitchFamily="18" charset="0"/>
              </a:rPr>
              <a:t>,</a:t>
            </a:r>
            <a:endParaRPr lang="tr-TR" b="0" i="0" u="none" strike="noStrike" dirty="0">
              <a:effectLst/>
              <a:latin typeface="Times New Roman" panose="02020603050405020304" pitchFamily="18" charset="0"/>
            </a:endParaRP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Türk Psikologlar Derneği Etik Yönetmeliği’ne aykırı davranışlardan kaçınmaları (Proje süresince Türk Psikologlar Derneği Etik Yönetmeliği’ne aykırı davrandığı tespit edilen öğrencilerin projeleri geçersiz sayılacaktır.),</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Belirlenen süreler içerisinde mutlaka çalışma yürüttükleri kurumda bulunmaları,</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Sorumlu oldukları faaliyetlerinin niteliksel ve niceliksel olarak beklenen standartlar ve üzerinde olması için çaba sarf etmeleri,</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yürüttükleri kurumda Üniversitemizi ve Bölümümüzü temsil ettiklerinin bilincinde olmaları ve</a:t>
            </a:r>
          </a:p>
          <a:p>
            <a:pPr marL="228600" rtl="0" fontAlgn="base">
              <a:spcBef>
                <a:spcPts val="0"/>
              </a:spcBef>
              <a:spcAft>
                <a:spcPts val="0"/>
              </a:spcAft>
              <a:buFont typeface="+mj-lt"/>
              <a:buAutoNum type="arabicPeriod"/>
            </a:pPr>
            <a:r>
              <a:rPr lang="tr-TR" b="0" i="0" u="none" strike="noStrike" dirty="0">
                <a:effectLst/>
                <a:latin typeface="Times New Roman" panose="02020603050405020304" pitchFamily="18" charset="0"/>
              </a:rPr>
              <a:t>Çalışma sonunda hazırlayacakları Çalışma Raporu üzerinde çalışmaları beklenmektedir.</a:t>
            </a:r>
          </a:p>
          <a:p>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2861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2F5C867D-E65E-E4AD-25DD-0865635B7DAD}"/>
              </a:ext>
            </a:extLst>
          </p:cNvPr>
          <p:cNvSpPr>
            <a:spLocks noGrp="1"/>
          </p:cNvSpPr>
          <p:nvPr>
            <p:ph type="title"/>
          </p:nvPr>
        </p:nvSpPr>
        <p:spPr>
          <a:xfrm>
            <a:off x="1069848" y="484632"/>
            <a:ext cx="10058400" cy="1609344"/>
          </a:xfrm>
        </p:spPr>
        <p:txBody>
          <a:bodyPr>
            <a:normAutofit/>
          </a:bodyPr>
          <a:lstStyle/>
          <a:p>
            <a:r>
              <a:rPr lang="tr-TR" dirty="0"/>
              <a:t>2. Gönüllü Toplum Hizmeti</a:t>
            </a:r>
          </a:p>
        </p:txBody>
      </p:sp>
      <p:sp>
        <p:nvSpPr>
          <p:cNvPr id="3" name="İçerik Yer Tutucusu 2">
            <a:extLst>
              <a:ext uri="{FF2B5EF4-FFF2-40B4-BE49-F238E27FC236}">
                <a16:creationId xmlns:a16="http://schemas.microsoft.com/office/drawing/2014/main" id="{DD4718CD-87F7-419E-77E3-8E9FE426AB97}"/>
              </a:ext>
            </a:extLst>
          </p:cNvPr>
          <p:cNvSpPr>
            <a:spLocks noGrp="1"/>
          </p:cNvSpPr>
          <p:nvPr>
            <p:ph idx="1"/>
          </p:nvPr>
        </p:nvSpPr>
        <p:spPr>
          <a:xfrm>
            <a:off x="1069848" y="2320412"/>
            <a:ext cx="10058400" cy="3851787"/>
          </a:xfrm>
        </p:spPr>
        <p:txBody>
          <a:bodyPr>
            <a:normAutofit/>
          </a:bodyPr>
          <a:lstStyle/>
          <a:p>
            <a:pPr rtl="0">
              <a:spcBef>
                <a:spcPts val="0"/>
              </a:spcBef>
              <a:spcAft>
                <a:spcPts val="600"/>
              </a:spcAft>
            </a:pPr>
            <a:r>
              <a:rPr lang="tr-TR" sz="1700" b="0" i="0" u="none" strike="noStrike" dirty="0">
                <a:effectLst/>
                <a:latin typeface="Times New Roman" panose="02020603050405020304" pitchFamily="18" charset="0"/>
              </a:rPr>
              <a:t>Gönüllü Toplum Hizmeti Çalışmaları tamamlayan öğrenciler,</a:t>
            </a:r>
            <a:endParaRPr lang="tr-TR" sz="1700" b="0" dirty="0">
              <a:effectLst/>
            </a:endParaRPr>
          </a:p>
          <a:p>
            <a:pPr marL="220980" rtl="0" fontAlgn="base">
              <a:spcBef>
                <a:spcPts val="0"/>
              </a:spcBef>
              <a:spcAft>
                <a:spcPts val="600"/>
              </a:spcAft>
              <a:buFont typeface="+mj-lt"/>
              <a:buAutoNum type="arabicPeriod"/>
            </a:pPr>
            <a:r>
              <a:rPr lang="tr-TR" sz="1700" b="0" i="0" u="none" strike="noStrike" dirty="0">
                <a:effectLst/>
                <a:latin typeface="Times New Roman" panose="02020603050405020304" pitchFamily="18" charset="0"/>
              </a:rPr>
              <a:t>Çalışma yürüttükleri kurumdan alacakları projelerinin tamamlandığını gösteren bir yazıyı, kurum yetkilisi tarafından doldurulmuş olan Devam Formu ve kurum yetkilisi tarafından doldurulmuş olan Performans Değerlendirme Formunu kapalı bir zarf içerisinde alarak İlgili koordinatörlere teslim edeceklerdir.</a:t>
            </a:r>
          </a:p>
          <a:p>
            <a:pPr marL="220980" rtl="0" fontAlgn="base">
              <a:spcBef>
                <a:spcPts val="0"/>
              </a:spcBef>
              <a:spcAft>
                <a:spcPts val="600"/>
              </a:spcAft>
              <a:buFont typeface="+mj-lt"/>
              <a:buAutoNum type="arabicPeriod"/>
            </a:pPr>
            <a:r>
              <a:rPr lang="tr-TR" sz="1700" b="0" i="0" u="none" strike="noStrike" dirty="0">
                <a:effectLst/>
                <a:latin typeface="Times New Roman" panose="02020603050405020304" pitchFamily="18" charset="0"/>
              </a:rPr>
              <a:t>Çalışma raporlarını (bkz. Madde 10), günlükleri ve kendileri tarafından doldurulmuş Öğrenci Çalışma Değerlendirme Formu ile birlikte bir dosya içerisinde ilgili koordinatörlere teslim edeceklerdir.</a:t>
            </a: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220980" rtl="0" fontAlgn="base">
              <a:spcBef>
                <a:spcPts val="0"/>
              </a:spcBef>
              <a:spcAft>
                <a:spcPts val="600"/>
              </a:spcAft>
              <a:buFont typeface="+mj-lt"/>
              <a:buAutoNum type="arabicPeriod"/>
            </a:pPr>
            <a:endParaRPr lang="tr-TR" sz="1700" dirty="0">
              <a:latin typeface="Times New Roman" panose="02020603050405020304" pitchFamily="18" charset="0"/>
            </a:endParaRPr>
          </a:p>
          <a:p>
            <a:pPr marL="506730" indent="-285750" rtl="0" fontAlgn="base">
              <a:spcBef>
                <a:spcPts val="0"/>
              </a:spcBef>
              <a:spcAft>
                <a:spcPts val="600"/>
              </a:spcAft>
              <a:buFont typeface="Arial" panose="020B0604020202020204" pitchFamily="34" charset="0"/>
              <a:buChar char="•"/>
            </a:pPr>
            <a:r>
              <a:rPr lang="tr-TR" sz="1700" dirty="0">
                <a:latin typeface="Times New Roman" panose="02020603050405020304" pitchFamily="18" charset="0"/>
              </a:rPr>
              <a:t>Gönülü Toplum Hizmetiyle ilgili belgelere şu linkten ulaşabilirsiniz: (</a:t>
            </a:r>
            <a:r>
              <a:rPr lang="tr-TR" sz="1700" dirty="0">
                <a:latin typeface="Times New Roman" panose="02020603050405020304" pitchFamily="18" charset="0"/>
                <a:hlinkClick r:id="rId4"/>
              </a:rPr>
              <a:t>https://drive.google.com/drive/u/1/folders/1v1gQv1zKH5gSnPF5fvmDRHWIIUQSsBM1</a:t>
            </a:r>
            <a:r>
              <a:rPr lang="tr-TR" sz="1700" dirty="0">
                <a:latin typeface="Times New Roman" panose="02020603050405020304" pitchFamily="18" charset="0"/>
              </a:rPr>
              <a:t> )</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31873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27F094-A6B2-F7FF-B7AD-42B5E6B36B0E}"/>
              </a:ext>
            </a:extLst>
          </p:cNvPr>
          <p:cNvSpPr>
            <a:spLocks noGrp="1"/>
          </p:cNvSpPr>
          <p:nvPr>
            <p:ph type="title"/>
          </p:nvPr>
        </p:nvSpPr>
        <p:spPr/>
        <p:txBody>
          <a:bodyPr/>
          <a:lstStyle/>
          <a:p>
            <a:r>
              <a:rPr lang="tr-TR" dirty="0"/>
              <a:t>Staj koordinatörleri</a:t>
            </a:r>
          </a:p>
        </p:txBody>
      </p:sp>
      <p:sp>
        <p:nvSpPr>
          <p:cNvPr id="3" name="İçerik Yer Tutucusu 2">
            <a:extLst>
              <a:ext uri="{FF2B5EF4-FFF2-40B4-BE49-F238E27FC236}">
                <a16:creationId xmlns:a16="http://schemas.microsoft.com/office/drawing/2014/main" id="{DA0A03BC-934A-5C99-F0ED-FE76DB5D29C3}"/>
              </a:ext>
            </a:extLst>
          </p:cNvPr>
          <p:cNvSpPr>
            <a:spLocks noGrp="1"/>
          </p:cNvSpPr>
          <p:nvPr>
            <p:ph idx="1"/>
          </p:nvPr>
        </p:nvSpPr>
        <p:spPr/>
        <p:txBody>
          <a:bodyPr/>
          <a:lstStyle/>
          <a:p>
            <a:r>
              <a:rPr lang="tr-TR" dirty="0"/>
              <a:t>Arş. Gör. Sena Erdoğan: </a:t>
            </a:r>
            <a:r>
              <a:rPr lang="tr-TR" dirty="0">
                <a:hlinkClick r:id="rId2"/>
              </a:rPr>
              <a:t>sena.erdogan</a:t>
            </a:r>
            <a:r>
              <a:rPr lang="tr-TR" dirty="0">
                <a:hlinkClick r:id="rId3"/>
              </a:rPr>
              <a:t>@aybu.edu.tr</a:t>
            </a:r>
            <a:r>
              <a:rPr lang="tr-TR" dirty="0"/>
              <a:t> </a:t>
            </a:r>
          </a:p>
          <a:p>
            <a:r>
              <a:rPr lang="tr-TR" dirty="0"/>
              <a:t>Arş. Gör. Ece Ceren Akkaya:  </a:t>
            </a:r>
            <a:r>
              <a:rPr lang="tr-TR" dirty="0">
                <a:hlinkClick r:id="rId3"/>
              </a:rPr>
              <a:t>ececerenakkaya@aybu.edu.tr</a:t>
            </a:r>
            <a:r>
              <a:rPr lang="tr-TR" dirty="0"/>
              <a:t> </a:t>
            </a:r>
          </a:p>
          <a:p>
            <a:r>
              <a:rPr lang="tr-TR" dirty="0"/>
              <a:t>Arş. Gör. Hasan Duymuş: </a:t>
            </a:r>
            <a:r>
              <a:rPr lang="tr-TR" dirty="0">
                <a:hlinkClick r:id="rId4"/>
              </a:rPr>
              <a:t>hasanduymus9@gmail.com</a:t>
            </a:r>
            <a:endParaRPr lang="tr-TR" dirty="0"/>
          </a:p>
          <a:p>
            <a:pPr marL="0" indent="0">
              <a:buNone/>
            </a:pPr>
            <a:endParaRPr lang="tr-TR" dirty="0"/>
          </a:p>
        </p:txBody>
      </p:sp>
    </p:spTree>
    <p:extLst>
      <p:ext uri="{BB962C8B-B14F-4D97-AF65-F5344CB8AC3E}">
        <p14:creationId xmlns:p14="http://schemas.microsoft.com/office/powerpoint/2010/main" val="344908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7D90ECEC-3692-B43E-6476-C2ED5AA324AF}"/>
              </a:ext>
            </a:extLst>
          </p:cNvPr>
          <p:cNvSpPr>
            <a:spLocks noGrp="1"/>
          </p:cNvSpPr>
          <p:nvPr>
            <p:ph type="title"/>
          </p:nvPr>
        </p:nvSpPr>
        <p:spPr>
          <a:xfrm>
            <a:off x="1069848" y="484632"/>
            <a:ext cx="10058400" cy="1609344"/>
          </a:xfrm>
        </p:spPr>
        <p:txBody>
          <a:bodyPr>
            <a:normAutofit/>
          </a:bodyPr>
          <a:lstStyle/>
          <a:p>
            <a:r>
              <a:rPr lang="tr-TR" dirty="0"/>
              <a:t>Bitirme Projesi Yapılabilecek Alanlar</a:t>
            </a:r>
          </a:p>
        </p:txBody>
      </p:sp>
      <p:sp>
        <p:nvSpPr>
          <p:cNvPr id="3" name="İçerik Yer Tutucusu 2">
            <a:extLst>
              <a:ext uri="{FF2B5EF4-FFF2-40B4-BE49-F238E27FC236}">
                <a16:creationId xmlns:a16="http://schemas.microsoft.com/office/drawing/2014/main" id="{BA4E0042-5961-C44B-5819-3040797AF282}"/>
              </a:ext>
            </a:extLst>
          </p:cNvPr>
          <p:cNvSpPr>
            <a:spLocks noGrp="1"/>
          </p:cNvSpPr>
          <p:nvPr>
            <p:ph idx="1"/>
          </p:nvPr>
        </p:nvSpPr>
        <p:spPr>
          <a:xfrm>
            <a:off x="1069848" y="2320412"/>
            <a:ext cx="10058400" cy="3851787"/>
          </a:xfrm>
        </p:spPr>
        <p:txBody>
          <a:bodyPr>
            <a:normAutofit/>
          </a:bodyPr>
          <a:lstStyle/>
          <a:p>
            <a:pPr marL="457200" indent="-457200">
              <a:buFont typeface="+mj-lt"/>
              <a:buAutoNum type="arabicPeriod"/>
            </a:pPr>
            <a:r>
              <a:rPr lang="tr-TR" dirty="0"/>
              <a:t>Staj</a:t>
            </a:r>
          </a:p>
          <a:p>
            <a:pPr marL="457200" indent="-457200">
              <a:buFont typeface="+mj-lt"/>
              <a:buAutoNum type="arabicPeriod"/>
            </a:pPr>
            <a:r>
              <a:rPr lang="tr-TR" dirty="0"/>
              <a:t>Makale</a:t>
            </a:r>
          </a:p>
          <a:p>
            <a:pPr marL="457200" indent="-457200">
              <a:buFont typeface="+mj-lt"/>
              <a:buAutoNum type="arabicPeriod"/>
            </a:pPr>
            <a:r>
              <a:rPr lang="tr-TR" dirty="0"/>
              <a:t>Gönüllü Toplum Hizmeti</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915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BE9ED05-706E-5288-9A06-FBB4B217951A}"/>
              </a:ext>
            </a:extLst>
          </p:cNvPr>
          <p:cNvSpPr>
            <a:spLocks noGrp="1"/>
          </p:cNvSpPr>
          <p:nvPr>
            <p:ph type="title"/>
          </p:nvPr>
        </p:nvSpPr>
        <p:spPr>
          <a:xfrm>
            <a:off x="1069848" y="484632"/>
            <a:ext cx="10058400" cy="1609344"/>
          </a:xfrm>
        </p:spPr>
        <p:txBody>
          <a:bodyPr>
            <a:normAutofit/>
          </a:bodyPr>
          <a:lstStyle/>
          <a:p>
            <a:r>
              <a:rPr lang="tr-TR" dirty="0"/>
              <a:t>Staj</a:t>
            </a:r>
          </a:p>
        </p:txBody>
      </p:sp>
      <p:sp>
        <p:nvSpPr>
          <p:cNvPr id="3" name="İçerik Yer Tutucusu 2">
            <a:extLst>
              <a:ext uri="{FF2B5EF4-FFF2-40B4-BE49-F238E27FC236}">
                <a16:creationId xmlns:a16="http://schemas.microsoft.com/office/drawing/2014/main" id="{6B21B745-F6E7-7E5F-83BD-4E870D987702}"/>
              </a:ext>
            </a:extLst>
          </p:cNvPr>
          <p:cNvSpPr>
            <a:spLocks noGrp="1"/>
          </p:cNvSpPr>
          <p:nvPr>
            <p:ph idx="1"/>
          </p:nvPr>
        </p:nvSpPr>
        <p:spPr>
          <a:xfrm>
            <a:off x="1069848" y="2320412"/>
            <a:ext cx="10058400" cy="3851787"/>
          </a:xfrm>
        </p:spPr>
        <p:txBody>
          <a:bodyPr>
            <a:normAutofit/>
          </a:bodyPr>
          <a:lstStyle/>
          <a:p>
            <a:pPr marL="342900" indent="-342900">
              <a:buFont typeface="Arial" panose="020B0604020202020204" pitchFamily="34" charset="0"/>
              <a:buChar char="•"/>
            </a:pPr>
            <a:r>
              <a:rPr lang="tr-TR" b="0" i="0" u="none" strike="noStrike" dirty="0">
                <a:effectLst/>
                <a:latin typeface="Times New Roman" panose="02020603050405020304" pitchFamily="18" charset="0"/>
              </a:rPr>
              <a:t>Lisans Stajı; Bitirme Çalışması dersi kapsamında, Bitirme Çalışması Yönetmeliği’nde belirtilen koşullara uyan psikoloji bölümü öğrencileri tarafından seçilebilen bir alt alandır. Lisans Stajı en az bir en fazla iki kurumda gerçekleştirilebilecek ve 30 iş gününü kapsayacak staj faaliyetlerini kapsar. </a:t>
            </a:r>
          </a:p>
          <a:p>
            <a:pPr marL="342900" indent="-342900">
              <a:buFont typeface="Arial" panose="020B0604020202020204" pitchFamily="34" charset="0"/>
              <a:buChar char="•"/>
            </a:pPr>
            <a:r>
              <a:rPr lang="tr-TR" b="0" i="0" u="none" strike="noStrike" dirty="0">
                <a:effectLst/>
                <a:latin typeface="Times New Roman" panose="02020603050405020304" pitchFamily="18" charset="0"/>
              </a:rPr>
              <a:t>Ulusal staj programı kapsamında yapılan stajlarda ise 20 iş günü de kabul edilebilmektedir.</a:t>
            </a:r>
          </a:p>
          <a:p>
            <a:pPr marL="0" indent="0">
              <a:buNone/>
            </a:pPr>
            <a:br>
              <a:rPr lang="tr-TR" dirty="0"/>
            </a:br>
            <a:endParaRPr lang="tr-TR" b="0" i="0" u="none" strike="noStrike" dirty="0">
              <a:effectLst/>
              <a:latin typeface="Times New Roman" panose="02020603050405020304" pitchFamily="18" charset="0"/>
            </a:endParaRPr>
          </a:p>
          <a:p>
            <a:pPr marL="342900" indent="-342900">
              <a:buFont typeface="Arial" panose="020B0604020202020204" pitchFamily="34" charset="0"/>
              <a:buChar char="•"/>
            </a:pPr>
            <a:endParaRPr lang="tr-TR"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86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710B78CE-5647-73CD-BE11-E127530287B5}"/>
              </a:ext>
            </a:extLst>
          </p:cNvPr>
          <p:cNvSpPr>
            <a:spLocks noGrp="1"/>
          </p:cNvSpPr>
          <p:nvPr>
            <p:ph type="title"/>
          </p:nvPr>
        </p:nvSpPr>
        <p:spPr>
          <a:xfrm>
            <a:off x="1490145" y="2376862"/>
            <a:ext cx="2640646" cy="2104273"/>
          </a:xfrm>
          <a:noFill/>
        </p:spPr>
        <p:txBody>
          <a:bodyPr>
            <a:normAutofit/>
          </a:bodyPr>
          <a:lstStyle/>
          <a:p>
            <a:pPr algn="ctr"/>
            <a:r>
              <a:rPr lang="tr-TR" sz="3000" dirty="0">
                <a:solidFill>
                  <a:srgbClr val="FFFFFF"/>
                </a:solidFill>
              </a:rPr>
              <a:t>Staj yapılabilecek yerler </a:t>
            </a: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5" name="İçerik Yer Tutucusu 2">
            <a:extLst>
              <a:ext uri="{FF2B5EF4-FFF2-40B4-BE49-F238E27FC236}">
                <a16:creationId xmlns:a16="http://schemas.microsoft.com/office/drawing/2014/main" id="{C47F5240-A50F-2C20-9CB1-29447CD46EEB}"/>
              </a:ext>
            </a:extLst>
          </p:cNvPr>
          <p:cNvGraphicFramePr>
            <a:graphicFrameLocks noGrp="1"/>
          </p:cNvGraphicFramePr>
          <p:nvPr>
            <p:ph idx="1"/>
            <p:extLst>
              <p:ext uri="{D42A27DB-BD31-4B8C-83A1-F6EECF244321}">
                <p14:modId xmlns:p14="http://schemas.microsoft.com/office/powerpoint/2010/main" val="3568039475"/>
              </p:ext>
            </p:extLst>
          </p:nvPr>
        </p:nvGraphicFramePr>
        <p:xfrm>
          <a:off x="5982511" y="680936"/>
          <a:ext cx="5241114" cy="54515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6906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Başlık 1">
            <a:extLst>
              <a:ext uri="{FF2B5EF4-FFF2-40B4-BE49-F238E27FC236}">
                <a16:creationId xmlns:a16="http://schemas.microsoft.com/office/drawing/2014/main" id="{0FFFC383-B17E-3131-6B5D-E6C449969B15}"/>
              </a:ext>
            </a:extLst>
          </p:cNvPr>
          <p:cNvSpPr>
            <a:spLocks noGrp="1"/>
          </p:cNvSpPr>
          <p:nvPr>
            <p:ph type="title"/>
          </p:nvPr>
        </p:nvSpPr>
        <p:spPr>
          <a:xfrm>
            <a:off x="1490145" y="2376862"/>
            <a:ext cx="2640646" cy="2104273"/>
          </a:xfrm>
          <a:noFill/>
        </p:spPr>
        <p:txBody>
          <a:bodyPr>
            <a:normAutofit/>
          </a:bodyPr>
          <a:lstStyle/>
          <a:p>
            <a:pPr algn="ctr"/>
            <a:r>
              <a:rPr lang="tr-TR" sz="3000">
                <a:solidFill>
                  <a:srgbClr val="FFFFFF"/>
                </a:solidFill>
              </a:rPr>
              <a:t>Staj İmkanları</a:t>
            </a:r>
          </a:p>
        </p:txBody>
      </p:sp>
      <p:sp>
        <p:nvSpPr>
          <p:cNvPr id="30" name="Rectangle 2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aphicFrame>
        <p:nvGraphicFramePr>
          <p:cNvPr id="20" name="İçerik Yer Tutucusu 2">
            <a:extLst>
              <a:ext uri="{FF2B5EF4-FFF2-40B4-BE49-F238E27FC236}">
                <a16:creationId xmlns:a16="http://schemas.microsoft.com/office/drawing/2014/main" id="{94B37455-9B3F-ED75-DEE4-69F166845329}"/>
              </a:ext>
            </a:extLst>
          </p:cNvPr>
          <p:cNvGraphicFramePr>
            <a:graphicFrameLocks noGrp="1"/>
          </p:cNvGraphicFramePr>
          <p:nvPr>
            <p:ph idx="1"/>
            <p:extLst>
              <p:ext uri="{D42A27DB-BD31-4B8C-83A1-F6EECF244321}">
                <p14:modId xmlns:p14="http://schemas.microsoft.com/office/powerpoint/2010/main" val="2716140829"/>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0050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14BFFADE-7D5B-92E4-B4D5-C16F0D9E40CC}"/>
              </a:ext>
            </a:extLst>
          </p:cNvPr>
          <p:cNvSpPr>
            <a:spLocks noGrp="1"/>
          </p:cNvSpPr>
          <p:nvPr>
            <p:ph type="title"/>
          </p:nvPr>
        </p:nvSpPr>
        <p:spPr>
          <a:xfrm>
            <a:off x="1069848" y="484632"/>
            <a:ext cx="10058400" cy="1609344"/>
          </a:xfrm>
        </p:spPr>
        <p:txBody>
          <a:bodyPr>
            <a:normAutofit/>
          </a:bodyPr>
          <a:lstStyle/>
          <a:p>
            <a:r>
              <a:rPr lang="tr-TR" b="1" dirty="0"/>
              <a:t>Bireysel Stajlar için Gerekli Süreçler</a:t>
            </a:r>
          </a:p>
        </p:txBody>
      </p:sp>
      <p:sp>
        <p:nvSpPr>
          <p:cNvPr id="3" name="İçerik Yer Tutucusu 2">
            <a:extLst>
              <a:ext uri="{FF2B5EF4-FFF2-40B4-BE49-F238E27FC236}">
                <a16:creationId xmlns:a16="http://schemas.microsoft.com/office/drawing/2014/main" id="{543962BC-27AA-B24B-CAB7-9167E31941C0}"/>
              </a:ext>
            </a:extLst>
          </p:cNvPr>
          <p:cNvSpPr>
            <a:spLocks noGrp="1"/>
          </p:cNvSpPr>
          <p:nvPr>
            <p:ph idx="1"/>
          </p:nvPr>
        </p:nvSpPr>
        <p:spPr>
          <a:xfrm>
            <a:off x="1069848" y="2320412"/>
            <a:ext cx="10058400" cy="3851787"/>
          </a:xfrm>
        </p:spPr>
        <p:txBody>
          <a:bodyPr>
            <a:normAutofit/>
          </a:bodyPr>
          <a:lstStyle/>
          <a:p>
            <a:pPr rtl="0">
              <a:spcBef>
                <a:spcPts val="0"/>
              </a:spcBef>
              <a:spcAft>
                <a:spcPts val="0"/>
              </a:spcAft>
            </a:pPr>
            <a:r>
              <a:rPr lang="tr-TR" sz="1300" b="0" i="0" u="none" strike="noStrike" dirty="0">
                <a:effectLst/>
                <a:latin typeface="Times New Roman" panose="02020603050405020304" pitchFamily="18" charset="0"/>
              </a:rPr>
              <a:t>Öğrenciler lisans stajlarını yapacakları kurum ile irtibatı kendileri kurar ve gerekli görüşmeleri yaparak kurumdan onay alırlar. Bazı özel durumlarda, staj yapılacak kurum bölüm ya da Ders Sorumlusu tarafından öğrenciye önerilebilir. Staja başlayabilmek için lisans öğrencilerinin yapması gerekenler aşağıdaki gibidir: </a:t>
            </a:r>
            <a:endParaRPr lang="tr-TR" sz="1300" b="0" dirty="0">
              <a:effectLst/>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Bölüm tarafından verilecek Bitirme Çalışması Eğitiminin alınması,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Bitirme Çalışması Eğitiminin sonunda, TPD Etik Yönetmeliği’nin</a:t>
            </a:r>
            <a:r>
              <a:rPr lang="tr-TR" sz="1300" b="1" i="1"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okunması.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Uygun bir kurumun bulunması (Zorunlu staj dilekçesi de bu aşamada kullanılabilir)</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Staj yapılması muhtemel kurumun koordinatörünün ve gerekirse Ders Sorumlusunun onayının alınması,</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Bölümün yapılacak stajdan beklentisini ifade eden Staj Protokolünün ve Zorunlu Staj Formunun</a:t>
            </a:r>
            <a:r>
              <a:rPr lang="tr-TR" sz="1300" b="1" i="0"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staj yapılacak kuruma iletilmesi ve Kurumun bu belgeleri imzalaması, </a:t>
            </a:r>
            <a:endParaRPr lang="tr-TR" sz="1300" b="0" i="0" u="none" strike="noStrike" dirty="0">
              <a:effectLst/>
              <a:latin typeface="Noto Sans Symbols"/>
            </a:endParaRP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Onaylanan Staj Protokolü ve Zorunlu Staj Formunun</a:t>
            </a:r>
            <a:r>
              <a:rPr lang="tr-TR" sz="1300" b="1" i="0" u="none" strike="noStrike" dirty="0">
                <a:effectLst/>
                <a:latin typeface="Times New Roman" panose="02020603050405020304" pitchFamily="18" charset="0"/>
              </a:rPr>
              <a:t> </a:t>
            </a:r>
            <a:r>
              <a:rPr lang="tr-TR" sz="1300" b="0" i="0" u="none" strike="noStrike" dirty="0">
                <a:effectLst/>
                <a:latin typeface="Times New Roman" panose="02020603050405020304" pitchFamily="18" charset="0"/>
              </a:rPr>
              <a:t>bölümün staj koordinatörüne teslim edilmesi. Bölüm tarafından onaylanan belgelerin bir kopyasının staj yapılacak Kuruma iletilmesi.</a:t>
            </a:r>
          </a:p>
          <a:p>
            <a:pPr marL="388620" lvl="1" indent="-342900" fontAlgn="base">
              <a:spcBef>
                <a:spcPts val="0"/>
              </a:spcBef>
              <a:buFont typeface="+mj-lt"/>
              <a:buAutoNum type="arabicPeriod"/>
            </a:pPr>
            <a:r>
              <a:rPr lang="tr-TR" sz="1300" dirty="0">
                <a:latin typeface="Times New Roman" panose="02020603050405020304" pitchFamily="18" charset="0"/>
              </a:rPr>
              <a:t>Adım: Bölüm tarafından duyurulacak tarihte (1) Zorunlu Staj Formu, (2) Staj Protokolü Formu, (3) Staj Davranış Kodu, (4) Sigorta Beyan Formu, (5) Müstehaklık Belgesi (6) Etik Onay Formu ve (7) Bitirme Projesi Başvuru Formunu (Alt alan seçim formu) doldurularak bölüme teslim edilecektir. (Staj seferberliği kapsamında yapılan stajlarda kabul alındığına dair bir belge de sunulmalıdır)</a:t>
            </a:r>
          </a:p>
          <a:p>
            <a:pPr marL="388620" lvl="1" indent="-342900" fontAlgn="base">
              <a:spcBef>
                <a:spcPts val="0"/>
              </a:spcBef>
              <a:buFont typeface="+mj-lt"/>
              <a:buAutoNum type="arabicPeriod"/>
            </a:pPr>
            <a:r>
              <a:rPr lang="tr-TR" sz="1300" b="0" i="0" u="none" strike="noStrike" dirty="0">
                <a:effectLst/>
                <a:latin typeface="Times New Roman" panose="02020603050405020304" pitchFamily="18" charset="0"/>
              </a:rPr>
              <a:t>Adım: Staj sonrasında ise</a:t>
            </a:r>
            <a:r>
              <a:rPr lang="tr-TR" sz="1300" dirty="0">
                <a:latin typeface="Times New Roman" panose="02020603050405020304" pitchFamily="18" charset="0"/>
              </a:rPr>
              <a:t> (8) </a:t>
            </a:r>
            <a:r>
              <a:rPr lang="tr-TR" sz="1300" b="0" i="0" u="none" strike="noStrike" dirty="0">
                <a:effectLst/>
                <a:latin typeface="Times New Roman" panose="02020603050405020304" pitchFamily="18" charset="0"/>
              </a:rPr>
              <a:t>Stajyer performans değerlendirme formu ve (9) Staj devam formu staj yapılan kurum tarafından doldurularak kapalı zarfta bir sonraki güz döneminde bölüme teslim edilmesi.</a:t>
            </a:r>
          </a:p>
          <a:p>
            <a:pPr marL="388620" lvl="1" indent="-342900" fontAlgn="base">
              <a:spcBef>
                <a:spcPts val="0"/>
              </a:spcBef>
              <a:buFont typeface="+mj-lt"/>
              <a:buAutoNum type="arabicPeriod"/>
            </a:pPr>
            <a:r>
              <a:rPr lang="tr-TR" sz="1300" dirty="0">
                <a:latin typeface="Times New Roman" panose="02020603050405020304" pitchFamily="18" charset="0"/>
              </a:rPr>
              <a:t>Adım: Staj süresince edinilen bilgi ve tecrübeler akademik bir yazım formatıyla Bitirme Raporuna dönüştürülecektir. Staj raporunun içinde »</a:t>
            </a:r>
            <a:r>
              <a:rPr lang="tr-TR" sz="1300" b="1" dirty="0">
                <a:latin typeface="Times New Roman" panose="02020603050405020304" pitchFamily="18" charset="0"/>
              </a:rPr>
              <a:t>Staj Günlüğü</a:t>
            </a:r>
            <a:r>
              <a:rPr lang="tr-TR" sz="1300" dirty="0">
                <a:latin typeface="Times New Roman" panose="02020603050405020304" pitchFamily="18" charset="0"/>
              </a:rPr>
              <a:t>» de olacaktır.</a:t>
            </a:r>
            <a:endParaRPr lang="tr-TR" sz="1300" b="0" i="0" u="none" strike="noStrike" dirty="0">
              <a:effectLst/>
              <a:latin typeface="Times New Roman" panose="02020603050405020304" pitchFamily="18" charset="0"/>
            </a:endParaRP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3323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96F0E4-4867-C51D-733B-BF3378EFAF21}"/>
              </a:ext>
            </a:extLst>
          </p:cNvPr>
          <p:cNvSpPr>
            <a:spLocks noGrp="1"/>
          </p:cNvSpPr>
          <p:nvPr>
            <p:ph type="title"/>
          </p:nvPr>
        </p:nvSpPr>
        <p:spPr>
          <a:xfrm>
            <a:off x="1069848" y="484632"/>
            <a:ext cx="10058400" cy="1609344"/>
          </a:xfrm>
        </p:spPr>
        <p:txBody>
          <a:bodyPr>
            <a:normAutofit/>
          </a:bodyPr>
          <a:lstStyle/>
          <a:p>
            <a:r>
              <a:rPr lang="tr-TR" b="1" dirty="0"/>
              <a:t>1. Adım: Bitirme Çalışması Eğitimi</a:t>
            </a:r>
          </a:p>
        </p:txBody>
      </p:sp>
      <p:sp>
        <p:nvSpPr>
          <p:cNvPr id="9" name="Rectangle 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D935AC45-2C50-08C5-F760-EE3F28F5107F}"/>
              </a:ext>
            </a:extLst>
          </p:cNvPr>
          <p:cNvGraphicFramePr>
            <a:graphicFrameLocks noGrp="1"/>
          </p:cNvGraphicFramePr>
          <p:nvPr>
            <p:ph idx="1"/>
            <p:extLst>
              <p:ext uri="{D42A27DB-BD31-4B8C-83A1-F6EECF244321}">
                <p14:modId xmlns:p14="http://schemas.microsoft.com/office/powerpoint/2010/main" val="305050833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6342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Başlık 1">
            <a:extLst>
              <a:ext uri="{FF2B5EF4-FFF2-40B4-BE49-F238E27FC236}">
                <a16:creationId xmlns:a16="http://schemas.microsoft.com/office/drawing/2014/main" id="{0FD57D43-3DF6-41B7-F8CA-48B9B3AD47B9}"/>
              </a:ext>
            </a:extLst>
          </p:cNvPr>
          <p:cNvSpPr>
            <a:spLocks noGrp="1"/>
          </p:cNvSpPr>
          <p:nvPr>
            <p:ph type="title"/>
          </p:nvPr>
        </p:nvSpPr>
        <p:spPr>
          <a:xfrm>
            <a:off x="1069848" y="484632"/>
            <a:ext cx="10058400" cy="1609344"/>
          </a:xfrm>
        </p:spPr>
        <p:txBody>
          <a:bodyPr>
            <a:normAutofit/>
          </a:bodyPr>
          <a:lstStyle/>
          <a:p>
            <a:r>
              <a:rPr lang="tr-TR" b="1" dirty="0"/>
              <a:t>2. Adım: </a:t>
            </a:r>
            <a:r>
              <a:rPr lang="tr-TR" b="1" i="0" u="none" strike="noStrike" dirty="0">
                <a:effectLst/>
                <a:latin typeface="Times New Roman" panose="02020603050405020304" pitchFamily="18" charset="0"/>
              </a:rPr>
              <a:t>TPD Etik Yönetmeliği</a:t>
            </a:r>
            <a:endParaRPr lang="tr-TR" b="1" dirty="0"/>
          </a:p>
        </p:txBody>
      </p:sp>
      <p:pic>
        <p:nvPicPr>
          <p:cNvPr id="5" name="Resim 4" descr="metin, mektup, harf içeren bir resim&#10;&#10;Açıklama otomatik olarak oluşturuldu">
            <a:extLst>
              <a:ext uri="{FF2B5EF4-FFF2-40B4-BE49-F238E27FC236}">
                <a16:creationId xmlns:a16="http://schemas.microsoft.com/office/drawing/2014/main" id="{FA17BF0A-1B1A-37A9-F64A-1FB0AB4E6429}"/>
              </a:ext>
            </a:extLst>
          </p:cNvPr>
          <p:cNvPicPr>
            <a:picLocks noChangeAspect="1"/>
          </p:cNvPicPr>
          <p:nvPr/>
        </p:nvPicPr>
        <p:blipFill rotWithShape="1">
          <a:blip r:embed="rId4"/>
          <a:srcRect t="11493"/>
          <a:stretch/>
        </p:blipFill>
        <p:spPr>
          <a:xfrm>
            <a:off x="1007196" y="2265037"/>
            <a:ext cx="5088800" cy="3907158"/>
          </a:xfrm>
          <a:prstGeom prst="rect">
            <a:avLst/>
          </a:prstGeom>
        </p:spPr>
      </p:pic>
      <p:sp>
        <p:nvSpPr>
          <p:cNvPr id="3" name="İçerik Yer Tutucusu 2">
            <a:extLst>
              <a:ext uri="{FF2B5EF4-FFF2-40B4-BE49-F238E27FC236}">
                <a16:creationId xmlns:a16="http://schemas.microsoft.com/office/drawing/2014/main" id="{36696D8E-99B2-DE6A-908D-88918B4D0053}"/>
              </a:ext>
            </a:extLst>
          </p:cNvPr>
          <p:cNvSpPr>
            <a:spLocks noGrp="1"/>
          </p:cNvSpPr>
          <p:nvPr>
            <p:ph idx="1"/>
          </p:nvPr>
        </p:nvSpPr>
        <p:spPr>
          <a:xfrm>
            <a:off x="6496216" y="2320412"/>
            <a:ext cx="4632031" cy="3851787"/>
          </a:xfrm>
        </p:spPr>
        <p:txBody>
          <a:bodyPr anchor="ctr">
            <a:normAutofit/>
          </a:bodyPr>
          <a:lstStyle/>
          <a:p>
            <a:pPr marL="342900" indent="-342900">
              <a:buFont typeface="Arial" panose="020B0604020202020204" pitchFamily="34" charset="0"/>
              <a:buChar char="•"/>
            </a:pPr>
            <a:r>
              <a:rPr lang="tr-TR" dirty="0"/>
              <a:t>Belgeye şu linkten erişebilirsiniz: (</a:t>
            </a:r>
            <a:r>
              <a:rPr lang="tr-TR" dirty="0">
                <a:hlinkClick r:id="rId5"/>
              </a:rPr>
              <a:t>https://drive.google.com/drive/u/1/folders/1m6Ok2i1QFq-SLvt4f17PUh9Uh3k2UgN4</a:t>
            </a:r>
            <a:r>
              <a:rPr lang="tr-TR" dirty="0"/>
              <a:t>)</a:t>
            </a:r>
          </a:p>
          <a:p>
            <a:pPr marL="342900" indent="-342900">
              <a:buFont typeface="Arial" panose="020B0604020202020204" pitchFamily="34" charset="0"/>
              <a:buChar char="•"/>
            </a:pPr>
            <a:r>
              <a:rPr lang="tr-TR" dirty="0"/>
              <a:t>Staja başlamadan önce dikkat edilmesi gereken etik hususların bilinmesi oldukça önem etmektedir. Bu nedenle ilgili belgenin staja başlanmadan okunması gerekmektedir.</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186010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hta Yazı">
  <a:themeElements>
    <a:clrScheme name="Tahta Yaz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ahta Yaz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ahta Yaz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{25D3DBE8-F2C0-B54A-A829-07E41A41E58A}tf10001070</Template>
  <TotalTime>986</TotalTime>
  <Words>3856</Words>
  <Application>Microsoft Office PowerPoint</Application>
  <PresentationFormat>Geniş ekran</PresentationFormat>
  <Paragraphs>207</Paragraphs>
  <Slides>29</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vt:i4>
      </vt:variant>
    </vt:vector>
  </HeadingPairs>
  <TitlesOfParts>
    <vt:vector size="38" baseType="lpstr">
      <vt:lpstr>Arial</vt:lpstr>
      <vt:lpstr>Calibri</vt:lpstr>
      <vt:lpstr>Noto Sans Symbols</vt:lpstr>
      <vt:lpstr>Rockwell</vt:lpstr>
      <vt:lpstr>Rockwell Condensed</vt:lpstr>
      <vt:lpstr>Rockwell Extra Bold</vt:lpstr>
      <vt:lpstr>Times New Roman</vt:lpstr>
      <vt:lpstr>Wingdings</vt:lpstr>
      <vt:lpstr>Tahta Yazı</vt:lpstr>
      <vt:lpstr>Bitirme Projesi 2024</vt:lpstr>
      <vt:lpstr>Bitirme Projesi Dersi</vt:lpstr>
      <vt:lpstr>Bitirme Projesi Yapılabilecek Alanlar</vt:lpstr>
      <vt:lpstr>Staj</vt:lpstr>
      <vt:lpstr>Staj yapılabilecek yerler </vt:lpstr>
      <vt:lpstr>Staj İmkanları</vt:lpstr>
      <vt:lpstr>Bireysel Stajlar için Gerekli Süreçler</vt:lpstr>
      <vt:lpstr>1. Adım: Bitirme Çalışması Eğitimi</vt:lpstr>
      <vt:lpstr>2. Adım: TPD Etik Yönetmeliği</vt:lpstr>
      <vt:lpstr>3. Adım: Kurum Bulunması </vt:lpstr>
      <vt:lpstr>Zorunlu Staj Dilekçesiyle İlgili Soru ve Cevaplar</vt:lpstr>
      <vt:lpstr>4. Adım: Staj yapılması muhtemel kurumun koordinatörünün onayının alınması </vt:lpstr>
      <vt:lpstr>5. Adım: Staj Protokolünün ve Zorunlu Staj Formunun staj yapılacak kuruma iletilmesi ve Kurumun bu belgeleri imzalaması</vt:lpstr>
      <vt:lpstr>5. Adım: Staj Protokolünün ve Zorunlu Staj Formunun staj yapılacak kuruma iletilmesi ve Kurumun bu belgeleri imzalaması</vt:lpstr>
      <vt:lpstr>Zorunlu Staj Formu ve Staj Protokolüyle İlgili Sorular</vt:lpstr>
      <vt:lpstr>7. Adım: Bölüm tarafından duyurulacak tarihte (1) Zorunlu Staj Formu, (2) Staj Protokolü Formu, (3) Staj Davranış Kodu, (4) Sigorta Beyan Formu, (5) Müstehaklık Belgesi (6) Etik Onay Formu ve (7) Bitirme Projesi Başvuru Formunu (Alt alan seçim formu) doldurularak bölüme teslim edilecektir.</vt:lpstr>
      <vt:lpstr>Belgeleri Teslim Etmeyle İlgili Soru-Cevaplar</vt:lpstr>
      <vt:lpstr>8. Adım: Staj sonrasında ise (8) Stajyer performans değerlendirme formu ve (9) Staj devam formu staj yapılan kurum tarafından doldurularak kapalı zarfta bir sonraki güz döneminde bölüme teslim edilmesi.</vt:lpstr>
      <vt:lpstr>9. Adım: Staj süresince edinilen bilgi ve tecrübeler akademik bir yazım formatıyla Bitirme Raporuna dönüştürülecektir. Staj raporunun içinde »Staj Günlüğü» de olacaktır.</vt:lpstr>
      <vt:lpstr>Staj Süreciyle İlgili Genel Sorular</vt:lpstr>
      <vt:lpstr>Staj Süreciyle İlgili Genel Sorular</vt:lpstr>
      <vt:lpstr>3. Makale </vt:lpstr>
      <vt:lpstr>3. Makale Yazım</vt:lpstr>
      <vt:lpstr>Makale Yazanların Teslim Etmesi Gereken Belgeler</vt:lpstr>
      <vt:lpstr>2. Gönüllü Toplum Hizmeti</vt:lpstr>
      <vt:lpstr>2. Gönüllü Toplum Hizmeti</vt:lpstr>
      <vt:lpstr>2. Gönüllü Toplum Hizmeti</vt:lpstr>
      <vt:lpstr>2. Gönüllü Toplum Hizmeti</vt:lpstr>
      <vt:lpstr>Staj koordinatörleri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Bitirme Projesi 2023</dc:title>
  <dc:creator>Ar. Gör. Muhammed Seyid Raşid BAĞÇİVAN</dc:creator>
  <cp:lastModifiedBy>Sena Erdoğan</cp:lastModifiedBy>
  <cp:revision>8</cp:revision>
  <dcterms:created xsi:type="dcterms:W3CDTF">2023-03-27T11:28:49Z</dcterms:created>
  <dcterms:modified xsi:type="dcterms:W3CDTF">2025-03-13T21:11:01Z</dcterms:modified>
</cp:coreProperties>
</file>