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2043" y="985850"/>
            <a:ext cx="794702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2520518"/>
            <a:ext cx="8051393" cy="384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bubitirmeprojesi@gmail.com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1313" y="2065591"/>
            <a:ext cx="6878320" cy="251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1145">
              <a:lnSpc>
                <a:spcPct val="120100"/>
              </a:lnSpc>
              <a:spcBef>
                <a:spcPts val="100"/>
              </a:spcBef>
            </a:pPr>
            <a:r>
              <a:rPr sz="4800" spc="-30" dirty="0">
                <a:solidFill>
                  <a:srgbClr val="FF0000"/>
                </a:solidFill>
              </a:rPr>
              <a:t>AYBÜ</a:t>
            </a:r>
            <a:r>
              <a:rPr sz="4800" spc="-204" dirty="0">
                <a:solidFill>
                  <a:srgbClr val="FF0000"/>
                </a:solidFill>
              </a:rPr>
              <a:t> </a:t>
            </a:r>
            <a:r>
              <a:rPr sz="4800" spc="-30" dirty="0">
                <a:solidFill>
                  <a:srgbClr val="FF0000"/>
                </a:solidFill>
              </a:rPr>
              <a:t>PSİKOLOJİ</a:t>
            </a:r>
            <a:r>
              <a:rPr sz="4800" spc="-225" dirty="0">
                <a:solidFill>
                  <a:srgbClr val="FF0000"/>
                </a:solidFill>
              </a:rPr>
              <a:t> </a:t>
            </a:r>
            <a:r>
              <a:rPr sz="4800" spc="-10" dirty="0">
                <a:solidFill>
                  <a:srgbClr val="FF0000"/>
                </a:solidFill>
              </a:rPr>
              <a:t>BÖLÜMÜ </a:t>
            </a:r>
            <a:r>
              <a:rPr sz="4800" dirty="0">
                <a:solidFill>
                  <a:srgbClr val="FF0000"/>
                </a:solidFill>
              </a:rPr>
              <a:t>PSİ</a:t>
            </a:r>
            <a:r>
              <a:rPr sz="4800" spc="-90" dirty="0">
                <a:solidFill>
                  <a:srgbClr val="FF0000"/>
                </a:solidFill>
              </a:rPr>
              <a:t> </a:t>
            </a:r>
            <a:r>
              <a:rPr sz="4800" dirty="0">
                <a:solidFill>
                  <a:srgbClr val="FF0000"/>
                </a:solidFill>
              </a:rPr>
              <a:t>401</a:t>
            </a:r>
            <a:r>
              <a:rPr sz="4800" spc="-85" dirty="0">
                <a:solidFill>
                  <a:srgbClr val="FF0000"/>
                </a:solidFill>
              </a:rPr>
              <a:t> </a:t>
            </a:r>
            <a:r>
              <a:rPr sz="4800" dirty="0">
                <a:solidFill>
                  <a:srgbClr val="FF0000"/>
                </a:solidFill>
              </a:rPr>
              <a:t>BİTİRME</a:t>
            </a:r>
            <a:r>
              <a:rPr sz="4800" spc="-75" dirty="0">
                <a:solidFill>
                  <a:srgbClr val="FF0000"/>
                </a:solidFill>
              </a:rPr>
              <a:t> </a:t>
            </a:r>
            <a:r>
              <a:rPr sz="4800" spc="-10" dirty="0">
                <a:solidFill>
                  <a:srgbClr val="FF0000"/>
                </a:solidFill>
              </a:rPr>
              <a:t>ÇALIŞMASI</a:t>
            </a:r>
            <a:endParaRPr sz="4800"/>
          </a:p>
          <a:p>
            <a:pPr marL="1678305">
              <a:lnSpc>
                <a:spcPct val="100000"/>
              </a:lnSpc>
            </a:pPr>
            <a:r>
              <a:rPr sz="4800" dirty="0">
                <a:solidFill>
                  <a:srgbClr val="FF0000"/>
                </a:solidFill>
              </a:rPr>
              <a:t>DERSİ</a:t>
            </a:r>
            <a:r>
              <a:rPr sz="4800" spc="-150" dirty="0">
                <a:solidFill>
                  <a:srgbClr val="FF0000"/>
                </a:solidFill>
              </a:rPr>
              <a:t> </a:t>
            </a:r>
            <a:r>
              <a:rPr sz="4800" spc="-10" dirty="0">
                <a:solidFill>
                  <a:srgbClr val="FF0000"/>
                </a:solidFill>
              </a:rPr>
              <a:t>EĞİTİMİ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0682" y="345439"/>
            <a:ext cx="2803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solidFill>
                  <a:srgbClr val="000000"/>
                </a:solidFill>
              </a:rPr>
              <a:t>Tartışma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bölümü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137285"/>
            <a:ext cx="7537450" cy="49644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Bulguların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istatistiksel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veriler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kullanmadan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özetlenmesi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Bulguların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literatür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bağlamında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açıklanması</a:t>
            </a:r>
            <a:endParaRPr sz="2400" dirty="0">
              <a:latin typeface="Calibri"/>
              <a:cs typeface="Calibri"/>
            </a:endParaRPr>
          </a:p>
          <a:p>
            <a:pPr marL="754380" marR="886460" lvl="1" indent="-285115">
              <a:lnSpc>
                <a:spcPts val="2590"/>
              </a:lnSpc>
              <a:spcBef>
                <a:spcPts val="615"/>
              </a:spcBef>
              <a:buFont typeface="Arial MT"/>
              <a:buChar char="–"/>
              <a:tabLst>
                <a:tab pos="756285" algn="l"/>
              </a:tabLst>
            </a:pPr>
            <a:r>
              <a:rPr sz="2400" spc="-10" dirty="0">
                <a:latin typeface="Calibri"/>
                <a:cs typeface="Calibri"/>
              </a:rPr>
              <a:t>Literatürle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bağlantılı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bulgular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örnek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çalışmalarla 	desteklenir.</a:t>
            </a:r>
            <a:endParaRPr sz="2400" dirty="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254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spc="-10" dirty="0">
                <a:latin typeface="Calibri"/>
                <a:cs typeface="Calibri"/>
              </a:rPr>
              <a:t>Literatürle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çelişen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bulgular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için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olası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açıklamalar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yapılır.</a:t>
            </a:r>
            <a:endParaRPr sz="2400" dirty="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Örneklem,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ölçekler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gibi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yöntemsel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sebepler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olabilir.</a:t>
            </a:r>
            <a:endParaRPr sz="2400" dirty="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1154430" algn="l"/>
              </a:tabLst>
            </a:pPr>
            <a:r>
              <a:rPr sz="2400" dirty="0">
                <a:latin typeface="Calibri"/>
                <a:cs typeface="Calibri"/>
              </a:rPr>
              <a:t>Aracı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başka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değişkenin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rolü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olabilir.</a:t>
            </a:r>
            <a:endParaRPr sz="2400" dirty="0">
              <a:latin typeface="Calibri"/>
              <a:cs typeface="Calibri"/>
            </a:endParaRPr>
          </a:p>
          <a:p>
            <a:pPr marL="1154430" marR="40005" lvl="2" indent="-227329">
              <a:lnSpc>
                <a:spcPts val="2590"/>
              </a:lnSpc>
              <a:spcBef>
                <a:spcPts val="620"/>
              </a:spcBef>
              <a:buFont typeface="Arial MT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Bu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açıklamalar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mümkünse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literatürle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bağlantılı 	</a:t>
            </a:r>
            <a:r>
              <a:rPr sz="2400" spc="-20" dirty="0">
                <a:latin typeface="Calibri"/>
                <a:cs typeface="Calibri"/>
              </a:rPr>
              <a:t>olmalıdır.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Ayrıca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kendi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yorumlarınızdan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 	</a:t>
            </a:r>
            <a:r>
              <a:rPr sz="2400" spc="-10" dirty="0">
                <a:latin typeface="Calibri"/>
                <a:cs typeface="Calibri"/>
              </a:rPr>
              <a:t>bahsedebilirsiniz.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Çalışmanın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kısıtlılıklarından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bahsedilmesi</a:t>
            </a:r>
            <a:endParaRPr sz="2400" dirty="0">
              <a:latin typeface="Calibri"/>
              <a:cs typeface="Calibri"/>
            </a:endParaRPr>
          </a:p>
          <a:p>
            <a:pPr marL="355600" marR="62865" indent="-343535">
              <a:lnSpc>
                <a:spcPts val="2590"/>
              </a:lnSpc>
              <a:spcBef>
                <a:spcPts val="61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Çalışmanın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literatüre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katkısı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çıkarımlarından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(uygulama </a:t>
            </a:r>
            <a:r>
              <a:rPr sz="2400" dirty="0">
                <a:latin typeface="Calibri"/>
                <a:cs typeface="Calibri"/>
              </a:rPr>
              <a:t>alanına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katkısı)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bahsedilmesi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2803"/>
            <a:ext cx="7868920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309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Öğrencilerin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kendi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yazıp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sundukları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ilgili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alandaki </a:t>
            </a:r>
            <a:r>
              <a:rPr sz="2600" dirty="0">
                <a:latin typeface="Calibri"/>
                <a:cs typeface="Calibri"/>
              </a:rPr>
              <a:t>kurumdan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kabul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gören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projede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çalışmaları,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Font typeface="Arial MT"/>
              <a:buChar char="•"/>
            </a:pP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Proje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kapsamında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literatür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taraması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yapmaları,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  <a:buFont typeface="Arial MT"/>
              <a:buChar char="•"/>
            </a:pPr>
            <a:endParaRPr sz="2600" dirty="0">
              <a:latin typeface="Calibri"/>
              <a:cs typeface="Calibri"/>
            </a:endParaRPr>
          </a:p>
          <a:p>
            <a:pPr marL="355600" marR="79375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Proje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sonucunda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elde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edilen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bilgi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verileri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uygun </a:t>
            </a:r>
            <a:r>
              <a:rPr sz="2600" dirty="0">
                <a:latin typeface="Calibri"/>
                <a:cs typeface="Calibri"/>
              </a:rPr>
              <a:t>şekilde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raporlamaları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literatür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kapsamında</a:t>
            </a:r>
            <a:endParaRPr sz="2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600" spc="-10" dirty="0">
                <a:latin typeface="Calibri"/>
                <a:cs typeface="Calibri"/>
              </a:rPr>
              <a:t>tartışmaları,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26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Görgül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makalede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bulunması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gereken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başlıklar </a:t>
            </a:r>
            <a:r>
              <a:rPr sz="2600" dirty="0">
                <a:latin typeface="Calibri"/>
                <a:cs typeface="Calibri"/>
              </a:rPr>
              <a:t>doğrultusunda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proje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raporunu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yazmaları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gerekmektedir.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0514" y="419557"/>
            <a:ext cx="2442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Proje</a:t>
            </a:r>
            <a:r>
              <a:rPr sz="3600" spc="-7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Raporu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758" y="2481833"/>
            <a:ext cx="7319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Staj</a:t>
            </a:r>
            <a:r>
              <a:rPr sz="4400" spc="-75" dirty="0"/>
              <a:t> </a:t>
            </a:r>
            <a:r>
              <a:rPr sz="4400" dirty="0"/>
              <a:t>Raporumu</a:t>
            </a:r>
            <a:r>
              <a:rPr sz="4400" spc="-70" dirty="0"/>
              <a:t> </a:t>
            </a:r>
            <a:r>
              <a:rPr sz="4400" dirty="0"/>
              <a:t>Nasıl</a:t>
            </a:r>
            <a:r>
              <a:rPr sz="4400" spc="-70" dirty="0"/>
              <a:t> </a:t>
            </a:r>
            <a:r>
              <a:rPr sz="4400" spc="-30" dirty="0"/>
              <a:t>Yazacağım?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3860291"/>
            <a:ext cx="1632203" cy="18013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9383" y="1496415"/>
            <a:ext cx="904165" cy="8577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088" y="188976"/>
            <a:ext cx="963168" cy="990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76350"/>
            <a:ext cx="7790180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“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Staj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raporu,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öğrencilerin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Lisans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Stajı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süresince </a:t>
            </a:r>
            <a:r>
              <a:rPr sz="3200" dirty="0">
                <a:latin typeface="Calibri"/>
                <a:cs typeface="Calibri"/>
              </a:rPr>
              <a:t>edindikleri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mesleki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bilgi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deneyimleri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lisans programında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öğrenilen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bilgiler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çerçevesinde </a:t>
            </a:r>
            <a:r>
              <a:rPr sz="3200" dirty="0">
                <a:latin typeface="Calibri"/>
                <a:cs typeface="Calibri"/>
              </a:rPr>
              <a:t>ele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alacakları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rapordur.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”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3200" dirty="0">
              <a:latin typeface="Calibri"/>
              <a:cs typeface="Calibri"/>
            </a:endParaRPr>
          </a:p>
          <a:p>
            <a:pPr marL="280035"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Staj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Raporu</a:t>
            </a:r>
            <a:endParaRPr sz="3200" dirty="0">
              <a:latin typeface="Calibri"/>
              <a:cs typeface="Calibri"/>
            </a:endParaRPr>
          </a:p>
          <a:p>
            <a:pPr marL="281305" algn="ctr">
              <a:lnSpc>
                <a:spcPct val="100000"/>
              </a:lnSpc>
              <a:spcBef>
                <a:spcPts val="770"/>
              </a:spcBef>
            </a:pPr>
            <a:r>
              <a:rPr sz="3200" spc="-50" dirty="0">
                <a:latin typeface="Calibri"/>
                <a:cs typeface="Calibri"/>
              </a:rPr>
              <a:t>=</a:t>
            </a:r>
            <a:endParaRPr sz="3200" dirty="0">
              <a:latin typeface="Calibri"/>
              <a:cs typeface="Calibri"/>
            </a:endParaRPr>
          </a:p>
          <a:p>
            <a:pPr marL="283210" algn="ctr">
              <a:lnSpc>
                <a:spcPct val="100000"/>
              </a:lnSpc>
              <a:spcBef>
                <a:spcPts val="770"/>
              </a:spcBef>
            </a:pPr>
            <a:r>
              <a:rPr sz="3200" spc="-30" dirty="0">
                <a:latin typeface="Calibri"/>
                <a:cs typeface="Calibri"/>
              </a:rPr>
              <a:t>Teorik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bilgi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Deneyimler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Gözlemler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955" y="1312290"/>
            <a:ext cx="7691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Basit</a:t>
            </a:r>
            <a:r>
              <a:rPr sz="4400" spc="-5" dirty="0"/>
              <a:t> </a:t>
            </a:r>
            <a:r>
              <a:rPr sz="4400" dirty="0"/>
              <a:t>ama</a:t>
            </a:r>
            <a:r>
              <a:rPr sz="4400" spc="-5" dirty="0"/>
              <a:t> </a:t>
            </a:r>
            <a:r>
              <a:rPr sz="4400" dirty="0"/>
              <a:t>önemli</a:t>
            </a:r>
            <a:r>
              <a:rPr sz="4400" spc="-15" dirty="0"/>
              <a:t> </a:t>
            </a:r>
            <a:r>
              <a:rPr sz="4400" dirty="0"/>
              <a:t>kısım:</a:t>
            </a:r>
            <a:r>
              <a:rPr sz="4400" spc="-5" dirty="0"/>
              <a:t> </a:t>
            </a:r>
            <a:r>
              <a:rPr sz="4400" spc="-10" dirty="0"/>
              <a:t>Görünüm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2284298"/>
            <a:ext cx="805370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Calibri"/>
                <a:cs typeface="Calibri"/>
              </a:rPr>
              <a:t>“Öğrenciler,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staj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raporunu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eğitim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aldıkları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dilde hazırlayacak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raporu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12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punto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latin typeface="Calibri"/>
                <a:cs typeface="Calibri"/>
              </a:rPr>
              <a:t>Times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New </a:t>
            </a:r>
            <a:r>
              <a:rPr sz="3200" b="1" dirty="0">
                <a:latin typeface="Calibri"/>
                <a:cs typeface="Calibri"/>
              </a:rPr>
              <a:t>Roman</a:t>
            </a:r>
            <a:r>
              <a:rPr sz="3200" dirty="0">
                <a:latin typeface="Calibri"/>
                <a:cs typeface="Calibri"/>
              </a:rPr>
              <a:t>),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çift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aralık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standart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(2.5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cm)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marjinler kullanarak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Word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programında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yazacaklardır.</a:t>
            </a:r>
            <a:endParaRPr sz="3200" dirty="0">
              <a:latin typeface="Calibri"/>
              <a:cs typeface="Calibri"/>
            </a:endParaRPr>
          </a:p>
          <a:p>
            <a:pPr marL="355600" marR="30670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Staj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raporunun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beklenen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uzunluğu,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kaynakça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ekler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dışında,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20-</a:t>
            </a:r>
            <a:r>
              <a:rPr sz="3200" b="1" dirty="0">
                <a:latin typeface="Calibri"/>
                <a:cs typeface="Calibri"/>
              </a:rPr>
              <a:t>30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sayfa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arasındadır. </a:t>
            </a:r>
            <a:r>
              <a:rPr sz="3200" spc="-50" dirty="0">
                <a:latin typeface="Calibri"/>
                <a:cs typeface="Calibri"/>
              </a:rPr>
              <a:t>”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8027"/>
            <a:ext cx="7575550" cy="5253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518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Kısmen</a:t>
            </a:r>
            <a:r>
              <a:rPr sz="3200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daha</a:t>
            </a:r>
            <a:r>
              <a:rPr sz="32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zor</a:t>
            </a:r>
            <a:r>
              <a:rPr sz="32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kısım:</a:t>
            </a:r>
            <a:r>
              <a:rPr sz="32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İçerik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Yönetici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Özeti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Staj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Yapılan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Kurum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Stajın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Amacı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Kapsamı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9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Staj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Deneyiminin,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Lisans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Programında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dirty="0">
                <a:latin typeface="Calibri"/>
                <a:cs typeface="Calibri"/>
              </a:rPr>
              <a:t>Öğrenilen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Bilgiler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Çerçevesinde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Alınması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Değerlendirme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Kaynakça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Ekler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362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Yakından</a:t>
            </a:r>
            <a:r>
              <a:rPr sz="4400" spc="-155" dirty="0"/>
              <a:t> </a:t>
            </a:r>
            <a:r>
              <a:rPr sz="4400" dirty="0"/>
              <a:t>Bakalım:</a:t>
            </a:r>
            <a:r>
              <a:rPr sz="4400" spc="-160" dirty="0"/>
              <a:t> </a:t>
            </a:r>
            <a:r>
              <a:rPr sz="4400" spc="-30" dirty="0"/>
              <a:t>Yönetici</a:t>
            </a:r>
            <a:r>
              <a:rPr sz="4400" spc="-155" dirty="0"/>
              <a:t> </a:t>
            </a:r>
            <a:r>
              <a:rPr sz="4400" spc="-10" dirty="0"/>
              <a:t>Özeti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2644901"/>
            <a:ext cx="7465059" cy="168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“Staj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raporunun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750-</a:t>
            </a:r>
            <a:r>
              <a:rPr sz="3200" dirty="0">
                <a:latin typeface="Calibri"/>
                <a:cs typeface="Calibri"/>
              </a:rPr>
              <a:t>1000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kelimelik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özeti”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45" dirty="0">
                <a:latin typeface="Calibri"/>
                <a:cs typeface="Calibri"/>
              </a:rPr>
              <a:t>Tüm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başlıkları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kapsamalı!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757056"/>
            <a:ext cx="5325235" cy="54200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2516" y="561975"/>
            <a:ext cx="5458967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0617" y="914039"/>
            <a:ext cx="5658915" cy="51156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37845"/>
            <a:ext cx="8960485" cy="5331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216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20" dirty="0">
                <a:latin typeface="Calibri"/>
                <a:cs typeface="Calibri"/>
              </a:rPr>
              <a:t>Tüm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alanlar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(staj,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makale,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gönüllü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toplum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hizmeti)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çalışmaların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teslimi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güz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latin typeface="Calibri"/>
                <a:cs typeface="Calibri"/>
              </a:rPr>
              <a:t>dönemi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döneminde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Psikoloji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Bölüm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Başkanlığı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odasına.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yapılacaktır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latin typeface="Calibri"/>
                <a:cs typeface="Calibri"/>
              </a:rPr>
              <a:t>(Belirlenecek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gün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aralığı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daha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duyurulacak)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Raporların/makalelerin</a:t>
            </a:r>
            <a:endParaRPr sz="2000" dirty="0">
              <a:latin typeface="Calibri"/>
              <a:cs typeface="Calibri"/>
            </a:endParaRPr>
          </a:p>
          <a:p>
            <a:pPr marL="355600" marR="93980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latin typeface="Calibri"/>
                <a:cs typeface="Calibri"/>
              </a:rPr>
              <a:t>basılı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hallerini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teslim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etmeden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öğrencilerin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raporlarını/makalelerinin </a:t>
            </a:r>
            <a:r>
              <a:rPr sz="2000" spc="-25" dirty="0">
                <a:latin typeface="Calibri"/>
                <a:cs typeface="Calibri"/>
              </a:rPr>
              <a:t>son </a:t>
            </a:r>
            <a:r>
              <a:rPr sz="2000" dirty="0">
                <a:latin typeface="Calibri"/>
                <a:cs typeface="Calibri"/>
              </a:rPr>
              <a:t>hallerini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  <a:hlinkClick r:id="rId2"/>
              </a:rPr>
              <a:t>ybubitirmeprojesi@gmail.com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adresine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göndermeleri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gerekmektedir.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 dirty="0">
              <a:latin typeface="Calibri"/>
              <a:cs typeface="Calibri"/>
            </a:endParaRPr>
          </a:p>
          <a:p>
            <a:pPr marL="355600" marR="93345" indent="-342900">
              <a:lnSpc>
                <a:spcPct val="8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Çalışmaların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teslimi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imza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karşılığı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olacaktır;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eğer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sizin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yerinize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arkadaşınız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teslim </a:t>
            </a:r>
            <a:r>
              <a:rPr sz="2000" dirty="0">
                <a:latin typeface="Calibri"/>
                <a:cs typeface="Calibri"/>
              </a:rPr>
              <a:t>edecekse,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kişinin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teslim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edeceğine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sizin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tarafınızdan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yazılmış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imzalı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bir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latin typeface="Calibri"/>
                <a:cs typeface="Calibri"/>
              </a:rPr>
              <a:t>dilekçe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sunmasını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talep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edeceğiz.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spcBef>
                <a:spcPts val="240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Staj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gönüllü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toplum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hizmeti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alanlarında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bitirme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projesi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dersini</a:t>
            </a:r>
            <a:endParaRPr sz="2000" dirty="0">
              <a:latin typeface="Calibri"/>
              <a:cs typeface="Calibri"/>
            </a:endParaRPr>
          </a:p>
          <a:p>
            <a:pPr marL="355600" marR="21590">
              <a:lnSpc>
                <a:spcPts val="1920"/>
              </a:lnSpc>
              <a:spcBef>
                <a:spcPts val="220"/>
              </a:spcBef>
            </a:pPr>
            <a:r>
              <a:rPr sz="2000" spc="-10" dirty="0">
                <a:latin typeface="Calibri"/>
                <a:cs typeface="Calibri"/>
              </a:rPr>
              <a:t>tamamlayanların;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Bitirme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Çalışması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Teslim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Belgesi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(Teslim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Senedi)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raporlarını,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günlüklerini,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performans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değerlendirme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devam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formlarını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(bu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ikisi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ayrı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ayrı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 </a:t>
            </a:r>
            <a:r>
              <a:rPr sz="2000" dirty="0">
                <a:latin typeface="Calibri"/>
                <a:cs typeface="Calibri"/>
              </a:rPr>
              <a:t>birlikte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olabilir)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sarı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dosya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zarfı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içerisinde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(ağzı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açık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şekilde)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teslim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etmeleri gerekmektedir.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spcBef>
                <a:spcPts val="242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Makale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yazma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alanında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bitirme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projesi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dersini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tamamlayanların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Bitirme</a:t>
            </a:r>
            <a:endParaRPr sz="2000" dirty="0">
              <a:latin typeface="Calibri"/>
              <a:cs typeface="Calibri"/>
            </a:endParaRPr>
          </a:p>
          <a:p>
            <a:pPr marL="355600" marR="5080">
              <a:lnSpc>
                <a:spcPct val="80100"/>
              </a:lnSpc>
              <a:spcBef>
                <a:spcPts val="240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Çalışması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Teslim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Belgesi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(Teslim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Senedi),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Makale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Yazma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Alt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Alanı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Etik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İmza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makalelerini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(iki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kopya)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sarı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dosya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zarfı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içerisinde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(ağzı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açık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şekilde)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teslim </a:t>
            </a:r>
            <a:r>
              <a:rPr sz="2000" dirty="0">
                <a:latin typeface="Calibri"/>
                <a:cs typeface="Calibri"/>
              </a:rPr>
              <a:t>etmeleri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gerekmektedir.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633983"/>
            <a:ext cx="5248656" cy="54948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609600"/>
            <a:ext cx="6713997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234" y="332231"/>
            <a:ext cx="5210102" cy="63720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241" y="1203198"/>
            <a:ext cx="7684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Yakından</a:t>
            </a:r>
            <a:r>
              <a:rPr spc="-160" dirty="0"/>
              <a:t> </a:t>
            </a:r>
            <a:r>
              <a:rPr dirty="0"/>
              <a:t>Bakalım:</a:t>
            </a:r>
            <a:r>
              <a:rPr spc="-165" dirty="0"/>
              <a:t> </a:t>
            </a:r>
            <a:r>
              <a:rPr dirty="0"/>
              <a:t>Staj</a:t>
            </a:r>
            <a:r>
              <a:rPr spc="-155" dirty="0"/>
              <a:t> </a:t>
            </a:r>
            <a:r>
              <a:rPr spc="-20" dirty="0"/>
              <a:t>Yapılan</a:t>
            </a:r>
            <a:r>
              <a:rPr spc="-155" dirty="0"/>
              <a:t> </a:t>
            </a:r>
            <a:r>
              <a:rPr spc="-20" dirty="0"/>
              <a:t>Kurum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2356866"/>
            <a:ext cx="805180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“kurumun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yapısı,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hizmet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verdiği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sektör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bu</a:t>
            </a:r>
            <a:endParaRPr sz="32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sektör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içerisindeki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yeri,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misyonu,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büyüklüğü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 </a:t>
            </a:r>
            <a:r>
              <a:rPr sz="3200" spc="-20" dirty="0">
                <a:latin typeface="Calibri"/>
                <a:cs typeface="Calibri"/>
              </a:rPr>
              <a:t>organizasyon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şeması”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Maksimum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sayfa.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3200" dirty="0">
              <a:latin typeface="Calibri"/>
              <a:cs typeface="Calibri"/>
            </a:endParaRPr>
          </a:p>
          <a:p>
            <a:pPr marL="355600" marR="459740" indent="-3429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Tarihçe,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fiziksel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yapı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(kaç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yataklı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vb.),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kurumda </a:t>
            </a:r>
            <a:r>
              <a:rPr sz="3200" dirty="0">
                <a:latin typeface="Calibri"/>
                <a:cs typeface="Calibri"/>
              </a:rPr>
              <a:t>çalışan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diğer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kişiler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görevleri,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medus </a:t>
            </a:r>
            <a:r>
              <a:rPr sz="3200" spc="-10" dirty="0">
                <a:latin typeface="Calibri"/>
                <a:cs typeface="Calibri"/>
              </a:rPr>
              <a:t>operandi…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9212" y="461772"/>
            <a:ext cx="4885576" cy="59344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2555" y="423672"/>
            <a:ext cx="4818888" cy="60106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682243"/>
            <a:ext cx="7214234" cy="2315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3810" marR="321945" indent="-63754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Yakından</a:t>
            </a:r>
            <a:r>
              <a:rPr spc="-165" dirty="0"/>
              <a:t> </a:t>
            </a:r>
            <a:r>
              <a:rPr dirty="0"/>
              <a:t>Bakalım:</a:t>
            </a:r>
            <a:r>
              <a:rPr spc="-175" dirty="0"/>
              <a:t> </a:t>
            </a:r>
            <a:r>
              <a:rPr spc="-10" dirty="0"/>
              <a:t>Stajın </a:t>
            </a:r>
            <a:r>
              <a:rPr dirty="0"/>
              <a:t>Amacı</a:t>
            </a:r>
            <a:r>
              <a:rPr spc="-55" dirty="0"/>
              <a:t> </a:t>
            </a:r>
            <a:r>
              <a:rPr dirty="0"/>
              <a:t>ve</a:t>
            </a:r>
            <a:r>
              <a:rPr spc="-30" dirty="0"/>
              <a:t> </a:t>
            </a:r>
            <a:r>
              <a:rPr spc="-10" dirty="0"/>
              <a:t>Kapsamı</a:t>
            </a: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</a:pPr>
            <a:r>
              <a:rPr sz="3200" spc="-10" dirty="0">
                <a:solidFill>
                  <a:srgbClr val="000000"/>
                </a:solidFill>
              </a:rPr>
              <a:t>“Öğrencinin</a:t>
            </a:r>
            <a:r>
              <a:rPr sz="3200" spc="-10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Lisans</a:t>
            </a:r>
            <a:r>
              <a:rPr sz="3200" spc="-9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Stajı</a:t>
            </a:r>
            <a:r>
              <a:rPr sz="3200" spc="-9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süresince</a:t>
            </a:r>
            <a:r>
              <a:rPr sz="3200" spc="-10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üstlendiği </a:t>
            </a:r>
            <a:r>
              <a:rPr sz="3200" dirty="0">
                <a:solidFill>
                  <a:srgbClr val="000000"/>
                </a:solidFill>
              </a:rPr>
              <a:t>görev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ve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sorumluluklar”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2-4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sayfa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3654628"/>
            <a:ext cx="803910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“Lisans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stajının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genel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olarak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amacı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sizin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stajı </a:t>
            </a:r>
            <a:r>
              <a:rPr sz="3200" dirty="0">
                <a:latin typeface="Calibri"/>
                <a:cs typeface="Calibri"/>
              </a:rPr>
              <a:t>yapmaktaki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kişisel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amacınız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(ulaşabildiniz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mi?, </a:t>
            </a:r>
            <a:r>
              <a:rPr sz="3200" dirty="0">
                <a:latin typeface="Calibri"/>
                <a:cs typeface="Calibri"/>
              </a:rPr>
              <a:t>evetse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nasıl?,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hayırsa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nasıl?,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bunun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size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ve</a:t>
            </a:r>
            <a:endParaRPr sz="3200" dirty="0">
              <a:latin typeface="Calibri"/>
              <a:cs typeface="Calibri"/>
            </a:endParaRPr>
          </a:p>
          <a:p>
            <a:pPr marL="355600" marR="1639570" algn="just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geleceğinize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etkisi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ne?)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kurumdaki </a:t>
            </a:r>
            <a:r>
              <a:rPr sz="3200" dirty="0">
                <a:latin typeface="Calibri"/>
                <a:cs typeface="Calibri"/>
              </a:rPr>
              <a:t>danışmanınızın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size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verdiği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görevler”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88976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35089" y="848258"/>
            <a:ext cx="10223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3200" spc="-50" dirty="0">
                <a:solidFill>
                  <a:srgbClr val="6F2F9F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3173" y="733755"/>
            <a:ext cx="61620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00330" algn="ctr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Yakından</a:t>
            </a:r>
            <a:r>
              <a:rPr sz="3200" spc="-110" dirty="0"/>
              <a:t> </a:t>
            </a:r>
            <a:r>
              <a:rPr sz="3200" dirty="0"/>
              <a:t>Bakalım:</a:t>
            </a:r>
            <a:r>
              <a:rPr sz="3200" spc="-105" dirty="0"/>
              <a:t> </a:t>
            </a:r>
            <a:r>
              <a:rPr sz="3200" dirty="0"/>
              <a:t>Staj</a:t>
            </a:r>
            <a:r>
              <a:rPr sz="3200" spc="-120" dirty="0"/>
              <a:t> </a:t>
            </a:r>
            <a:r>
              <a:rPr sz="3200" spc="-10" dirty="0"/>
              <a:t>Deneyiminin </a:t>
            </a:r>
            <a:r>
              <a:rPr sz="3200" dirty="0"/>
              <a:t>Lisans</a:t>
            </a:r>
            <a:r>
              <a:rPr sz="3200" spc="-120" dirty="0"/>
              <a:t> </a:t>
            </a:r>
            <a:r>
              <a:rPr sz="3200" spc="-10" dirty="0"/>
              <a:t>Programında</a:t>
            </a:r>
            <a:r>
              <a:rPr sz="3200" spc="-120" dirty="0"/>
              <a:t> </a:t>
            </a:r>
            <a:r>
              <a:rPr sz="3200" dirty="0"/>
              <a:t>Öğrenilen</a:t>
            </a:r>
            <a:r>
              <a:rPr sz="3200" spc="-120" dirty="0"/>
              <a:t> </a:t>
            </a:r>
            <a:r>
              <a:rPr sz="3200" spc="-10" dirty="0"/>
              <a:t>Bilgiler </a:t>
            </a:r>
            <a:r>
              <a:rPr sz="3200" dirty="0"/>
              <a:t>Çerçevesinde</a:t>
            </a:r>
            <a:r>
              <a:rPr sz="3200" spc="-100" dirty="0"/>
              <a:t> </a:t>
            </a:r>
            <a:r>
              <a:rPr sz="3200" dirty="0"/>
              <a:t>Ele</a:t>
            </a:r>
            <a:r>
              <a:rPr sz="3200" spc="-75" dirty="0"/>
              <a:t> </a:t>
            </a:r>
            <a:r>
              <a:rPr sz="3200" spc="-10" dirty="0"/>
              <a:t>Alınması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9060" indent="-3429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Lisans</a:t>
            </a:r>
            <a:r>
              <a:rPr sz="2800" spc="-70" dirty="0"/>
              <a:t> </a:t>
            </a:r>
            <a:r>
              <a:rPr sz="2800" spc="-10" dirty="0"/>
              <a:t>programında</a:t>
            </a:r>
            <a:r>
              <a:rPr sz="2800" spc="-45" dirty="0"/>
              <a:t> </a:t>
            </a:r>
            <a:r>
              <a:rPr sz="2800" spc="-10" dirty="0"/>
              <a:t>kazanılan</a:t>
            </a:r>
            <a:r>
              <a:rPr sz="2800" spc="-90" dirty="0"/>
              <a:t> </a:t>
            </a:r>
            <a:r>
              <a:rPr sz="2800" dirty="0"/>
              <a:t>bilgilerin,</a:t>
            </a:r>
            <a:r>
              <a:rPr sz="2800" spc="-70" dirty="0"/>
              <a:t> </a:t>
            </a:r>
            <a:r>
              <a:rPr sz="2800" spc="-10" dirty="0"/>
              <a:t>öğrenilen </a:t>
            </a:r>
            <a:r>
              <a:rPr sz="2800" b="1" spc="-10" dirty="0">
                <a:latin typeface="Calibri"/>
                <a:cs typeface="Calibri"/>
              </a:rPr>
              <a:t>kuram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modellerin</a:t>
            </a:r>
            <a:r>
              <a:rPr sz="2800" dirty="0"/>
              <a:t>,</a:t>
            </a:r>
            <a:r>
              <a:rPr sz="2800" spc="-95" dirty="0"/>
              <a:t> </a:t>
            </a:r>
            <a:r>
              <a:rPr sz="2800" dirty="0"/>
              <a:t>staj</a:t>
            </a:r>
            <a:r>
              <a:rPr sz="2800" spc="-110" dirty="0"/>
              <a:t> </a:t>
            </a:r>
            <a:r>
              <a:rPr sz="2800" dirty="0"/>
              <a:t>süresince</a:t>
            </a:r>
            <a:r>
              <a:rPr sz="2800" spc="-95" dirty="0"/>
              <a:t> </a:t>
            </a:r>
            <a:r>
              <a:rPr sz="2800" spc="-10" dirty="0"/>
              <a:t>yapılan </a:t>
            </a:r>
            <a:r>
              <a:rPr sz="2800" b="1" dirty="0">
                <a:latin typeface="Calibri"/>
                <a:cs typeface="Calibri"/>
              </a:rPr>
              <a:t>gözlemler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kazanılan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deneyimlerle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oranda paralellikler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spc="-10" dirty="0"/>
              <a:t>gösterdiği,</a:t>
            </a:r>
            <a:r>
              <a:rPr sz="2800" spc="-120" dirty="0"/>
              <a:t> </a:t>
            </a:r>
            <a:r>
              <a:rPr sz="2800" dirty="0"/>
              <a:t>gözlenen</a:t>
            </a:r>
            <a:r>
              <a:rPr sz="2800" spc="-110" dirty="0"/>
              <a:t> </a:t>
            </a:r>
            <a:r>
              <a:rPr sz="2800" b="1" dirty="0">
                <a:latin typeface="Calibri"/>
                <a:cs typeface="Calibri"/>
              </a:rPr>
              <a:t>farklılıklar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25" dirty="0"/>
              <a:t>ve </a:t>
            </a:r>
            <a:r>
              <a:rPr sz="2800" dirty="0"/>
              <a:t>nedenleri</a:t>
            </a:r>
            <a:r>
              <a:rPr sz="2800" spc="-60" dirty="0"/>
              <a:t> </a:t>
            </a:r>
            <a:r>
              <a:rPr sz="2800" dirty="0"/>
              <a:t>ele</a:t>
            </a:r>
            <a:r>
              <a:rPr sz="2800" spc="-70" dirty="0"/>
              <a:t> </a:t>
            </a:r>
            <a:r>
              <a:rPr sz="2800" spc="-20" dirty="0"/>
              <a:t>alınacaktır.</a:t>
            </a:r>
            <a:r>
              <a:rPr sz="2800" spc="-70" dirty="0"/>
              <a:t> </a:t>
            </a:r>
            <a:r>
              <a:rPr sz="2800" dirty="0"/>
              <a:t>Ayrıca,</a:t>
            </a:r>
            <a:r>
              <a:rPr sz="2800" spc="-55" dirty="0"/>
              <a:t> </a:t>
            </a:r>
            <a:r>
              <a:rPr sz="2800" dirty="0"/>
              <a:t>uygun</a:t>
            </a:r>
            <a:r>
              <a:rPr sz="2800" spc="-40" dirty="0"/>
              <a:t> </a:t>
            </a:r>
            <a:r>
              <a:rPr sz="2800" spc="-20" dirty="0"/>
              <a:t>olan </a:t>
            </a:r>
            <a:r>
              <a:rPr sz="2800" dirty="0"/>
              <a:t>durumlarda,</a:t>
            </a:r>
            <a:r>
              <a:rPr sz="2800" spc="-65" dirty="0"/>
              <a:t> </a:t>
            </a:r>
            <a:r>
              <a:rPr sz="2800" spc="-40" dirty="0"/>
              <a:t>staj-</a:t>
            </a:r>
            <a:r>
              <a:rPr sz="2800" dirty="0"/>
              <a:t>akademik</a:t>
            </a:r>
            <a:r>
              <a:rPr sz="2800" spc="-70" dirty="0"/>
              <a:t> </a:t>
            </a:r>
            <a:r>
              <a:rPr sz="2800" dirty="0"/>
              <a:t>bilgi</a:t>
            </a:r>
            <a:r>
              <a:rPr sz="2800" spc="-114" dirty="0"/>
              <a:t> </a:t>
            </a:r>
            <a:r>
              <a:rPr sz="2800" spc="-10" dirty="0"/>
              <a:t>entegrasyonunu yaparken</a:t>
            </a:r>
            <a:r>
              <a:rPr sz="2800" spc="-130" dirty="0"/>
              <a:t> </a:t>
            </a:r>
            <a:r>
              <a:rPr sz="2800" b="1" dirty="0">
                <a:latin typeface="Calibri"/>
                <a:cs typeface="Calibri"/>
              </a:rPr>
              <a:t>kültürel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faktörlerin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dirty="0"/>
              <a:t>gözlenen</a:t>
            </a:r>
            <a:r>
              <a:rPr sz="2800" spc="-125" dirty="0"/>
              <a:t> </a:t>
            </a:r>
            <a:r>
              <a:rPr sz="2800" dirty="0"/>
              <a:t>rolü,</a:t>
            </a:r>
            <a:r>
              <a:rPr sz="2800" spc="-114" dirty="0"/>
              <a:t> </a:t>
            </a:r>
            <a:r>
              <a:rPr sz="2800" spc="-25" dirty="0"/>
              <a:t>bu</a:t>
            </a:r>
            <a:endParaRPr sz="28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dirty="0"/>
              <a:t>konudaki</a:t>
            </a:r>
            <a:r>
              <a:rPr sz="2800" spc="-45" dirty="0"/>
              <a:t> </a:t>
            </a:r>
            <a:r>
              <a:rPr sz="2800" dirty="0"/>
              <a:t>tespit</a:t>
            </a:r>
            <a:r>
              <a:rPr sz="2800" spc="-65" dirty="0"/>
              <a:t> </a:t>
            </a:r>
            <a:r>
              <a:rPr sz="2800" dirty="0"/>
              <a:t>ve</a:t>
            </a:r>
            <a:r>
              <a:rPr sz="2800" spc="-70" dirty="0"/>
              <a:t> </a:t>
            </a:r>
            <a:r>
              <a:rPr sz="2800" dirty="0"/>
              <a:t>önleriler</a:t>
            </a:r>
            <a:r>
              <a:rPr sz="2800" spc="-60" dirty="0"/>
              <a:t> </a:t>
            </a:r>
            <a:r>
              <a:rPr sz="2800" dirty="0"/>
              <a:t>de</a:t>
            </a:r>
            <a:r>
              <a:rPr sz="2800" spc="-60" dirty="0"/>
              <a:t> </a:t>
            </a:r>
            <a:r>
              <a:rPr sz="2800" spc="-30" dirty="0"/>
              <a:t>yazılmalıdır.</a:t>
            </a:r>
            <a:r>
              <a:rPr sz="2800" spc="-60" dirty="0"/>
              <a:t> </a:t>
            </a:r>
            <a:r>
              <a:rPr sz="2800" spc="-20" dirty="0"/>
              <a:t>10-</a:t>
            </a:r>
            <a:r>
              <a:rPr sz="2800" spc="-25" dirty="0"/>
              <a:t>15 </a:t>
            </a:r>
            <a:r>
              <a:rPr sz="2800" spc="-10" dirty="0"/>
              <a:t>sayfa</a:t>
            </a:r>
            <a:endParaRPr sz="28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88976"/>
            <a:ext cx="963168" cy="990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58418"/>
            <a:ext cx="79470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Yakından</a:t>
            </a:r>
            <a:r>
              <a:rPr sz="3200" spc="-105" dirty="0"/>
              <a:t> </a:t>
            </a:r>
            <a:r>
              <a:rPr sz="3200" dirty="0"/>
              <a:t>Bakalım:</a:t>
            </a:r>
            <a:r>
              <a:rPr sz="3200" spc="-105" dirty="0"/>
              <a:t> </a:t>
            </a:r>
            <a:r>
              <a:rPr sz="3200" dirty="0"/>
              <a:t>Staj</a:t>
            </a:r>
            <a:r>
              <a:rPr sz="3200" spc="-125" dirty="0"/>
              <a:t> </a:t>
            </a:r>
            <a:r>
              <a:rPr sz="3200" dirty="0"/>
              <a:t>Deneyiminin,</a:t>
            </a:r>
            <a:r>
              <a:rPr sz="3200" spc="-105" dirty="0"/>
              <a:t> </a:t>
            </a:r>
            <a:r>
              <a:rPr sz="3200" spc="-10" dirty="0"/>
              <a:t>Lisans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spc="-10" dirty="0"/>
              <a:t>Programında</a:t>
            </a:r>
            <a:r>
              <a:rPr sz="3200" spc="-114" dirty="0"/>
              <a:t> </a:t>
            </a:r>
            <a:r>
              <a:rPr sz="3200" dirty="0"/>
              <a:t>Öğrenilen</a:t>
            </a:r>
            <a:r>
              <a:rPr sz="3200" spc="-120" dirty="0"/>
              <a:t> </a:t>
            </a:r>
            <a:r>
              <a:rPr sz="3200" dirty="0"/>
              <a:t>Bilgiler</a:t>
            </a:r>
            <a:r>
              <a:rPr sz="3200" spc="-110" dirty="0"/>
              <a:t> </a:t>
            </a:r>
            <a:r>
              <a:rPr sz="3200" dirty="0"/>
              <a:t>Çerçevesinde</a:t>
            </a:r>
            <a:r>
              <a:rPr sz="3200" spc="-114" dirty="0"/>
              <a:t> </a:t>
            </a:r>
            <a:r>
              <a:rPr sz="3200" spc="-25" dirty="0"/>
              <a:t>Ele </a:t>
            </a:r>
            <a:r>
              <a:rPr sz="3200" spc="-10" dirty="0"/>
              <a:t>Alınması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2719832"/>
            <a:ext cx="8043545" cy="37757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909319" indent="-342900">
              <a:lnSpc>
                <a:spcPct val="80000"/>
              </a:lnSpc>
              <a:spcBef>
                <a:spcPts val="820"/>
              </a:spcBef>
            </a:pPr>
            <a:r>
              <a:rPr sz="3000" dirty="0">
                <a:latin typeface="Calibri"/>
                <a:cs typeface="Calibri"/>
              </a:rPr>
              <a:t>“Staj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boyunca,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derslerde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öğrendiğimiz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pek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çok </a:t>
            </a:r>
            <a:r>
              <a:rPr sz="3000" spc="-10" dirty="0">
                <a:latin typeface="Calibri"/>
                <a:cs typeface="Calibri"/>
              </a:rPr>
              <a:t>psikolojik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bozukluğunu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gözlemleme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fırsatı</a:t>
            </a:r>
            <a:endParaRPr sz="3000" dirty="0">
              <a:latin typeface="Calibri"/>
              <a:cs typeface="Calibri"/>
            </a:endParaRPr>
          </a:p>
          <a:p>
            <a:pPr marL="355600">
              <a:lnSpc>
                <a:spcPts val="2520"/>
              </a:lnSpc>
            </a:pPr>
            <a:r>
              <a:rPr sz="3000" dirty="0">
                <a:latin typeface="Calibri"/>
                <a:cs typeface="Calibri"/>
              </a:rPr>
              <a:t>buldum………..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Fakat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stajım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sırasında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fark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ettim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ki</a:t>
            </a:r>
            <a:endParaRPr sz="3000" dirty="0">
              <a:latin typeface="Calibri"/>
              <a:cs typeface="Calibri"/>
            </a:endParaRPr>
          </a:p>
          <a:p>
            <a:pPr marL="355600">
              <a:lnSpc>
                <a:spcPts val="2880"/>
              </a:lnSpc>
            </a:pPr>
            <a:r>
              <a:rPr sz="3000" dirty="0">
                <a:latin typeface="Calibri"/>
                <a:cs typeface="Calibri"/>
              </a:rPr>
              <a:t>her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şey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derslerde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öğrendiğimiz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şekliyle</a:t>
            </a:r>
            <a:endParaRPr sz="3000" dirty="0">
              <a:latin typeface="Calibri"/>
              <a:cs typeface="Calibri"/>
            </a:endParaRPr>
          </a:p>
          <a:p>
            <a:pPr marL="355600" marR="773430">
              <a:lnSpc>
                <a:spcPct val="80000"/>
              </a:lnSpc>
              <a:spcBef>
                <a:spcPts val="360"/>
              </a:spcBef>
            </a:pPr>
            <a:r>
              <a:rPr sz="3000" spc="-10" dirty="0">
                <a:latin typeface="Calibri"/>
                <a:cs typeface="Calibri"/>
              </a:rPr>
              <a:t>olmuyordu.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Örneğin;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derslerde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kişinin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bir </a:t>
            </a:r>
            <a:r>
              <a:rPr sz="3000" dirty="0">
                <a:latin typeface="Calibri"/>
                <a:cs typeface="Calibri"/>
              </a:rPr>
              <a:t>bozukluk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tanısı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alması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için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gerekli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belli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sayıda</a:t>
            </a:r>
            <a:endParaRPr sz="3000" dirty="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</a:pPr>
            <a:r>
              <a:rPr sz="3000" dirty="0">
                <a:latin typeface="Calibri"/>
                <a:cs typeface="Calibri"/>
              </a:rPr>
              <a:t>kriter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olduğunu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öğrenmemize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rağmen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doktorların </a:t>
            </a:r>
            <a:r>
              <a:rPr sz="3000" dirty="0">
                <a:latin typeface="Calibri"/>
                <a:cs typeface="Calibri"/>
              </a:rPr>
              <a:t>sayıya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çok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dikkat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etmediğini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gördüm.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Eğer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kişi </a:t>
            </a:r>
            <a:r>
              <a:rPr sz="3000" dirty="0">
                <a:latin typeface="Calibri"/>
                <a:cs typeface="Calibri"/>
              </a:rPr>
              <a:t>kritik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semptomla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geldiyse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semptom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sayısına </a:t>
            </a:r>
            <a:r>
              <a:rPr sz="3000" dirty="0">
                <a:latin typeface="Calibri"/>
                <a:cs typeface="Calibri"/>
              </a:rPr>
              <a:t>çok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dikkat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edilmeksizin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tanı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konabiliyordu.”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17347"/>
            <a:ext cx="963168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332231"/>
            <a:ext cx="952500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872" y="1130300"/>
            <a:ext cx="794956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Yakından</a:t>
            </a:r>
            <a:r>
              <a:rPr sz="3200" spc="-105" dirty="0"/>
              <a:t> </a:t>
            </a:r>
            <a:r>
              <a:rPr sz="3200" dirty="0"/>
              <a:t>Bakalım:</a:t>
            </a:r>
            <a:r>
              <a:rPr sz="3200" spc="-105" dirty="0"/>
              <a:t> </a:t>
            </a:r>
            <a:r>
              <a:rPr sz="3200" dirty="0"/>
              <a:t>Staj</a:t>
            </a:r>
            <a:r>
              <a:rPr sz="3200" spc="-125" dirty="0"/>
              <a:t> </a:t>
            </a:r>
            <a:r>
              <a:rPr sz="3200" dirty="0"/>
              <a:t>Deneyiminin,</a:t>
            </a:r>
            <a:r>
              <a:rPr sz="3200" spc="-105" dirty="0"/>
              <a:t> </a:t>
            </a:r>
            <a:r>
              <a:rPr sz="3200" spc="-10" dirty="0"/>
              <a:t>Lisans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spc="-10" dirty="0"/>
              <a:t>Programında</a:t>
            </a:r>
            <a:r>
              <a:rPr sz="3200" spc="-110" dirty="0"/>
              <a:t> </a:t>
            </a:r>
            <a:r>
              <a:rPr sz="3200" dirty="0"/>
              <a:t>Öğrenilen</a:t>
            </a:r>
            <a:r>
              <a:rPr sz="3200" spc="-114" dirty="0"/>
              <a:t> </a:t>
            </a:r>
            <a:r>
              <a:rPr sz="3200" dirty="0"/>
              <a:t>Bilgiler</a:t>
            </a:r>
            <a:r>
              <a:rPr sz="3200" spc="-110" dirty="0"/>
              <a:t> </a:t>
            </a:r>
            <a:r>
              <a:rPr sz="3200" dirty="0"/>
              <a:t>Çerçevesinde</a:t>
            </a:r>
            <a:r>
              <a:rPr sz="3200" spc="-120" dirty="0"/>
              <a:t> </a:t>
            </a:r>
            <a:r>
              <a:rPr sz="3200" spc="-25" dirty="0"/>
              <a:t>Ele </a:t>
            </a:r>
            <a:r>
              <a:rPr sz="3200" spc="-10" dirty="0"/>
              <a:t>Alınması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2707589"/>
            <a:ext cx="7526020" cy="36842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080" indent="-342900">
              <a:lnSpc>
                <a:spcPts val="2880"/>
              </a:lnSpc>
              <a:spcBef>
                <a:spcPts val="795"/>
              </a:spcBef>
            </a:pPr>
            <a:r>
              <a:rPr sz="3000" dirty="0">
                <a:latin typeface="Calibri"/>
                <a:cs typeface="Calibri"/>
              </a:rPr>
              <a:t>“…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Bunların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yanında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bozuklukların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farklı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kişilerde </a:t>
            </a:r>
            <a:r>
              <a:rPr sz="3000" dirty="0">
                <a:latin typeface="Calibri"/>
                <a:cs typeface="Calibri"/>
              </a:rPr>
              <a:t>nasıl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başka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başka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ortaya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çıktığını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fark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ettim”</a:t>
            </a:r>
            <a:endParaRPr sz="3000" dirty="0">
              <a:latin typeface="Calibri"/>
              <a:cs typeface="Calibri"/>
            </a:endParaRPr>
          </a:p>
          <a:p>
            <a:pPr marL="355600" marR="278765" indent="-342900">
              <a:lnSpc>
                <a:spcPts val="2880"/>
              </a:lnSpc>
              <a:spcBef>
                <a:spcPts val="725"/>
              </a:spcBef>
            </a:pPr>
            <a:r>
              <a:rPr sz="3000" dirty="0">
                <a:latin typeface="Calibri"/>
                <a:cs typeface="Calibri"/>
              </a:rPr>
              <a:t>Örn.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Klinik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semptomların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danışanların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gündelik </a:t>
            </a:r>
            <a:r>
              <a:rPr sz="3000" dirty="0">
                <a:latin typeface="Calibri"/>
                <a:cs typeface="Calibri"/>
              </a:rPr>
              <a:t>hayatına</a:t>
            </a:r>
            <a:r>
              <a:rPr sz="3000" spc="-1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yansımasıyla;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zorlantılarıyla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ilgili gözlemleriniz.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3000" dirty="0">
              <a:latin typeface="Calibri"/>
              <a:cs typeface="Calibri"/>
            </a:endParaRPr>
          </a:p>
          <a:p>
            <a:pPr marL="355600" marR="909319" indent="-342900">
              <a:lnSpc>
                <a:spcPct val="80000"/>
              </a:lnSpc>
            </a:pPr>
            <a:r>
              <a:rPr sz="3000" dirty="0">
                <a:latin typeface="Calibri"/>
                <a:cs typeface="Calibri"/>
              </a:rPr>
              <a:t>Örn.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x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testini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daha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önce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görmüş olmanın/olmamanın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size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sağladığı </a:t>
            </a:r>
            <a:r>
              <a:rPr sz="3000" spc="-25" dirty="0">
                <a:latin typeface="Calibri"/>
                <a:cs typeface="Calibri"/>
              </a:rPr>
              <a:t>avantaj/dezavantajdan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bahsedebilirsiniz.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88976"/>
            <a:ext cx="963168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957" y="386029"/>
            <a:ext cx="2957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Makale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Yazma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88796"/>
            <a:ext cx="8055609" cy="508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Genel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İlkeler</a:t>
            </a:r>
            <a:endParaRPr sz="2400" dirty="0">
              <a:latin typeface="Calibri"/>
              <a:cs typeface="Calibri"/>
            </a:endParaRPr>
          </a:p>
          <a:p>
            <a:pPr marL="756285" marR="377190" indent="-287020">
              <a:lnSpc>
                <a:spcPct val="80000"/>
              </a:lnSpc>
              <a:spcBef>
                <a:spcPts val="2895"/>
              </a:spcBef>
              <a:buFont typeface="Arial MT"/>
              <a:buChar char="•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Öğrenciler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danışmanlarının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onayını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almak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koşuluyla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fazla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iki </a:t>
            </a:r>
            <a:r>
              <a:rPr sz="2000" dirty="0">
                <a:latin typeface="Calibri"/>
                <a:cs typeface="Calibri"/>
              </a:rPr>
              <a:t>kişilik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gruplar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halinde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çalışabilirler.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Ancak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öğrencinin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makalesini bireysel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yazması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ayrı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makaleler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teslim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etmesi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zorunludur.</a:t>
            </a:r>
            <a:endParaRPr sz="2000" dirty="0">
              <a:latin typeface="Calibri"/>
              <a:cs typeface="Calibri"/>
            </a:endParaRPr>
          </a:p>
          <a:p>
            <a:pPr marL="756285" marR="282575" indent="-287020">
              <a:lnSpc>
                <a:spcPts val="1920"/>
              </a:lnSpc>
              <a:spcBef>
                <a:spcPts val="465"/>
              </a:spcBef>
              <a:buFont typeface="Arial MT"/>
              <a:buChar char="•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Öğrencinin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yürüteceği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çalışmayla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ilgili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AYBÜ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Sosyal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Beşeri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Bilimler </a:t>
            </a:r>
            <a:r>
              <a:rPr sz="2000" dirty="0">
                <a:latin typeface="Calibri"/>
                <a:cs typeface="Calibri"/>
              </a:rPr>
              <a:t>Etik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Kuruluna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yapacağı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başvuru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sürecin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takibi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öğrencinin</a:t>
            </a:r>
            <a:endParaRPr sz="2000" dirty="0">
              <a:latin typeface="Calibri"/>
              <a:cs typeface="Calibri"/>
            </a:endParaRPr>
          </a:p>
          <a:p>
            <a:pPr marL="756285">
              <a:lnSpc>
                <a:spcPts val="1939"/>
              </a:lnSpc>
            </a:pPr>
            <a:r>
              <a:rPr sz="2000" spc="-10" dirty="0">
                <a:latin typeface="Calibri"/>
                <a:cs typeface="Calibri"/>
              </a:rPr>
              <a:t>sorumluluğundadır.</a:t>
            </a:r>
            <a:endParaRPr sz="2000" dirty="0">
              <a:latin typeface="Calibri"/>
              <a:cs typeface="Calibri"/>
            </a:endParaRPr>
          </a:p>
          <a:p>
            <a:pPr marL="756285" marR="5080" indent="-287020">
              <a:lnSpc>
                <a:spcPts val="1920"/>
              </a:lnSpc>
              <a:spcBef>
                <a:spcPts val="465"/>
              </a:spcBef>
              <a:buFont typeface="Arial MT"/>
              <a:buChar char="•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Dönem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sonunda,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danışman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tarafından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yapılan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makale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değerlendirmesi dikkate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alınarak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öğrencinin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belirlenecektir.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Makaleler</a:t>
            </a:r>
            <a:endParaRPr sz="2000" dirty="0">
              <a:latin typeface="Calibri"/>
              <a:cs typeface="Calibri"/>
            </a:endParaRPr>
          </a:p>
          <a:p>
            <a:pPr marL="756285" marR="220979">
              <a:lnSpc>
                <a:spcPct val="80000"/>
              </a:lnSpc>
              <a:spcBef>
                <a:spcPts val="15"/>
              </a:spcBef>
            </a:pPr>
            <a:r>
              <a:rPr sz="2000" spc="-10" dirty="0">
                <a:latin typeface="Calibri"/>
                <a:cs typeface="Calibri"/>
              </a:rPr>
              <a:t>organizasyon,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dilin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anlaşılırlığı,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yazım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kalitesi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kullanılan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kaynaklar dikkate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alınarak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değerlendirilecektir.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Makalesi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yetersiz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bulunan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 </a:t>
            </a:r>
            <a:r>
              <a:rPr sz="2000" dirty="0">
                <a:latin typeface="Calibri"/>
                <a:cs typeface="Calibri"/>
              </a:rPr>
              <a:t>intihal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yaptığı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tespit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edilen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öğrenciler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başarısız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kabul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edilecektir.</a:t>
            </a:r>
            <a:endParaRPr sz="2000" dirty="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Makale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Seçenekleri</a:t>
            </a:r>
            <a:endParaRPr sz="2000" dirty="0">
              <a:latin typeface="Calibri"/>
              <a:cs typeface="Calibri"/>
            </a:endParaRPr>
          </a:p>
          <a:p>
            <a:pPr marL="1155065" lvl="1" indent="-227965">
              <a:lnSpc>
                <a:spcPct val="100000"/>
              </a:lnSpc>
              <a:buFont typeface="Wingdings"/>
              <a:buChar char=""/>
              <a:tabLst>
                <a:tab pos="1155065" algn="l"/>
              </a:tabLst>
            </a:pPr>
            <a:r>
              <a:rPr sz="2000" dirty="0">
                <a:latin typeface="Calibri"/>
                <a:cs typeface="Calibri"/>
              </a:rPr>
              <a:t>Derleme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makalesi</a:t>
            </a:r>
            <a:endParaRPr sz="2000" dirty="0">
              <a:latin typeface="Calibri"/>
              <a:cs typeface="Calibri"/>
            </a:endParaRPr>
          </a:p>
          <a:p>
            <a:pPr marL="1155065" lvl="1" indent="-2279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155065" algn="l"/>
              </a:tabLst>
            </a:pPr>
            <a:r>
              <a:rPr sz="2000" dirty="0">
                <a:latin typeface="Calibri"/>
                <a:cs typeface="Calibri"/>
              </a:rPr>
              <a:t>Görgül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makale</a:t>
            </a:r>
            <a:endParaRPr sz="2000" dirty="0">
              <a:latin typeface="Calibri"/>
              <a:cs typeface="Calibri"/>
            </a:endParaRPr>
          </a:p>
          <a:p>
            <a:pPr marL="1155065" lvl="1" indent="-227965">
              <a:lnSpc>
                <a:spcPct val="100000"/>
              </a:lnSpc>
              <a:buFont typeface="Wingdings"/>
              <a:buChar char=""/>
              <a:tabLst>
                <a:tab pos="1155065" algn="l"/>
              </a:tabLst>
            </a:pPr>
            <a:r>
              <a:rPr sz="2000" dirty="0">
                <a:latin typeface="Calibri"/>
                <a:cs typeface="Calibri"/>
              </a:rPr>
              <a:t>Proje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raporu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872" y="985850"/>
            <a:ext cx="79489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Yakından</a:t>
            </a:r>
            <a:r>
              <a:rPr sz="3200" spc="-125" dirty="0"/>
              <a:t> </a:t>
            </a:r>
            <a:r>
              <a:rPr sz="3200" dirty="0"/>
              <a:t>Bakalım:</a:t>
            </a:r>
            <a:r>
              <a:rPr sz="3200" spc="-120" dirty="0"/>
              <a:t> </a:t>
            </a:r>
            <a:r>
              <a:rPr sz="3200" dirty="0"/>
              <a:t>Staj</a:t>
            </a:r>
            <a:r>
              <a:rPr sz="3200" spc="-135" dirty="0"/>
              <a:t> </a:t>
            </a:r>
            <a:r>
              <a:rPr sz="3200" dirty="0"/>
              <a:t>Deneyiminin,</a:t>
            </a:r>
            <a:r>
              <a:rPr sz="3200" spc="-110" dirty="0"/>
              <a:t> </a:t>
            </a:r>
            <a:r>
              <a:rPr sz="3200" spc="-10" dirty="0"/>
              <a:t>Lisans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spc="-10" dirty="0"/>
              <a:t>Programında</a:t>
            </a:r>
            <a:r>
              <a:rPr sz="3200" spc="-114" dirty="0"/>
              <a:t> </a:t>
            </a:r>
            <a:r>
              <a:rPr sz="3200" dirty="0"/>
              <a:t>Öğrenilen</a:t>
            </a:r>
            <a:r>
              <a:rPr sz="3200" spc="-114" dirty="0"/>
              <a:t> </a:t>
            </a:r>
            <a:r>
              <a:rPr sz="3200" dirty="0"/>
              <a:t>Bilgiler</a:t>
            </a:r>
            <a:r>
              <a:rPr sz="3200" spc="-114" dirty="0"/>
              <a:t> </a:t>
            </a:r>
            <a:r>
              <a:rPr sz="3200" dirty="0"/>
              <a:t>Çerçevesinde</a:t>
            </a:r>
            <a:r>
              <a:rPr sz="3200" spc="-110" dirty="0"/>
              <a:t> </a:t>
            </a:r>
            <a:r>
              <a:rPr sz="3200" spc="-25" dirty="0"/>
              <a:t>Ele </a:t>
            </a:r>
            <a:r>
              <a:rPr sz="3200" spc="-10" dirty="0"/>
              <a:t>Alınması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2430526"/>
            <a:ext cx="7872095" cy="40589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</a:pPr>
            <a:r>
              <a:rPr sz="2700" dirty="0">
                <a:latin typeface="Calibri"/>
                <a:cs typeface="Calibri"/>
              </a:rPr>
              <a:t>“…İlk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gördüğüm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depresyon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vakası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bir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maskeli depresyondu.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Razali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(2000)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eğer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belirtiler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muğlaksa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ve </a:t>
            </a:r>
            <a:r>
              <a:rPr sz="2700" dirty="0">
                <a:latin typeface="Calibri"/>
                <a:cs typeface="Calibri"/>
              </a:rPr>
              <a:t>organik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bir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bozukluğa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karşılık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gelmiyorsa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veya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hasta</a:t>
            </a:r>
            <a:endParaRPr sz="2700" dirty="0">
              <a:latin typeface="Calibri"/>
              <a:cs typeface="Calibri"/>
            </a:endParaRPr>
          </a:p>
          <a:p>
            <a:pPr marL="355600" marR="96520">
              <a:lnSpc>
                <a:spcPct val="80000"/>
              </a:lnSpc>
            </a:pPr>
            <a:r>
              <a:rPr sz="2700" dirty="0">
                <a:latin typeface="Calibri"/>
                <a:cs typeface="Calibri"/>
              </a:rPr>
              <a:t>belirgin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olan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bozukluğu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normalde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ortadan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kaldıran tedaviye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yanıt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vermiyorsa,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maskeli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depresyonun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tanı </a:t>
            </a:r>
            <a:r>
              <a:rPr sz="2700" dirty="0">
                <a:latin typeface="Calibri"/>
                <a:cs typeface="Calibri"/>
              </a:rPr>
              <a:t>olarak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düşünülmesi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gerektiğini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belirtmiştir.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Ayrıca,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bu </a:t>
            </a:r>
            <a:r>
              <a:rPr sz="2700" dirty="0">
                <a:latin typeface="Calibri"/>
                <a:cs typeface="Calibri"/>
              </a:rPr>
              <a:t>hastaların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semptomlarının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depresyonla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ilişkisini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kabul </a:t>
            </a:r>
            <a:r>
              <a:rPr sz="2700" dirty="0">
                <a:latin typeface="Calibri"/>
                <a:cs typeface="Calibri"/>
              </a:rPr>
              <a:t>etmeyeceklerini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aslında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semptomlarını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sahip</a:t>
            </a:r>
            <a:endParaRPr sz="2700" dirty="0">
              <a:latin typeface="Calibri"/>
              <a:cs typeface="Calibri"/>
            </a:endParaRPr>
          </a:p>
          <a:p>
            <a:pPr marL="355600" marR="90805">
              <a:lnSpc>
                <a:spcPct val="80000"/>
              </a:lnSpc>
            </a:pPr>
            <a:r>
              <a:rPr sz="2700" dirty="0">
                <a:latin typeface="Calibri"/>
                <a:cs typeface="Calibri"/>
              </a:rPr>
              <a:t>olduklarını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düşündükleri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bir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organik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hastalığa atfeceklerinden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bahsetmiştir.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Ancak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benim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gördüğüm </a:t>
            </a:r>
            <a:r>
              <a:rPr sz="2700" dirty="0">
                <a:latin typeface="Calibri"/>
                <a:cs typeface="Calibri"/>
              </a:rPr>
              <a:t>hasta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her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şeyin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farkındaydı.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Tanısını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biliyordu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bu </a:t>
            </a:r>
            <a:r>
              <a:rPr sz="2700" dirty="0">
                <a:latin typeface="Calibri"/>
                <a:cs typeface="Calibri"/>
              </a:rPr>
              <a:t>onun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polikliniğe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ilk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ziyareti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değildi….”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88976"/>
            <a:ext cx="963168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332231"/>
            <a:ext cx="952500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58418"/>
            <a:ext cx="7947025" cy="549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solidFill>
                  <a:srgbClr val="6F2F9F"/>
                </a:solidFill>
                <a:latin typeface="Calibri"/>
                <a:cs typeface="Calibri"/>
              </a:rPr>
              <a:t>Yakından</a:t>
            </a:r>
            <a:r>
              <a:rPr sz="3200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Bakalım:</a:t>
            </a:r>
            <a:r>
              <a:rPr sz="3200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Staj</a:t>
            </a:r>
            <a:r>
              <a:rPr sz="3200" spc="-1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Deneyiminin,</a:t>
            </a:r>
            <a:r>
              <a:rPr sz="3200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Lisans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Programında</a:t>
            </a:r>
            <a:r>
              <a:rPr sz="32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Öğrenilen</a:t>
            </a:r>
            <a:r>
              <a:rPr sz="3200" spc="-1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Bilgiler</a:t>
            </a:r>
            <a:r>
              <a:rPr sz="3200" spc="-1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Çerçevesinde</a:t>
            </a:r>
            <a:r>
              <a:rPr sz="32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F2F9F"/>
                </a:solidFill>
                <a:latin typeface="Calibri"/>
                <a:cs typeface="Calibri"/>
              </a:rPr>
              <a:t>Ele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Alınması</a:t>
            </a:r>
            <a:endParaRPr sz="3200" dirty="0">
              <a:latin typeface="Calibri"/>
              <a:cs typeface="Calibri"/>
            </a:endParaRPr>
          </a:p>
          <a:p>
            <a:pPr marL="365760" marR="452120" indent="-342900">
              <a:lnSpc>
                <a:spcPts val="3460"/>
              </a:lnSpc>
              <a:spcBef>
                <a:spcPts val="450"/>
              </a:spcBef>
            </a:pPr>
            <a:r>
              <a:rPr sz="3200" spc="-25" dirty="0">
                <a:latin typeface="Calibri"/>
                <a:cs typeface="Calibri"/>
              </a:rPr>
              <a:t>“…Yatılı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serviste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depresyon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hastaları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ilaç </a:t>
            </a:r>
            <a:r>
              <a:rPr sz="3200" spc="-10" dirty="0">
                <a:latin typeface="Calibri"/>
                <a:cs typeface="Calibri"/>
              </a:rPr>
              <a:t>tedavisine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yanıt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vermediklerinde,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doktorlar</a:t>
            </a:r>
            <a:endParaRPr sz="3200" dirty="0">
              <a:latin typeface="Calibri"/>
              <a:cs typeface="Calibri"/>
            </a:endParaRPr>
          </a:p>
          <a:p>
            <a:pPr marL="365760">
              <a:lnSpc>
                <a:spcPts val="3210"/>
              </a:lnSpc>
            </a:pPr>
            <a:r>
              <a:rPr sz="3200" dirty="0">
                <a:latin typeface="Calibri"/>
                <a:cs typeface="Calibri"/>
              </a:rPr>
              <a:t>EKT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uygulama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kararı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veriyorlardı.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EKT,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bipolar</a:t>
            </a:r>
            <a:endParaRPr sz="3200" dirty="0">
              <a:latin typeface="Calibri"/>
              <a:cs typeface="Calibri"/>
            </a:endParaRPr>
          </a:p>
          <a:p>
            <a:pPr marL="365760" marR="282575">
              <a:lnSpc>
                <a:spcPct val="90000"/>
              </a:lnSpc>
              <a:spcBef>
                <a:spcPts val="190"/>
              </a:spcBef>
            </a:pPr>
            <a:r>
              <a:rPr sz="3200" dirty="0">
                <a:latin typeface="Calibri"/>
                <a:cs typeface="Calibri"/>
              </a:rPr>
              <a:t>bozukluk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hastalarına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uygulansa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benim </a:t>
            </a:r>
            <a:r>
              <a:rPr sz="3200" dirty="0">
                <a:latin typeface="Calibri"/>
                <a:cs typeface="Calibri"/>
              </a:rPr>
              <a:t>bunu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gözlemleme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şansım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olmadı.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Ancak, </a:t>
            </a:r>
            <a:r>
              <a:rPr sz="3200" dirty="0">
                <a:latin typeface="Calibri"/>
                <a:cs typeface="Calibri"/>
              </a:rPr>
              <a:t>Sienaert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ark.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(2009)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çalışmasına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göre, </a:t>
            </a:r>
            <a:r>
              <a:rPr sz="3200" dirty="0">
                <a:latin typeface="Calibri"/>
                <a:cs typeface="Calibri"/>
              </a:rPr>
              <a:t>bipolar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depresyon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hastaları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unipolar</a:t>
            </a:r>
            <a:endParaRPr sz="3200" dirty="0">
              <a:latin typeface="Calibri"/>
              <a:cs typeface="Calibri"/>
            </a:endParaRPr>
          </a:p>
          <a:p>
            <a:pPr marL="365760" marR="123189">
              <a:lnSpc>
                <a:spcPts val="3460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depresyon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hastalarına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göre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EKT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daha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hızlı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klinik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gelişme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gösterme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eğilimindedirler.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”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17347"/>
            <a:ext cx="963168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332231"/>
            <a:ext cx="952500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01877"/>
            <a:ext cx="8049895" cy="537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6F2F9F"/>
                </a:solidFill>
                <a:latin typeface="Calibri"/>
                <a:cs typeface="Calibri"/>
              </a:rPr>
              <a:t>Yakından</a:t>
            </a:r>
            <a:r>
              <a:rPr sz="3200" spc="-1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Bakalım:</a:t>
            </a:r>
            <a:r>
              <a:rPr sz="3200" spc="-1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Staj</a:t>
            </a:r>
            <a:r>
              <a:rPr sz="3200" spc="-1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Deneyiminin,</a:t>
            </a:r>
            <a:r>
              <a:rPr sz="3200" spc="-1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Lisans</a:t>
            </a:r>
            <a:endParaRPr sz="3200" dirty="0">
              <a:latin typeface="Calibri"/>
              <a:cs typeface="Calibri"/>
            </a:endParaRPr>
          </a:p>
          <a:p>
            <a:pPr marL="73660" marR="44450" algn="ct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Programında</a:t>
            </a:r>
            <a:r>
              <a:rPr sz="32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Öğrenilen</a:t>
            </a:r>
            <a:r>
              <a:rPr sz="32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Bilgiler</a:t>
            </a:r>
            <a:r>
              <a:rPr sz="32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Çerçevesinde</a:t>
            </a:r>
            <a:r>
              <a:rPr sz="3200" spc="-1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F2F9F"/>
                </a:solidFill>
                <a:latin typeface="Calibri"/>
                <a:cs typeface="Calibri"/>
              </a:rPr>
              <a:t>Ele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Alınması</a:t>
            </a:r>
            <a:endParaRPr sz="3200" dirty="0">
              <a:latin typeface="Calibri"/>
              <a:cs typeface="Calibri"/>
            </a:endParaRPr>
          </a:p>
          <a:p>
            <a:pPr marR="95885" algn="ctr">
              <a:lnSpc>
                <a:spcPts val="3675"/>
              </a:lnSpc>
            </a:pPr>
            <a:r>
              <a:rPr sz="3200" dirty="0">
                <a:latin typeface="Calibri"/>
                <a:cs typeface="Calibri"/>
              </a:rPr>
              <a:t>“Kadın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servisinde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bipolar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bozukluk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hastasıyla</a:t>
            </a:r>
            <a:endParaRPr sz="3200" dirty="0">
              <a:latin typeface="Calibri"/>
              <a:cs typeface="Calibri"/>
            </a:endParaRPr>
          </a:p>
          <a:p>
            <a:pPr marL="355600" marR="80518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karşılaştığımda,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onun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uyku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bozukluğu </a:t>
            </a:r>
            <a:r>
              <a:rPr sz="3200" dirty="0">
                <a:latin typeface="Calibri"/>
                <a:cs typeface="Calibri"/>
              </a:rPr>
              <a:t>sebebiyle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orada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bulunduğunu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düşündüm.</a:t>
            </a:r>
            <a:endParaRPr sz="32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Eğlenceli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neşeliydi.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Fakat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sonrasında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servise </a:t>
            </a:r>
            <a:r>
              <a:rPr sz="3200" dirty="0">
                <a:latin typeface="Calibri"/>
                <a:cs typeface="Calibri"/>
              </a:rPr>
              <a:t>yeni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geldiği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zamanda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başka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hastaya</a:t>
            </a:r>
            <a:endParaRPr sz="3200" dirty="0">
              <a:latin typeface="Calibri"/>
              <a:cs typeface="Calibri"/>
            </a:endParaRPr>
          </a:p>
          <a:p>
            <a:pPr marL="355600" marR="63563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saldırdığını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öğrendim.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Doktorlar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hastanın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o </a:t>
            </a:r>
            <a:r>
              <a:rPr sz="3200" dirty="0">
                <a:latin typeface="Calibri"/>
                <a:cs typeface="Calibri"/>
              </a:rPr>
              <a:t>dönem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çok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saldırgan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sürekli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küfür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eder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halde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olduğunu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söylediklerinde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çok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şaşırdım.”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903" y="1066800"/>
            <a:ext cx="8081009" cy="5124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255" algn="ctr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solidFill>
                  <a:srgbClr val="6F2F9F"/>
                </a:solidFill>
                <a:latin typeface="Calibri"/>
                <a:cs typeface="Calibri"/>
              </a:rPr>
              <a:t>Yakından</a:t>
            </a:r>
            <a:r>
              <a:rPr sz="3200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Bakalım:</a:t>
            </a:r>
            <a:r>
              <a:rPr sz="3200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Staj</a:t>
            </a:r>
            <a:r>
              <a:rPr sz="3200" spc="-1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Deneyiminin,</a:t>
            </a:r>
            <a:r>
              <a:rPr sz="3200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Lisans</a:t>
            </a:r>
            <a:endParaRPr sz="3200" dirty="0">
              <a:latin typeface="Calibri"/>
              <a:cs typeface="Calibri"/>
            </a:endParaRPr>
          </a:p>
          <a:p>
            <a:pPr marL="146050" marR="5080" algn="ctr">
              <a:lnSpc>
                <a:spcPct val="100000"/>
              </a:lnSpc>
            </a:pP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Programında</a:t>
            </a:r>
            <a:r>
              <a:rPr sz="32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Öğrenilen</a:t>
            </a:r>
            <a:r>
              <a:rPr sz="3200" spc="-1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Bilgiler</a:t>
            </a:r>
            <a:r>
              <a:rPr sz="3200" spc="-1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F2F9F"/>
                </a:solidFill>
                <a:latin typeface="Calibri"/>
                <a:cs typeface="Calibri"/>
              </a:rPr>
              <a:t>Çerçevesinde</a:t>
            </a:r>
            <a:r>
              <a:rPr sz="32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6F2F9F"/>
                </a:solidFill>
                <a:latin typeface="Calibri"/>
                <a:cs typeface="Calibri"/>
              </a:rPr>
              <a:t>Ele </a:t>
            </a:r>
            <a:r>
              <a:rPr sz="3200" spc="-10" dirty="0">
                <a:solidFill>
                  <a:srgbClr val="6F2F9F"/>
                </a:solidFill>
                <a:latin typeface="Calibri"/>
                <a:cs typeface="Calibri"/>
              </a:rPr>
              <a:t>Alınması</a:t>
            </a:r>
            <a:endParaRPr sz="3200" dirty="0">
              <a:latin typeface="Calibri"/>
              <a:cs typeface="Calibri"/>
            </a:endParaRPr>
          </a:p>
          <a:p>
            <a:pPr marL="355600" marR="732790" indent="-342900" algn="just">
              <a:lnSpc>
                <a:spcPct val="100000"/>
              </a:lnSpc>
              <a:spcBef>
                <a:spcPts val="969"/>
              </a:spcBef>
            </a:pPr>
            <a:r>
              <a:rPr sz="3200" dirty="0">
                <a:latin typeface="Calibri"/>
                <a:cs typeface="Calibri"/>
              </a:rPr>
              <a:t>“Poliklinikte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depresyon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hastalarının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görülme </a:t>
            </a:r>
            <a:r>
              <a:rPr sz="3200" dirty="0">
                <a:latin typeface="Calibri"/>
                <a:cs typeface="Calibri"/>
              </a:rPr>
              <a:t>sıklığı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yüksek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olsa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yatılı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serviste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bipolar </a:t>
            </a:r>
            <a:r>
              <a:rPr sz="3200" dirty="0">
                <a:latin typeface="Calibri"/>
                <a:cs typeface="Calibri"/>
              </a:rPr>
              <a:t>bozukluk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hastaları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çoğunluktaydı.”</a:t>
            </a:r>
            <a:endParaRPr sz="3200" dirty="0">
              <a:latin typeface="Calibri"/>
              <a:cs typeface="Calibri"/>
            </a:endParaRPr>
          </a:p>
          <a:p>
            <a:pPr marL="355600" marR="695960" indent="-342900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“Ek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olarak,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bazı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bipolar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bozukluk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hastalarının halüsinasyonlar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delüzyonlar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olabildiğini</a:t>
            </a:r>
            <a:endParaRPr sz="3200" dirty="0">
              <a:latin typeface="Calibri"/>
              <a:cs typeface="Calibri"/>
            </a:endParaRPr>
          </a:p>
          <a:p>
            <a:pPr marL="355600" marR="266700" algn="just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gördüm.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Örneğin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hasta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hamile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kalıp,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İsa’yı doğuracağına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inanıyordu.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”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88976"/>
            <a:ext cx="963168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332231"/>
            <a:ext cx="952500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110" y="1058418"/>
            <a:ext cx="79470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Yakından</a:t>
            </a:r>
            <a:r>
              <a:rPr sz="3200" spc="-105" dirty="0"/>
              <a:t> </a:t>
            </a:r>
            <a:r>
              <a:rPr sz="3200" dirty="0"/>
              <a:t>Bakalım:</a:t>
            </a:r>
            <a:r>
              <a:rPr sz="3200" spc="-105" dirty="0"/>
              <a:t> </a:t>
            </a:r>
            <a:r>
              <a:rPr sz="3200" dirty="0"/>
              <a:t>Staj</a:t>
            </a:r>
            <a:r>
              <a:rPr sz="3200" spc="-125" dirty="0"/>
              <a:t> </a:t>
            </a:r>
            <a:r>
              <a:rPr sz="3200" dirty="0"/>
              <a:t>Deneyiminin,</a:t>
            </a:r>
            <a:r>
              <a:rPr sz="3200" spc="-105" dirty="0"/>
              <a:t> </a:t>
            </a:r>
            <a:r>
              <a:rPr sz="3200" spc="-10" dirty="0"/>
              <a:t>Lisans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spc="-10" dirty="0"/>
              <a:t>Programında</a:t>
            </a:r>
            <a:r>
              <a:rPr sz="3200" spc="-114" dirty="0"/>
              <a:t> </a:t>
            </a:r>
            <a:r>
              <a:rPr sz="3200" dirty="0"/>
              <a:t>Öğrenilen</a:t>
            </a:r>
            <a:r>
              <a:rPr sz="3200" spc="-120" dirty="0"/>
              <a:t> </a:t>
            </a:r>
            <a:r>
              <a:rPr sz="3200" dirty="0"/>
              <a:t>Bilgiler</a:t>
            </a:r>
            <a:r>
              <a:rPr sz="3200" spc="-110" dirty="0"/>
              <a:t> </a:t>
            </a:r>
            <a:r>
              <a:rPr sz="3200" dirty="0"/>
              <a:t>Çerçevesinde</a:t>
            </a:r>
            <a:r>
              <a:rPr sz="3200" spc="-114" dirty="0"/>
              <a:t> </a:t>
            </a:r>
            <a:r>
              <a:rPr sz="3200" spc="-25" dirty="0"/>
              <a:t>Ele </a:t>
            </a:r>
            <a:r>
              <a:rPr sz="3200" spc="-10" dirty="0"/>
              <a:t>Alınması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2664967"/>
            <a:ext cx="8008620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(Agorafobi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görülen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panik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bozukluktan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bahsediyor)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“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Sorun</a:t>
            </a:r>
            <a:r>
              <a:rPr sz="2200" spc="4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belirtilerin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abartılmasında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bilişsel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düzeyde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olduğundan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ts val="2115"/>
              </a:lnSpc>
            </a:pPr>
            <a:r>
              <a:rPr sz="2200" dirty="0">
                <a:latin typeface="Calibri"/>
                <a:cs typeface="Calibri"/>
              </a:rPr>
              <a:t>tedavi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yöntemi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olarak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BDT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iyi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seçim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olabilir.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hastaların</a:t>
            </a:r>
            <a:endParaRPr sz="2200" dirty="0">
              <a:latin typeface="Calibri"/>
              <a:cs typeface="Calibri"/>
            </a:endParaRPr>
          </a:p>
          <a:p>
            <a:pPr marL="355600" marR="648335">
              <a:lnSpc>
                <a:spcPct val="80000"/>
              </a:lnSpc>
              <a:spcBef>
                <a:spcPts val="265"/>
              </a:spcBef>
            </a:pPr>
            <a:r>
              <a:rPr sz="2200" dirty="0">
                <a:latin typeface="Calibri"/>
                <a:cs typeface="Calibri"/>
              </a:rPr>
              <a:t>terapilerinde,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bilişsel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terapi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stratejilerinden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gerçekliğin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farkına </a:t>
            </a:r>
            <a:r>
              <a:rPr sz="2200" dirty="0">
                <a:latin typeface="Calibri"/>
                <a:cs typeface="Calibri"/>
              </a:rPr>
              <a:t>varmalarını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tutarsızlıkları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görmelerini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sağlama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yöntemleri</a:t>
            </a:r>
            <a:endParaRPr sz="2200" dirty="0">
              <a:latin typeface="Calibri"/>
              <a:cs typeface="Calibri"/>
            </a:endParaRPr>
          </a:p>
          <a:p>
            <a:pPr marL="355600" marR="147955">
              <a:lnSpc>
                <a:spcPct val="80000"/>
              </a:lnSpc>
            </a:pPr>
            <a:r>
              <a:rPr sz="2200" spc="-25" dirty="0">
                <a:latin typeface="Calibri"/>
                <a:cs typeface="Calibri"/>
              </a:rPr>
              <a:t>kullanabilir.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(Beck,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2008).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Tekil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tedaviler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(Tek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başına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SSRI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veya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BDT) </a:t>
            </a:r>
            <a:r>
              <a:rPr sz="2200" dirty="0">
                <a:latin typeface="Calibri"/>
                <a:cs typeface="Calibri"/>
              </a:rPr>
              <a:t>ile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kombine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tedavilerin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(SSRI+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BDT)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etkililiklerini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karşılaştıran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bir</a:t>
            </a:r>
            <a:endParaRPr sz="2200" dirty="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araştırmanın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sonuçları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göstermektedir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tüm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tedaviler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etkili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olsa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da </a:t>
            </a:r>
            <a:r>
              <a:rPr sz="2200" spc="-10" dirty="0">
                <a:latin typeface="Calibri"/>
                <a:cs typeface="Calibri"/>
              </a:rPr>
              <a:t>kombine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tedavi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yalnızca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BDT’den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daha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üstündür.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Ancak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SSRI </a:t>
            </a:r>
            <a:r>
              <a:rPr sz="2200" spc="-10" dirty="0">
                <a:latin typeface="Calibri"/>
                <a:cs typeface="Calibri"/>
              </a:rPr>
              <a:t>tedavisinin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diğer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iki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tedavinin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etkililikleriyle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farkı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çok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fazla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değildir. </a:t>
            </a:r>
            <a:r>
              <a:rPr sz="2200" dirty="0">
                <a:latin typeface="Calibri"/>
                <a:cs typeface="Calibri"/>
              </a:rPr>
              <a:t>(Apeldoorn,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Hout,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Mersch,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Huisman,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Slaap,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Hale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III,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Visser,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Dyck,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&amp; </a:t>
            </a:r>
            <a:r>
              <a:rPr sz="2200" spc="-30" dirty="0">
                <a:latin typeface="Calibri"/>
                <a:cs typeface="Calibri"/>
              </a:rPr>
              <a:t>Boer,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2008).”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88976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332231"/>
            <a:ext cx="952500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Yakından</a:t>
            </a:r>
            <a:r>
              <a:rPr sz="3200" spc="-125" dirty="0"/>
              <a:t> </a:t>
            </a:r>
            <a:r>
              <a:rPr sz="3200" dirty="0"/>
              <a:t>Bakalım:</a:t>
            </a:r>
            <a:r>
              <a:rPr sz="3200" spc="-120" dirty="0"/>
              <a:t> </a:t>
            </a:r>
            <a:r>
              <a:rPr sz="3200" dirty="0"/>
              <a:t>Staj</a:t>
            </a:r>
            <a:r>
              <a:rPr sz="3200" spc="-135" dirty="0"/>
              <a:t> </a:t>
            </a:r>
            <a:r>
              <a:rPr sz="3200" dirty="0"/>
              <a:t>Deneyiminin,</a:t>
            </a:r>
            <a:r>
              <a:rPr sz="3200" spc="-110" dirty="0"/>
              <a:t> </a:t>
            </a:r>
            <a:r>
              <a:rPr sz="3200" spc="-10" dirty="0"/>
              <a:t>Lisans</a:t>
            </a:r>
            <a:endParaRPr sz="3200"/>
          </a:p>
          <a:p>
            <a:pPr marL="12700" marR="5080" algn="ctr">
              <a:lnSpc>
                <a:spcPct val="100000"/>
              </a:lnSpc>
            </a:pPr>
            <a:r>
              <a:rPr sz="3200" spc="-10" dirty="0"/>
              <a:t>Programında</a:t>
            </a:r>
            <a:r>
              <a:rPr sz="3200" spc="-114" dirty="0"/>
              <a:t> </a:t>
            </a:r>
            <a:r>
              <a:rPr sz="3200" dirty="0"/>
              <a:t>Öğrenilen</a:t>
            </a:r>
            <a:r>
              <a:rPr sz="3200" spc="-120" dirty="0"/>
              <a:t> </a:t>
            </a:r>
            <a:r>
              <a:rPr sz="3200" dirty="0"/>
              <a:t>Bilgiler</a:t>
            </a:r>
            <a:r>
              <a:rPr sz="3200" spc="-110" dirty="0"/>
              <a:t> </a:t>
            </a:r>
            <a:r>
              <a:rPr sz="3200" dirty="0"/>
              <a:t>Çerçevesinde</a:t>
            </a:r>
            <a:r>
              <a:rPr sz="3200" spc="-114" dirty="0"/>
              <a:t> </a:t>
            </a:r>
            <a:r>
              <a:rPr sz="3200" spc="-25" dirty="0"/>
              <a:t>Ele </a:t>
            </a:r>
            <a:r>
              <a:rPr sz="3200" spc="-10" dirty="0"/>
              <a:t>Alınması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spc="-20" dirty="0"/>
              <a:t>(OKB’den</a:t>
            </a:r>
            <a:r>
              <a:rPr sz="2200" spc="-30" dirty="0"/>
              <a:t> </a:t>
            </a:r>
            <a:r>
              <a:rPr sz="2200" dirty="0"/>
              <a:t>bahsediyor)</a:t>
            </a:r>
            <a:r>
              <a:rPr sz="2200" spc="-55" dirty="0"/>
              <a:t> </a:t>
            </a:r>
            <a:r>
              <a:rPr sz="2200" dirty="0"/>
              <a:t>“En</a:t>
            </a:r>
            <a:r>
              <a:rPr sz="2200" spc="-30" dirty="0"/>
              <a:t> </a:t>
            </a:r>
            <a:r>
              <a:rPr sz="2200" dirty="0"/>
              <a:t>sık</a:t>
            </a:r>
            <a:r>
              <a:rPr sz="2200" spc="-35" dirty="0"/>
              <a:t> </a:t>
            </a:r>
            <a:r>
              <a:rPr sz="2200" spc="-10" dirty="0"/>
              <a:t>karşılaşılan</a:t>
            </a:r>
            <a:r>
              <a:rPr sz="2200" spc="-45" dirty="0"/>
              <a:t> </a:t>
            </a:r>
            <a:r>
              <a:rPr sz="2200" spc="-10" dirty="0"/>
              <a:t>kompulsiyon</a:t>
            </a:r>
            <a:r>
              <a:rPr sz="2200" spc="-60" dirty="0"/>
              <a:t> </a:t>
            </a:r>
            <a:r>
              <a:rPr sz="2200" dirty="0"/>
              <a:t>temizlik</a:t>
            </a:r>
            <a:r>
              <a:rPr sz="2200" spc="-20" dirty="0"/>
              <a:t> </a:t>
            </a:r>
            <a:r>
              <a:rPr sz="2200" spc="-25" dirty="0"/>
              <a:t>ve</a:t>
            </a:r>
            <a:endParaRPr sz="2200" dirty="0"/>
          </a:p>
          <a:p>
            <a:pPr marL="355600" marR="5080">
              <a:lnSpc>
                <a:spcPct val="80000"/>
              </a:lnSpc>
              <a:spcBef>
                <a:spcPts val="265"/>
              </a:spcBef>
            </a:pPr>
            <a:r>
              <a:rPr sz="2200" spc="-10" dirty="0"/>
              <a:t>kontrol</a:t>
            </a:r>
            <a:r>
              <a:rPr sz="2200" spc="-95" dirty="0"/>
              <a:t> </a:t>
            </a:r>
            <a:r>
              <a:rPr sz="2200" dirty="0"/>
              <a:t>etmeydi.</a:t>
            </a:r>
            <a:r>
              <a:rPr sz="2200" spc="-75" dirty="0"/>
              <a:t> </a:t>
            </a:r>
            <a:r>
              <a:rPr sz="2200" dirty="0"/>
              <a:t>Hastanede</a:t>
            </a:r>
            <a:r>
              <a:rPr sz="2200" spc="-90" dirty="0"/>
              <a:t> </a:t>
            </a:r>
            <a:r>
              <a:rPr sz="2200" dirty="0"/>
              <a:t>çoğu</a:t>
            </a:r>
            <a:r>
              <a:rPr sz="2200" spc="-90" dirty="0"/>
              <a:t> </a:t>
            </a:r>
            <a:r>
              <a:rPr sz="2200" dirty="0"/>
              <a:t>hastanın</a:t>
            </a:r>
            <a:r>
              <a:rPr sz="2200" spc="-110" dirty="0"/>
              <a:t> </a:t>
            </a:r>
            <a:r>
              <a:rPr sz="2200" dirty="0"/>
              <a:t>semptomlarının</a:t>
            </a:r>
            <a:r>
              <a:rPr sz="2200" spc="-95" dirty="0"/>
              <a:t> </a:t>
            </a:r>
            <a:r>
              <a:rPr sz="2200" spc="-10" dirty="0"/>
              <a:t>kendileri </a:t>
            </a:r>
            <a:r>
              <a:rPr sz="2200" dirty="0"/>
              <a:t>için</a:t>
            </a:r>
            <a:r>
              <a:rPr sz="2200" spc="-60" dirty="0"/>
              <a:t> </a:t>
            </a:r>
            <a:r>
              <a:rPr sz="2200" spc="-10" dirty="0"/>
              <a:t>travmatik</a:t>
            </a:r>
            <a:r>
              <a:rPr sz="2200" spc="-55" dirty="0"/>
              <a:t> </a:t>
            </a:r>
            <a:r>
              <a:rPr sz="2200" dirty="0"/>
              <a:t>bir</a:t>
            </a:r>
            <a:r>
              <a:rPr sz="2200" spc="-70" dirty="0"/>
              <a:t> </a:t>
            </a:r>
            <a:r>
              <a:rPr sz="2200" dirty="0"/>
              <a:t>olaydan</a:t>
            </a:r>
            <a:r>
              <a:rPr sz="2200" spc="-65" dirty="0"/>
              <a:t> </a:t>
            </a:r>
            <a:r>
              <a:rPr sz="2200" dirty="0"/>
              <a:t>sonra</a:t>
            </a:r>
            <a:r>
              <a:rPr sz="2200" spc="-55" dirty="0"/>
              <a:t> </a:t>
            </a:r>
            <a:r>
              <a:rPr sz="2200" spc="-10" dirty="0"/>
              <a:t>ortaya</a:t>
            </a:r>
            <a:r>
              <a:rPr sz="2200" spc="-65" dirty="0"/>
              <a:t> </a:t>
            </a:r>
            <a:r>
              <a:rPr sz="2200" dirty="0"/>
              <a:t>çıktığını</a:t>
            </a:r>
            <a:r>
              <a:rPr sz="2200" spc="-55" dirty="0"/>
              <a:t> </a:t>
            </a:r>
            <a:r>
              <a:rPr sz="2200" spc="-10" dirty="0"/>
              <a:t>gözlemledim.</a:t>
            </a:r>
            <a:r>
              <a:rPr sz="2200" spc="-25" dirty="0"/>
              <a:t> Bir</a:t>
            </a:r>
            <a:endParaRPr sz="2200" dirty="0"/>
          </a:p>
          <a:p>
            <a:pPr marL="355600" marR="224154">
              <a:lnSpc>
                <a:spcPct val="80000"/>
              </a:lnSpc>
            </a:pPr>
            <a:r>
              <a:rPr sz="2200" dirty="0"/>
              <a:t>hafta</a:t>
            </a:r>
            <a:r>
              <a:rPr sz="2200" spc="-50" dirty="0"/>
              <a:t> </a:t>
            </a:r>
            <a:r>
              <a:rPr sz="2200" dirty="0"/>
              <a:t>önce</a:t>
            </a:r>
            <a:r>
              <a:rPr sz="2200" spc="-45" dirty="0"/>
              <a:t> </a:t>
            </a:r>
            <a:r>
              <a:rPr sz="2200" dirty="0"/>
              <a:t>sağlıklı</a:t>
            </a:r>
            <a:r>
              <a:rPr sz="2200" spc="-55" dirty="0"/>
              <a:t> </a:t>
            </a:r>
            <a:r>
              <a:rPr sz="2200" dirty="0"/>
              <a:t>bir</a:t>
            </a:r>
            <a:r>
              <a:rPr sz="2200" spc="-60" dirty="0"/>
              <a:t> </a:t>
            </a:r>
            <a:r>
              <a:rPr sz="2200" dirty="0"/>
              <a:t>şekilde</a:t>
            </a:r>
            <a:r>
              <a:rPr sz="2200" spc="-20" dirty="0"/>
              <a:t> </a:t>
            </a:r>
            <a:r>
              <a:rPr sz="2200" dirty="0"/>
              <a:t>gördüğü</a:t>
            </a:r>
            <a:r>
              <a:rPr sz="2200" spc="-60" dirty="0"/>
              <a:t> </a:t>
            </a:r>
            <a:r>
              <a:rPr sz="2200" dirty="0"/>
              <a:t>bir</a:t>
            </a:r>
            <a:r>
              <a:rPr sz="2200" spc="-45" dirty="0"/>
              <a:t> </a:t>
            </a:r>
            <a:r>
              <a:rPr sz="2200" dirty="0"/>
              <a:t>akrabasının</a:t>
            </a:r>
            <a:r>
              <a:rPr sz="2200" spc="-75" dirty="0"/>
              <a:t> </a:t>
            </a:r>
            <a:r>
              <a:rPr sz="2200" spc="-10" dirty="0"/>
              <a:t>kaybından </a:t>
            </a:r>
            <a:r>
              <a:rPr sz="2200" dirty="0"/>
              <a:t>sonra</a:t>
            </a:r>
            <a:r>
              <a:rPr sz="2200" spc="-45" dirty="0"/>
              <a:t> </a:t>
            </a:r>
            <a:r>
              <a:rPr sz="2200" dirty="0"/>
              <a:t>tanrı,</a:t>
            </a:r>
            <a:r>
              <a:rPr sz="2200" spc="-50" dirty="0"/>
              <a:t> </a:t>
            </a:r>
            <a:r>
              <a:rPr sz="2200" dirty="0"/>
              <a:t>din,</a:t>
            </a:r>
            <a:r>
              <a:rPr sz="2200" spc="-35" dirty="0"/>
              <a:t> </a:t>
            </a:r>
            <a:r>
              <a:rPr sz="2200" dirty="0"/>
              <a:t>şeytan</a:t>
            </a:r>
            <a:r>
              <a:rPr sz="2200" spc="-35" dirty="0"/>
              <a:t> </a:t>
            </a:r>
            <a:r>
              <a:rPr sz="2200" dirty="0"/>
              <a:t>ve</a:t>
            </a:r>
            <a:r>
              <a:rPr sz="2200" spc="-35" dirty="0"/>
              <a:t> </a:t>
            </a:r>
            <a:r>
              <a:rPr sz="2200" dirty="0"/>
              <a:t>ölüm</a:t>
            </a:r>
            <a:r>
              <a:rPr sz="2200" spc="-30" dirty="0"/>
              <a:t> </a:t>
            </a:r>
            <a:r>
              <a:rPr sz="2200" dirty="0"/>
              <a:t>hakkında</a:t>
            </a:r>
            <a:r>
              <a:rPr sz="2200" spc="-35" dirty="0"/>
              <a:t> </a:t>
            </a:r>
            <a:r>
              <a:rPr sz="2200" dirty="0"/>
              <a:t>durmaksızın</a:t>
            </a:r>
            <a:r>
              <a:rPr sz="2200" spc="-40" dirty="0"/>
              <a:t> </a:t>
            </a:r>
            <a:r>
              <a:rPr sz="2200" spc="-10" dirty="0"/>
              <a:t>sorular </a:t>
            </a:r>
            <a:r>
              <a:rPr sz="2200" dirty="0"/>
              <a:t>sormaya</a:t>
            </a:r>
            <a:r>
              <a:rPr sz="2200" spc="-60" dirty="0"/>
              <a:t> </a:t>
            </a:r>
            <a:r>
              <a:rPr sz="2200" dirty="0"/>
              <a:t>başlayan</a:t>
            </a:r>
            <a:r>
              <a:rPr sz="2200" spc="-85" dirty="0"/>
              <a:t> </a:t>
            </a:r>
            <a:r>
              <a:rPr sz="2200" dirty="0"/>
              <a:t>bir</a:t>
            </a:r>
            <a:r>
              <a:rPr sz="2200" spc="-55" dirty="0"/>
              <a:t> </a:t>
            </a:r>
            <a:r>
              <a:rPr sz="2200" dirty="0"/>
              <a:t>kadın</a:t>
            </a:r>
            <a:r>
              <a:rPr sz="2200" spc="-55" dirty="0"/>
              <a:t> </a:t>
            </a:r>
            <a:r>
              <a:rPr sz="2200" spc="-10" dirty="0"/>
              <a:t>hastayı</a:t>
            </a:r>
            <a:r>
              <a:rPr sz="2200" spc="-70" dirty="0"/>
              <a:t> </a:t>
            </a:r>
            <a:r>
              <a:rPr sz="2200" dirty="0"/>
              <a:t>gördüğümde</a:t>
            </a:r>
            <a:r>
              <a:rPr sz="2200" spc="-55" dirty="0"/>
              <a:t> </a:t>
            </a:r>
            <a:r>
              <a:rPr sz="2200" dirty="0"/>
              <a:t>neden</a:t>
            </a:r>
            <a:r>
              <a:rPr sz="2200" spc="-35" dirty="0"/>
              <a:t> </a:t>
            </a:r>
            <a:r>
              <a:rPr sz="2200" spc="-10" dirty="0"/>
              <a:t>başka </a:t>
            </a:r>
            <a:r>
              <a:rPr sz="2200" dirty="0"/>
              <a:t>hastalar</a:t>
            </a:r>
            <a:r>
              <a:rPr sz="2200" spc="-55" dirty="0"/>
              <a:t> </a:t>
            </a:r>
            <a:r>
              <a:rPr sz="2200" dirty="0"/>
              <a:t>bu</a:t>
            </a:r>
            <a:r>
              <a:rPr sz="2200" spc="-25" dirty="0"/>
              <a:t> </a:t>
            </a:r>
            <a:r>
              <a:rPr sz="2200" dirty="0"/>
              <a:t>belirtileri</a:t>
            </a:r>
            <a:r>
              <a:rPr sz="2200" spc="-45" dirty="0"/>
              <a:t> </a:t>
            </a:r>
            <a:r>
              <a:rPr sz="2200" spc="-20" dirty="0"/>
              <a:t>göstermezken</a:t>
            </a:r>
            <a:r>
              <a:rPr sz="2200" spc="25" dirty="0"/>
              <a:t> </a:t>
            </a:r>
            <a:r>
              <a:rPr sz="2200" dirty="0"/>
              <a:t>o</a:t>
            </a:r>
            <a:r>
              <a:rPr sz="2200" spc="-20" dirty="0"/>
              <a:t> </a:t>
            </a:r>
            <a:r>
              <a:rPr sz="2200" dirty="0"/>
              <a:t>bunları</a:t>
            </a:r>
            <a:r>
              <a:rPr sz="2200" spc="-55" dirty="0"/>
              <a:t> </a:t>
            </a:r>
            <a:r>
              <a:rPr sz="2200" spc="-10" dirty="0"/>
              <a:t>gösteriyor</a:t>
            </a:r>
            <a:r>
              <a:rPr sz="2200" spc="-20" dirty="0"/>
              <a:t> diye </a:t>
            </a:r>
            <a:r>
              <a:rPr sz="2200" dirty="0"/>
              <a:t>düşündüm.</a:t>
            </a:r>
            <a:r>
              <a:rPr sz="2200" spc="-70" dirty="0"/>
              <a:t> </a:t>
            </a:r>
            <a:r>
              <a:rPr sz="2200" spc="-10" dirty="0"/>
              <a:t>Türkiye</a:t>
            </a:r>
            <a:r>
              <a:rPr sz="2200" spc="-55" dirty="0"/>
              <a:t> </a:t>
            </a:r>
            <a:r>
              <a:rPr sz="2200" dirty="0"/>
              <a:t>örnekleminde</a:t>
            </a:r>
            <a:r>
              <a:rPr sz="2200" spc="-45" dirty="0"/>
              <a:t> </a:t>
            </a:r>
            <a:r>
              <a:rPr sz="2200" dirty="0"/>
              <a:t>yapılan</a:t>
            </a:r>
            <a:r>
              <a:rPr sz="2200" spc="-70" dirty="0"/>
              <a:t> </a:t>
            </a:r>
            <a:r>
              <a:rPr sz="2200" dirty="0"/>
              <a:t>bir</a:t>
            </a:r>
            <a:r>
              <a:rPr sz="2200" spc="-75" dirty="0"/>
              <a:t> </a:t>
            </a:r>
            <a:r>
              <a:rPr sz="2200" spc="-10" dirty="0"/>
              <a:t>çalışmaya</a:t>
            </a:r>
            <a:r>
              <a:rPr sz="2200" spc="-65" dirty="0"/>
              <a:t> </a:t>
            </a:r>
            <a:r>
              <a:rPr sz="2200" spc="-20" dirty="0"/>
              <a:t>göre </a:t>
            </a:r>
            <a:r>
              <a:rPr sz="2200" spc="-10" dirty="0"/>
              <a:t>(Yorulmaz,</a:t>
            </a:r>
            <a:r>
              <a:rPr sz="2200" spc="-30" dirty="0"/>
              <a:t> </a:t>
            </a:r>
            <a:r>
              <a:rPr sz="2200" dirty="0"/>
              <a:t>Gençöz,</a:t>
            </a:r>
            <a:r>
              <a:rPr sz="2200" spc="-30" dirty="0"/>
              <a:t> </a:t>
            </a:r>
            <a:r>
              <a:rPr sz="2200" dirty="0"/>
              <a:t>&amp;</a:t>
            </a:r>
            <a:r>
              <a:rPr sz="2200" spc="-45" dirty="0"/>
              <a:t> </a:t>
            </a:r>
            <a:r>
              <a:rPr sz="2200" spc="-40" dirty="0"/>
              <a:t>Woody, </a:t>
            </a:r>
            <a:r>
              <a:rPr sz="2200" dirty="0"/>
              <a:t>2009),</a:t>
            </a:r>
            <a:r>
              <a:rPr sz="2200" spc="-55" dirty="0"/>
              <a:t> </a:t>
            </a:r>
            <a:r>
              <a:rPr sz="2200" dirty="0"/>
              <a:t>dindar</a:t>
            </a:r>
            <a:r>
              <a:rPr sz="2200" spc="-65" dirty="0"/>
              <a:t> </a:t>
            </a:r>
            <a:r>
              <a:rPr sz="2200" dirty="0"/>
              <a:t>olmak</a:t>
            </a:r>
            <a:r>
              <a:rPr sz="2200" spc="-50" dirty="0"/>
              <a:t> </a:t>
            </a:r>
            <a:r>
              <a:rPr sz="2200" dirty="0"/>
              <a:t>bu</a:t>
            </a:r>
            <a:r>
              <a:rPr sz="2200" spc="-50" dirty="0"/>
              <a:t> </a:t>
            </a:r>
            <a:r>
              <a:rPr sz="2200" spc="-10" dirty="0"/>
              <a:t>örneklemde </a:t>
            </a:r>
            <a:r>
              <a:rPr sz="2200" dirty="0"/>
              <a:t>OKB</a:t>
            </a:r>
            <a:r>
              <a:rPr sz="2200" spc="-25" dirty="0"/>
              <a:t> </a:t>
            </a:r>
            <a:r>
              <a:rPr sz="2200" dirty="0"/>
              <a:t>için</a:t>
            </a:r>
            <a:r>
              <a:rPr sz="2200" spc="-45" dirty="0"/>
              <a:t> </a:t>
            </a:r>
            <a:r>
              <a:rPr sz="2200" dirty="0"/>
              <a:t>bir</a:t>
            </a:r>
            <a:r>
              <a:rPr sz="2200" spc="-40" dirty="0"/>
              <a:t> </a:t>
            </a:r>
            <a:r>
              <a:rPr sz="2200" dirty="0"/>
              <a:t>yatkınlık</a:t>
            </a:r>
            <a:r>
              <a:rPr sz="2200" spc="-40" dirty="0"/>
              <a:t> </a:t>
            </a:r>
            <a:r>
              <a:rPr sz="2200" spc="-25" dirty="0"/>
              <a:t>faktörüdür.</a:t>
            </a:r>
            <a:r>
              <a:rPr sz="2200" spc="-40" dirty="0"/>
              <a:t> </a:t>
            </a:r>
            <a:r>
              <a:rPr sz="2200" dirty="0"/>
              <a:t>Bu</a:t>
            </a:r>
            <a:r>
              <a:rPr sz="2200" spc="-35" dirty="0"/>
              <a:t> </a:t>
            </a:r>
            <a:r>
              <a:rPr sz="2200" dirty="0"/>
              <a:t>kadın</a:t>
            </a:r>
            <a:r>
              <a:rPr sz="2200" spc="-40" dirty="0"/>
              <a:t> </a:t>
            </a:r>
            <a:r>
              <a:rPr sz="2200" dirty="0"/>
              <a:t>da</a:t>
            </a:r>
            <a:r>
              <a:rPr sz="2200" spc="-40" dirty="0"/>
              <a:t> </a:t>
            </a:r>
            <a:r>
              <a:rPr sz="2200" dirty="0"/>
              <a:t>oldukça</a:t>
            </a:r>
            <a:r>
              <a:rPr sz="2200" spc="-40" dirty="0"/>
              <a:t> </a:t>
            </a:r>
            <a:r>
              <a:rPr sz="2200" dirty="0"/>
              <a:t>dindar</a:t>
            </a:r>
            <a:r>
              <a:rPr sz="2200" spc="-50" dirty="0"/>
              <a:t> </a:t>
            </a:r>
            <a:r>
              <a:rPr sz="2200" spc="-25" dirty="0"/>
              <a:t>ve</a:t>
            </a:r>
            <a:endParaRPr sz="2200" dirty="0"/>
          </a:p>
          <a:p>
            <a:pPr marL="355600">
              <a:lnSpc>
                <a:spcPts val="1850"/>
              </a:lnSpc>
            </a:pPr>
            <a:r>
              <a:rPr sz="2200" dirty="0"/>
              <a:t>tanrıya</a:t>
            </a:r>
            <a:r>
              <a:rPr sz="2200" spc="-60" dirty="0"/>
              <a:t> </a:t>
            </a:r>
            <a:r>
              <a:rPr sz="2200" dirty="0"/>
              <a:t>inanmayan</a:t>
            </a:r>
            <a:r>
              <a:rPr sz="2200" spc="-50" dirty="0"/>
              <a:t> </a:t>
            </a:r>
            <a:r>
              <a:rPr sz="2200" dirty="0"/>
              <a:t>insanların</a:t>
            </a:r>
            <a:r>
              <a:rPr sz="2200" spc="-85" dirty="0"/>
              <a:t> </a:t>
            </a:r>
            <a:r>
              <a:rPr sz="2200" dirty="0"/>
              <a:t>varlığına</a:t>
            </a:r>
            <a:r>
              <a:rPr sz="2200" spc="-55" dirty="0"/>
              <a:t> </a:t>
            </a:r>
            <a:r>
              <a:rPr sz="2200" dirty="0"/>
              <a:t>bile</a:t>
            </a:r>
            <a:r>
              <a:rPr sz="2200" spc="-55" dirty="0"/>
              <a:t> </a:t>
            </a:r>
            <a:r>
              <a:rPr sz="2200" dirty="0"/>
              <a:t>katlanamadığını</a:t>
            </a:r>
            <a:r>
              <a:rPr sz="2200" spc="-70" dirty="0"/>
              <a:t> </a:t>
            </a:r>
            <a:r>
              <a:rPr sz="2200" spc="-10" dirty="0"/>
              <a:t>söyleyen</a:t>
            </a:r>
            <a:endParaRPr sz="2200" dirty="0"/>
          </a:p>
          <a:p>
            <a:pPr marL="355600" marR="249554">
              <a:lnSpc>
                <a:spcPts val="2110"/>
              </a:lnSpc>
              <a:spcBef>
                <a:spcPts val="250"/>
              </a:spcBef>
            </a:pPr>
            <a:r>
              <a:rPr sz="2200" dirty="0"/>
              <a:t>birisiydi.</a:t>
            </a:r>
            <a:r>
              <a:rPr sz="2200" spc="-95" dirty="0"/>
              <a:t> </a:t>
            </a:r>
            <a:r>
              <a:rPr sz="2200" dirty="0"/>
              <a:t>Ancak,</a:t>
            </a:r>
            <a:r>
              <a:rPr sz="2200" spc="-50" dirty="0"/>
              <a:t> </a:t>
            </a:r>
            <a:r>
              <a:rPr sz="2200" dirty="0"/>
              <a:t>bu</a:t>
            </a:r>
            <a:r>
              <a:rPr sz="2200" spc="-60" dirty="0"/>
              <a:t> </a:t>
            </a:r>
            <a:r>
              <a:rPr sz="2200" dirty="0"/>
              <a:t>yatkınlığa</a:t>
            </a:r>
            <a:r>
              <a:rPr sz="2200" spc="-65" dirty="0"/>
              <a:t> </a:t>
            </a:r>
            <a:r>
              <a:rPr sz="2200" dirty="0"/>
              <a:t>organik</a:t>
            </a:r>
            <a:r>
              <a:rPr sz="2200" spc="-75" dirty="0"/>
              <a:t> </a:t>
            </a:r>
            <a:r>
              <a:rPr sz="2200" dirty="0"/>
              <a:t>faktörler</a:t>
            </a:r>
            <a:r>
              <a:rPr sz="2200" spc="-60" dirty="0"/>
              <a:t> </a:t>
            </a:r>
            <a:r>
              <a:rPr sz="2200" dirty="0"/>
              <a:t>de</a:t>
            </a:r>
            <a:r>
              <a:rPr sz="2200" spc="-55" dirty="0"/>
              <a:t> </a:t>
            </a:r>
            <a:r>
              <a:rPr sz="2200" dirty="0"/>
              <a:t>sebep</a:t>
            </a:r>
            <a:r>
              <a:rPr sz="2200" spc="-50" dirty="0"/>
              <a:t> </a:t>
            </a:r>
            <a:r>
              <a:rPr sz="2200" spc="-10" dirty="0"/>
              <a:t>oluyor </a:t>
            </a:r>
            <a:r>
              <a:rPr sz="2200" spc="-25" dirty="0"/>
              <a:t>olabilir.</a:t>
            </a:r>
            <a:r>
              <a:rPr sz="2200" spc="-90" dirty="0"/>
              <a:t> </a:t>
            </a:r>
            <a:r>
              <a:rPr sz="2200" spc="-10" dirty="0"/>
              <a:t>Ortaya</a:t>
            </a:r>
            <a:r>
              <a:rPr sz="2200" spc="-40" dirty="0"/>
              <a:t> </a:t>
            </a:r>
            <a:r>
              <a:rPr sz="2200" spc="-10" dirty="0"/>
              <a:t>konmuştur</a:t>
            </a:r>
            <a:r>
              <a:rPr sz="2200" spc="-45" dirty="0"/>
              <a:t> </a:t>
            </a:r>
            <a:r>
              <a:rPr sz="2200" dirty="0"/>
              <a:t>ki,</a:t>
            </a:r>
            <a:r>
              <a:rPr sz="2200" spc="-45" dirty="0"/>
              <a:t> </a:t>
            </a:r>
            <a:r>
              <a:rPr sz="2200" dirty="0"/>
              <a:t>OKB</a:t>
            </a:r>
            <a:r>
              <a:rPr sz="2200" spc="-25" dirty="0"/>
              <a:t> </a:t>
            </a:r>
            <a:r>
              <a:rPr sz="2200" dirty="0"/>
              <a:t>hastaların</a:t>
            </a:r>
            <a:r>
              <a:rPr sz="2200" spc="-85" dirty="0"/>
              <a:t> </a:t>
            </a:r>
            <a:r>
              <a:rPr sz="2200" dirty="0"/>
              <a:t>hipofiz</a:t>
            </a:r>
            <a:r>
              <a:rPr sz="2200" spc="-50" dirty="0"/>
              <a:t> </a:t>
            </a:r>
            <a:r>
              <a:rPr sz="2200" dirty="0"/>
              <a:t>bezi</a:t>
            </a:r>
            <a:r>
              <a:rPr sz="2200" spc="-35" dirty="0"/>
              <a:t> </a:t>
            </a:r>
            <a:r>
              <a:rPr sz="2200" spc="-10" dirty="0"/>
              <a:t>hacminin </a:t>
            </a:r>
            <a:r>
              <a:rPr sz="2200" dirty="0"/>
              <a:t>çok</a:t>
            </a:r>
            <a:r>
              <a:rPr sz="2200" spc="-30" dirty="0"/>
              <a:t> </a:t>
            </a:r>
            <a:r>
              <a:rPr sz="2200" dirty="0"/>
              <a:t>daha</a:t>
            </a:r>
            <a:r>
              <a:rPr sz="2200" spc="-20" dirty="0"/>
              <a:t> </a:t>
            </a:r>
            <a:r>
              <a:rPr sz="2200" dirty="0"/>
              <a:t>düşüktür</a:t>
            </a:r>
            <a:r>
              <a:rPr sz="2200" spc="-60" dirty="0"/>
              <a:t> </a:t>
            </a:r>
            <a:r>
              <a:rPr sz="2200" spc="-10" dirty="0"/>
              <a:t>(Atmaca, </a:t>
            </a:r>
            <a:r>
              <a:rPr sz="2200" dirty="0"/>
              <a:t>et</a:t>
            </a:r>
            <a:r>
              <a:rPr sz="2200" spc="-15" dirty="0"/>
              <a:t> </a:t>
            </a:r>
            <a:r>
              <a:rPr sz="2200" dirty="0"/>
              <a:t>al.,</a:t>
            </a:r>
            <a:r>
              <a:rPr sz="2200" spc="-25" dirty="0"/>
              <a:t> </a:t>
            </a:r>
            <a:r>
              <a:rPr sz="2200" dirty="0"/>
              <a:t>2009).</a:t>
            </a:r>
            <a:r>
              <a:rPr sz="2200" spc="-40" dirty="0"/>
              <a:t> </a:t>
            </a:r>
            <a:r>
              <a:rPr sz="2200" spc="-50" dirty="0"/>
              <a:t>”</a:t>
            </a:r>
            <a:endParaRPr sz="2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7347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332231"/>
            <a:ext cx="952500" cy="8869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11" y="1700783"/>
            <a:ext cx="5324360" cy="33732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3683" y="575128"/>
            <a:ext cx="5198364" cy="597330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427" y="685800"/>
            <a:ext cx="4937146" cy="557149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36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Yakından</a:t>
            </a:r>
            <a:r>
              <a:rPr spc="-150" dirty="0"/>
              <a:t> </a:t>
            </a:r>
            <a:r>
              <a:rPr dirty="0"/>
              <a:t>Bakalım:</a:t>
            </a:r>
            <a:r>
              <a:rPr spc="-175" dirty="0"/>
              <a:t> </a:t>
            </a:r>
            <a:r>
              <a:rPr spc="-10" dirty="0"/>
              <a:t>Değerlendirme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2007" y="2057400"/>
            <a:ext cx="8051393" cy="3848735"/>
          </a:xfrm>
          <a:prstGeom prst="rect">
            <a:avLst/>
          </a:prstGeom>
        </p:spPr>
        <p:txBody>
          <a:bodyPr vert="horz" wrap="square" lIns="0" tIns="65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Stajın</a:t>
            </a:r>
            <a:r>
              <a:rPr spc="-100" dirty="0"/>
              <a:t> </a:t>
            </a:r>
            <a:r>
              <a:rPr dirty="0"/>
              <a:t>eleştirel</a:t>
            </a:r>
            <a:r>
              <a:rPr spc="-105" dirty="0"/>
              <a:t> </a:t>
            </a:r>
            <a:r>
              <a:rPr dirty="0"/>
              <a:t>bir</a:t>
            </a:r>
            <a:r>
              <a:rPr spc="-114" dirty="0"/>
              <a:t> </a:t>
            </a:r>
            <a:r>
              <a:rPr dirty="0"/>
              <a:t>yaklaşımla</a:t>
            </a:r>
            <a:r>
              <a:rPr spc="-70" dirty="0"/>
              <a:t> </a:t>
            </a:r>
            <a:r>
              <a:rPr spc="-10" dirty="0"/>
              <a:t>değerlendirilmesi.</a:t>
            </a:r>
          </a:p>
          <a:p>
            <a:pPr marL="355600" marR="651510">
              <a:lnSpc>
                <a:spcPct val="100000"/>
              </a:lnSpc>
            </a:pPr>
            <a:r>
              <a:rPr dirty="0"/>
              <a:t>Staj</a:t>
            </a:r>
            <a:r>
              <a:rPr spc="-85" dirty="0"/>
              <a:t> </a:t>
            </a:r>
            <a:r>
              <a:rPr dirty="0"/>
              <a:t>deneyiminden</a:t>
            </a:r>
            <a:r>
              <a:rPr spc="-60" dirty="0"/>
              <a:t> </a:t>
            </a:r>
            <a:r>
              <a:rPr dirty="0"/>
              <a:t>elde</a:t>
            </a:r>
            <a:r>
              <a:rPr spc="-85" dirty="0"/>
              <a:t> </a:t>
            </a:r>
            <a:r>
              <a:rPr dirty="0"/>
              <a:t>edilen</a:t>
            </a:r>
            <a:r>
              <a:rPr spc="-65" dirty="0"/>
              <a:t> </a:t>
            </a:r>
            <a:r>
              <a:rPr spc="-25" dirty="0"/>
              <a:t>kazanımlar, </a:t>
            </a:r>
            <a:r>
              <a:rPr spc="-10" dirty="0"/>
              <a:t>karşılaşılan</a:t>
            </a:r>
            <a:r>
              <a:rPr spc="-50" dirty="0"/>
              <a:t> </a:t>
            </a:r>
            <a:r>
              <a:rPr dirty="0"/>
              <a:t>sorunlar</a:t>
            </a:r>
            <a:r>
              <a:rPr spc="-114" dirty="0"/>
              <a:t> </a:t>
            </a:r>
            <a:r>
              <a:rPr dirty="0"/>
              <a:t>ve</a:t>
            </a:r>
            <a:r>
              <a:rPr spc="-95" dirty="0"/>
              <a:t> </a:t>
            </a:r>
            <a:r>
              <a:rPr dirty="0"/>
              <a:t>staj</a:t>
            </a:r>
            <a:r>
              <a:rPr spc="-85" dirty="0"/>
              <a:t> </a:t>
            </a:r>
            <a:r>
              <a:rPr dirty="0"/>
              <a:t>programı</a:t>
            </a:r>
            <a:r>
              <a:rPr spc="-95" dirty="0"/>
              <a:t> </a:t>
            </a:r>
            <a:r>
              <a:rPr spc="-25" dirty="0"/>
              <a:t>ile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/>
              <a:t>akademik</a:t>
            </a:r>
            <a:r>
              <a:rPr spc="-60" dirty="0"/>
              <a:t> </a:t>
            </a:r>
            <a:r>
              <a:rPr spc="-10" dirty="0"/>
              <a:t>programa</a:t>
            </a:r>
            <a:r>
              <a:rPr spc="-65" dirty="0"/>
              <a:t> </a:t>
            </a:r>
            <a:r>
              <a:rPr dirty="0"/>
              <a:t>yönelik</a:t>
            </a:r>
            <a:r>
              <a:rPr spc="-114" dirty="0"/>
              <a:t> </a:t>
            </a:r>
            <a:r>
              <a:rPr spc="-25" dirty="0"/>
              <a:t>öneriler.</a:t>
            </a:r>
            <a:r>
              <a:rPr spc="-70" dirty="0"/>
              <a:t> </a:t>
            </a:r>
            <a:r>
              <a:rPr spc="-20" dirty="0"/>
              <a:t>2-</a:t>
            </a:r>
            <a:r>
              <a:rPr dirty="0"/>
              <a:t>5</a:t>
            </a:r>
            <a:r>
              <a:rPr spc="-65" dirty="0"/>
              <a:t> </a:t>
            </a:r>
            <a:r>
              <a:rPr spc="-10" dirty="0"/>
              <a:t>sayfa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6416"/>
            <a:ext cx="7886065" cy="5177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İlgili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literatürdeki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çalışmaları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derlemek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üzere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konu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belirlenmesi,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  <a:buFont typeface="Arial MT"/>
              <a:buChar char="•"/>
            </a:pPr>
            <a:endParaRPr sz="2200" dirty="0">
              <a:latin typeface="Calibri"/>
              <a:cs typeface="Calibri"/>
            </a:endParaRPr>
          </a:p>
          <a:p>
            <a:pPr marL="355600" marR="466725" indent="-343535">
              <a:lnSpc>
                <a:spcPts val="211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Bu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konu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doğrultusunda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ulusal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uluslararası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literatür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taraması yapılması,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266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Literatür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taraması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kapsamında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bulunan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çalışmaların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bulgular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doğrultusunda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sınıflandırılması,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264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Sınıflandırma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sonucu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çalışmaları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akıcı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anlaşılır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biçimde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özetlenerek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yazılması,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200" dirty="0">
              <a:latin typeface="Calibri"/>
              <a:cs typeface="Calibri"/>
            </a:endParaRPr>
          </a:p>
          <a:p>
            <a:pPr marL="355600" marR="1144270" indent="-343535">
              <a:lnSpc>
                <a:spcPts val="211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Bu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çalışmaların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öğrencilerin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kendi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fikirleri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doğrultusunda değerlendirilmesi,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Arial MT"/>
              <a:buChar char="•"/>
            </a:pPr>
            <a:endParaRPr sz="2200" dirty="0">
              <a:latin typeface="Calibri"/>
              <a:cs typeface="Calibri"/>
            </a:endParaRPr>
          </a:p>
          <a:p>
            <a:pPr marL="355600" marR="120014" indent="-343535">
              <a:lnSpc>
                <a:spcPts val="230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Literatürde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eksik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kalan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kısımların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belirlenip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yeni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araştırma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konusu </a:t>
            </a:r>
            <a:r>
              <a:rPr sz="2200" dirty="0">
                <a:latin typeface="Calibri"/>
                <a:cs typeface="Calibri"/>
              </a:rPr>
              <a:t>önerilmesi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gerekmektedir.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4338" y="386029"/>
            <a:ext cx="3738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Derleme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Makalesi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676" y="849237"/>
            <a:ext cx="5396210" cy="530393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8527" y="457200"/>
            <a:ext cx="5442204" cy="60614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435" y="686816"/>
            <a:ext cx="5759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Yakından</a:t>
            </a:r>
            <a:r>
              <a:rPr spc="-165" dirty="0"/>
              <a:t> </a:t>
            </a:r>
            <a:r>
              <a:rPr dirty="0"/>
              <a:t>Bakalım:</a:t>
            </a:r>
            <a:r>
              <a:rPr spc="-175" dirty="0"/>
              <a:t> </a:t>
            </a:r>
            <a:r>
              <a:rPr spc="-10" dirty="0"/>
              <a:t>Kaynakça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23948"/>
            <a:ext cx="8040370" cy="37757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64135" indent="-343535" algn="just">
              <a:lnSpc>
                <a:spcPct val="90000"/>
              </a:lnSpc>
              <a:spcBef>
                <a:spcPts val="459"/>
              </a:spcBef>
            </a:pPr>
            <a:r>
              <a:rPr sz="3000" dirty="0">
                <a:latin typeface="Calibri"/>
                <a:cs typeface="Calibri"/>
              </a:rPr>
              <a:t>rapor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içinde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kullanılan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tüm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kaynaklar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(web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sayfaları </a:t>
            </a:r>
            <a:r>
              <a:rPr sz="3000" dirty="0">
                <a:latin typeface="Calibri"/>
                <a:cs typeface="Calibri"/>
              </a:rPr>
              <a:t>ve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diğer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internet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tabanlı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kaynaklar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dâhil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olmak </a:t>
            </a:r>
            <a:r>
              <a:rPr sz="3000" dirty="0">
                <a:latin typeface="Calibri"/>
                <a:cs typeface="Calibri"/>
              </a:rPr>
              <a:t>üzere),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b="1" spc="-40" dirty="0">
                <a:latin typeface="Calibri"/>
                <a:cs typeface="Calibri"/>
              </a:rPr>
              <a:t>APA</a:t>
            </a:r>
            <a:r>
              <a:rPr sz="3000" b="1" spc="-13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yazım</a:t>
            </a:r>
            <a:r>
              <a:rPr sz="3000" b="1" spc="-13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kuralları</a:t>
            </a:r>
            <a:r>
              <a:rPr sz="3000" b="1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dikkate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alınarak</a:t>
            </a:r>
            <a:endParaRPr sz="3000" dirty="0">
              <a:latin typeface="Calibri"/>
              <a:cs typeface="Calibri"/>
            </a:endParaRPr>
          </a:p>
          <a:p>
            <a:pPr marL="355600" marR="5080">
              <a:lnSpc>
                <a:spcPts val="3240"/>
              </a:lnSpc>
              <a:spcBef>
                <a:spcPts val="50"/>
              </a:spcBef>
            </a:pPr>
            <a:r>
              <a:rPr sz="3000" spc="-25" dirty="0">
                <a:latin typeface="Calibri"/>
                <a:cs typeface="Calibri"/>
              </a:rPr>
              <a:t>listelenmelidir.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Ayrıca,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metin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içinde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kullanılan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tüm </a:t>
            </a:r>
            <a:r>
              <a:rPr sz="3000" spc="-20" dirty="0">
                <a:latin typeface="Calibri"/>
                <a:cs typeface="Calibri"/>
              </a:rPr>
              <a:t>kaynaklara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60" dirty="0">
                <a:latin typeface="Calibri"/>
                <a:cs typeface="Calibri"/>
              </a:rPr>
              <a:t>APA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yazım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kurallarına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uygun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bir</a:t>
            </a:r>
            <a:endParaRPr sz="3000" dirty="0">
              <a:latin typeface="Calibri"/>
              <a:cs typeface="Calibri"/>
            </a:endParaRPr>
          </a:p>
          <a:p>
            <a:pPr marL="355600" marR="521334">
              <a:lnSpc>
                <a:spcPts val="3240"/>
              </a:lnSpc>
            </a:pPr>
            <a:r>
              <a:rPr sz="3000" dirty="0">
                <a:latin typeface="Calibri"/>
                <a:cs typeface="Calibri"/>
              </a:rPr>
              <a:t>şekilde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atıfta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bulunulmalıdır.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Yazım</a:t>
            </a:r>
            <a:r>
              <a:rPr sz="3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kurallarına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uygun</a:t>
            </a:r>
            <a:r>
              <a:rPr sz="3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olmayan</a:t>
            </a:r>
            <a:r>
              <a:rPr sz="30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alıntılar</a:t>
            </a:r>
            <a:r>
              <a:rPr sz="3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3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atıflar</a:t>
            </a:r>
            <a:r>
              <a:rPr sz="3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olması</a:t>
            </a:r>
            <a:endParaRPr sz="3000" dirty="0">
              <a:latin typeface="Calibri"/>
              <a:cs typeface="Calibri"/>
            </a:endParaRPr>
          </a:p>
          <a:p>
            <a:pPr marL="355600" marR="111760">
              <a:lnSpc>
                <a:spcPts val="3240"/>
              </a:lnSpc>
              <a:spcBef>
                <a:spcPts val="5"/>
              </a:spcBef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durumunda</a:t>
            </a:r>
            <a:r>
              <a:rPr sz="3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öğrencinin</a:t>
            </a:r>
            <a:r>
              <a:rPr sz="3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raporu</a:t>
            </a:r>
            <a:r>
              <a:rPr sz="30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geçersiz</a:t>
            </a:r>
            <a:r>
              <a:rPr sz="30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sayılır</a:t>
            </a:r>
            <a:r>
              <a:rPr sz="3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öğrenci</a:t>
            </a:r>
            <a:r>
              <a:rPr sz="3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dersten</a:t>
            </a:r>
            <a:r>
              <a:rPr sz="3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başarısız</a:t>
            </a:r>
            <a:r>
              <a:rPr sz="3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kabul</a:t>
            </a:r>
            <a:r>
              <a:rPr sz="3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edilir.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182966"/>
            <a:ext cx="4488180" cy="596471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997" y="549401"/>
            <a:ext cx="53809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Yakından</a:t>
            </a:r>
            <a:r>
              <a:rPr sz="4400" spc="-160" dirty="0"/>
              <a:t> </a:t>
            </a:r>
            <a:r>
              <a:rPr sz="4400" dirty="0"/>
              <a:t>Bakalım:</a:t>
            </a:r>
            <a:r>
              <a:rPr sz="4400" spc="-165" dirty="0"/>
              <a:t> </a:t>
            </a:r>
            <a:r>
              <a:rPr sz="4400" spc="-10" dirty="0"/>
              <a:t>Ekler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68144"/>
            <a:ext cx="8053705" cy="20758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Rapor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içinde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değinilen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destekleyici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materyaller </a:t>
            </a:r>
            <a:r>
              <a:rPr sz="3200" dirty="0">
                <a:latin typeface="Calibri"/>
                <a:cs typeface="Calibri"/>
              </a:rPr>
              <a:t>(örgüt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şeması,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tablolar,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şekiller,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vb.)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Ekler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bölümünde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sunulmalıdır.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Staj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Günlükleri!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05964"/>
            <a:ext cx="8003540" cy="3531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992505" indent="-343535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Yaptığınız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stajın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veya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gönüllü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toplum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hizmetinin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size </a:t>
            </a:r>
            <a:r>
              <a:rPr sz="2500" spc="-10" dirty="0">
                <a:latin typeface="Calibri"/>
                <a:cs typeface="Calibri"/>
              </a:rPr>
              <a:t>katkılarına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yer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verin.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Bu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süreçte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karşılaştığınız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zorluklara,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problemlere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değinin.</a:t>
            </a:r>
            <a:endParaRPr sz="2500" dirty="0">
              <a:latin typeface="Calibri"/>
              <a:cs typeface="Calibri"/>
            </a:endParaRPr>
          </a:p>
          <a:p>
            <a:pPr marL="355600" marR="517525" indent="-343535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Eğer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bu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stajı/çalışmayı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yeniden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yapıyor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olsaydınız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neleri değiştirirdiniz?</a:t>
            </a:r>
            <a:endParaRPr sz="2500" dirty="0">
              <a:latin typeface="Calibri"/>
              <a:cs typeface="Calibri"/>
            </a:endParaRPr>
          </a:p>
          <a:p>
            <a:pPr marL="355600" marR="519430" indent="-343535">
              <a:lnSpc>
                <a:spcPts val="24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Bu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stajın/çalışmanın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eğitiminize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yön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vermesi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anlamında değerlendirin.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Kişisel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gelişiminize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katkısı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neler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oldu?</a:t>
            </a:r>
            <a:endParaRPr sz="2500" dirty="0">
              <a:latin typeface="Calibri"/>
              <a:cs typeface="Calibri"/>
            </a:endParaRPr>
          </a:p>
          <a:p>
            <a:pPr marL="355600" marR="5080" indent="-343535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Sizin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bu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staj/çalışma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için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önerileriniz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neler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olabilir?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Bize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geri </a:t>
            </a:r>
            <a:r>
              <a:rPr sz="2500" dirty="0">
                <a:latin typeface="Calibri"/>
                <a:cs typeface="Calibri"/>
              </a:rPr>
              <a:t>bildirim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verebilirsiniz.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53923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9575" y="480436"/>
            <a:ext cx="914400" cy="85688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6523" y="3849623"/>
            <a:ext cx="2702052" cy="21595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9495" y="0"/>
            <a:ext cx="6353810" cy="6231890"/>
            <a:chOff x="539495" y="0"/>
            <a:chExt cx="6353810" cy="62318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3140964"/>
              <a:ext cx="3657600" cy="3090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8" y="0"/>
              <a:ext cx="4192524" cy="3140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482" y="2824733"/>
            <a:ext cx="3341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</a:rPr>
              <a:t>Görgül</a:t>
            </a:r>
            <a:r>
              <a:rPr sz="4400" spc="-13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Makale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694" y="216788"/>
            <a:ext cx="2142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Giriş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Bölümü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1334541"/>
            <a:ext cx="7600950" cy="49218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Değişkenler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tanıtılır.</a:t>
            </a:r>
            <a:endParaRPr sz="2200" dirty="0">
              <a:latin typeface="Calibri"/>
              <a:cs typeface="Calibri"/>
            </a:endParaRPr>
          </a:p>
          <a:p>
            <a:pPr marL="756285" marR="720090" lvl="1" indent="-287020">
              <a:lnSpc>
                <a:spcPct val="100000"/>
              </a:lnSpc>
              <a:spcBef>
                <a:spcPts val="530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dirty="0">
                <a:latin typeface="Calibri"/>
                <a:cs typeface="Calibri"/>
              </a:rPr>
              <a:t>Daha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önce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yapılan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çalışmalardan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örnekler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verilerek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bu </a:t>
            </a:r>
            <a:r>
              <a:rPr sz="2200" spc="-10" dirty="0">
                <a:latin typeface="Calibri"/>
                <a:cs typeface="Calibri"/>
              </a:rPr>
              <a:t>değişkenlerin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literatürdeki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yeri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vurgulanır.</a:t>
            </a:r>
            <a:endParaRPr sz="2200" dirty="0">
              <a:latin typeface="Calibri"/>
              <a:cs typeface="Calibri"/>
            </a:endParaRPr>
          </a:p>
          <a:p>
            <a:pPr marL="355600" marR="301625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Değişkenler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arasında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beklenen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ilişkinin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neden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hipotez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edildiği açıklanır.</a:t>
            </a:r>
            <a:endParaRPr sz="2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dirty="0">
                <a:latin typeface="Calibri"/>
                <a:cs typeface="Calibri"/>
              </a:rPr>
              <a:t>Benzer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çalışmalardan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örnekler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verilir.</a:t>
            </a:r>
            <a:endParaRPr sz="2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dirty="0">
                <a:latin typeface="Calibri"/>
                <a:cs typeface="Calibri"/>
              </a:rPr>
              <a:t>Benzer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çalışmalar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yoksa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çalışmadaki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değişkenlerle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ilişkili</a:t>
            </a:r>
            <a:endParaRPr sz="2200" dirty="0">
              <a:latin typeface="Calibri"/>
              <a:cs typeface="Calibri"/>
            </a:endParaRPr>
          </a:p>
          <a:p>
            <a:pPr marL="756285" marR="508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olabilecek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diğer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değişkenlerin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olduğu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çalışmalardan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örnekler verilir.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İlgili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literatür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anlatıldıktan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sonra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çalışmanın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hipotezleri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açıkça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belirtilir.</a:t>
            </a:r>
            <a:endParaRPr sz="2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dirty="0">
                <a:latin typeface="Calibri"/>
                <a:cs typeface="Calibri"/>
              </a:rPr>
              <a:t>Nasıl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ilişki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bekleniyor?</a:t>
            </a:r>
            <a:endParaRPr sz="2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dirty="0">
                <a:latin typeface="Calibri"/>
                <a:cs typeface="Calibri"/>
              </a:rPr>
              <a:t>İlişkinin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yönü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(+/-</a:t>
            </a:r>
            <a:r>
              <a:rPr sz="2200" spc="-5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7169" y="150952"/>
            <a:ext cx="26504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rgbClr val="000000"/>
                </a:solidFill>
              </a:rPr>
              <a:t>Yöntem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Bölümü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1132713"/>
            <a:ext cx="7833359" cy="55683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Örneklem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Katılımcılara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nasıl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ulaşıldığı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YBÜ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Psikoloji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öğrencileri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spc="-10" dirty="0">
                <a:latin typeface="Calibri"/>
                <a:cs typeface="Calibri"/>
              </a:rPr>
              <a:t>Çankaya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Belediyesine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bağlı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Kadın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Sığınma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Evleri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 MT"/>
              <a:buChar char="–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Katılımcıların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yaş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cinsiyet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dağılımı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spc="-20" dirty="0">
                <a:latin typeface="Calibri"/>
                <a:cs typeface="Calibri"/>
              </a:rPr>
              <a:t>Yüzde,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ortalama,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standart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sapma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Ölçekler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(?)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 MT"/>
              <a:buChar char="–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Araştırmada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kullanılan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ölçeklerin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tanıtılması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Ölçeği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geliştiren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makaleye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atıf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Ölçeğin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uyarlamasını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yapan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makaleye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atıf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Geçerlik,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güvenirlik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Alt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boyutların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tanıtılması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Örnek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maddeler</a:t>
            </a:r>
            <a:endParaRPr sz="1800" dirty="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34"/>
              </a:spcBef>
              <a:buFont typeface="Arial MT"/>
              <a:buChar char="–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Araştırmada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uygulanan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deney,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video,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görüşme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vb.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ölçüm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yöntemlerinin tanıtılması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Daha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kullanılan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yöntemse,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önceki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çalışmalardan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bahsedilmesi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155700" algn="l"/>
              </a:tabLst>
            </a:pPr>
            <a:r>
              <a:rPr sz="1800" spc="-30" dirty="0">
                <a:latin typeface="Calibri"/>
                <a:cs typeface="Calibri"/>
              </a:rPr>
              <a:t>Yen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geliştirilen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yöntemse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nasıl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geliştirildiğinin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anlatılması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88976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76350"/>
            <a:ext cx="7860030" cy="423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İşlem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90"/>
              </a:spcBef>
              <a:buFont typeface="Arial MT"/>
              <a:buChar char="•"/>
            </a:pPr>
            <a:endParaRPr sz="3200" dirty="0">
              <a:latin typeface="Calibri"/>
              <a:cs typeface="Calibri"/>
            </a:endParaRPr>
          </a:p>
          <a:p>
            <a:pPr marL="755015" marR="266065" lvl="1" indent="-285750">
              <a:lnSpc>
                <a:spcPct val="100000"/>
              </a:lnSpc>
              <a:buFont typeface="Arial MT"/>
              <a:buChar char="–"/>
              <a:tabLst>
                <a:tab pos="756285" algn="l"/>
              </a:tabLst>
            </a:pPr>
            <a:r>
              <a:rPr sz="2800" spc="-10" dirty="0">
                <a:latin typeface="Calibri"/>
                <a:cs typeface="Calibri"/>
              </a:rPr>
              <a:t>Veri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toplama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aşamasında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uygulanan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adımın 	</a:t>
            </a:r>
            <a:r>
              <a:rPr sz="2800" dirty="0">
                <a:latin typeface="Calibri"/>
                <a:cs typeface="Calibri"/>
              </a:rPr>
              <a:t>açıkça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belirtilmesi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220"/>
              </a:spcBef>
              <a:buFont typeface="Arial MT"/>
              <a:buChar char="–"/>
            </a:pPr>
            <a:endParaRPr sz="2800" dirty="0">
              <a:latin typeface="Calibri"/>
              <a:cs typeface="Calibri"/>
            </a:endParaRPr>
          </a:p>
          <a:p>
            <a:pPr marL="1154430" lvl="2" indent="-227329">
              <a:lnSpc>
                <a:spcPct val="100000"/>
              </a:lnSpc>
              <a:buFont typeface="Arial MT"/>
              <a:buChar char="•"/>
              <a:tabLst>
                <a:tab pos="1154430" algn="l"/>
              </a:tabLst>
            </a:pPr>
            <a:r>
              <a:rPr sz="2400" spc="-10" dirty="0">
                <a:latin typeface="Calibri"/>
                <a:cs typeface="Calibri"/>
              </a:rPr>
              <a:t>Ölçekler/deney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nasıl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uygulandı?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Nerede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uygulandı?</a:t>
            </a:r>
            <a:endParaRPr sz="24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10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1154430" marR="5080" lvl="2" indent="-227329">
              <a:lnSpc>
                <a:spcPct val="100000"/>
              </a:lnSpc>
              <a:buFont typeface="Arial MT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Ölçeklerin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doldurulması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/deneyin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uygulanması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toplam 	</a:t>
            </a:r>
            <a:r>
              <a:rPr sz="2400" dirty="0">
                <a:latin typeface="Calibri"/>
                <a:cs typeface="Calibri"/>
              </a:rPr>
              <a:t>kaç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dakika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sürüyor?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0494" y="309499"/>
            <a:ext cx="2764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Bulgular</a:t>
            </a:r>
            <a:r>
              <a:rPr sz="3200" spc="-11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Bölümü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370" y="1207388"/>
            <a:ext cx="7755255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2745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Değişkenlerle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ilgili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betimleyici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istatistiklerin raporlanması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 MT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355600" marR="230632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800" spc="-60" dirty="0">
                <a:latin typeface="Calibri"/>
                <a:cs typeface="Calibri"/>
              </a:rPr>
              <a:t>Test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edilen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hipotezlerin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desteklenip desteklenmediğinin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raporlanması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Font typeface="Arial MT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55" dirty="0">
                <a:latin typeface="Arial MT"/>
                <a:cs typeface="Arial MT"/>
              </a:rPr>
              <a:t> </a:t>
            </a:r>
            <a:r>
              <a:rPr sz="2800" dirty="0">
                <a:latin typeface="Calibri"/>
                <a:cs typeface="Calibri"/>
              </a:rPr>
              <a:t>İlgili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istatistiksel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analiz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sonuçlarının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raporlanması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2800" dirty="0">
              <a:latin typeface="Calibri"/>
              <a:cs typeface="Calibri"/>
            </a:endParaRPr>
          </a:p>
          <a:p>
            <a:pPr marL="355600" marR="9017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Tablo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şekillerle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bulguların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daha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kolay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takip </a:t>
            </a:r>
            <a:r>
              <a:rPr sz="2800" dirty="0">
                <a:latin typeface="Calibri"/>
                <a:cs typeface="Calibri"/>
              </a:rPr>
              <a:t>edilmesinin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sağlanması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60604"/>
            <a:ext cx="961644" cy="990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970" y="341769"/>
            <a:ext cx="914400" cy="8583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1876</Words>
  <Application>Microsoft Office PowerPoint</Application>
  <PresentationFormat>On-screen Show (4:3)</PresentationFormat>
  <Paragraphs>205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 MT</vt:lpstr>
      <vt:lpstr>Calibri</vt:lpstr>
      <vt:lpstr>Wingdings</vt:lpstr>
      <vt:lpstr>Office Theme</vt:lpstr>
      <vt:lpstr>AYBÜ PSİKOLOJİ BÖLÜMÜ PSİ 401 BİTİRME ÇALIŞMASI DERSİ EĞİTİMİ</vt:lpstr>
      <vt:lpstr>PowerPoint Presentation</vt:lpstr>
      <vt:lpstr>Makale Yazma</vt:lpstr>
      <vt:lpstr>Derleme Makalesi</vt:lpstr>
      <vt:lpstr>Görgül Makale</vt:lpstr>
      <vt:lpstr>Giriş Bölümü</vt:lpstr>
      <vt:lpstr>Yöntem Bölümü</vt:lpstr>
      <vt:lpstr>PowerPoint Presentation</vt:lpstr>
      <vt:lpstr>Bulgular Bölümü</vt:lpstr>
      <vt:lpstr>Tartışma bölümü</vt:lpstr>
      <vt:lpstr>Proje Raporu</vt:lpstr>
      <vt:lpstr>Staj Raporumu Nasıl Yazacağım?</vt:lpstr>
      <vt:lpstr>PowerPoint Presentation</vt:lpstr>
      <vt:lpstr>Basit ama önemli kısım: Görünüm</vt:lpstr>
      <vt:lpstr>PowerPoint Presentation</vt:lpstr>
      <vt:lpstr>Yakından Bakalım: Yönetici Özeti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Yakından Bakalım: Staj Yapılan Kurum</vt:lpstr>
      <vt:lpstr>PowerPoint Presentation</vt:lpstr>
      <vt:lpstr>PowerPoint Presentation</vt:lpstr>
      <vt:lpstr>Yakından Bakalım: Stajın Amacı ve Kapsamı “Öğrencinin Lisans Stajı süresince üstlendiği görev ve sorumluluklar” 2-4 sayfa</vt:lpstr>
      <vt:lpstr>Yakından Bakalım: Staj Deneyiminin Lisans Programında Öğrenilen Bilgiler Çerçevesinde Ele Alınması</vt:lpstr>
      <vt:lpstr>Yakından Bakalım: Staj Deneyiminin, Lisans Programında Öğrenilen Bilgiler Çerçevesinde Ele Alınması</vt:lpstr>
      <vt:lpstr>Yakından Bakalım: Staj Deneyiminin, Lisans Programında Öğrenilen Bilgiler Çerçevesinde Ele Alınması</vt:lpstr>
      <vt:lpstr>Yakından Bakalım: Staj Deneyiminin, Lisans Programında Öğrenilen Bilgiler Çerçevesinde Ele Alınması</vt:lpstr>
      <vt:lpstr>PowerPoint Presentation</vt:lpstr>
      <vt:lpstr>PowerPoint Presentation</vt:lpstr>
      <vt:lpstr>PowerPoint Presentation</vt:lpstr>
      <vt:lpstr>Yakından Bakalım: Staj Deneyiminin, Lisans Programında Öğrenilen Bilgiler Çerçevesinde Ele Alınması</vt:lpstr>
      <vt:lpstr>Yakından Bakalım: Staj Deneyiminin, Lisans Programında Öğrenilen Bilgiler Çerçevesinde Ele Alınması</vt:lpstr>
      <vt:lpstr>PowerPoint Presentation</vt:lpstr>
      <vt:lpstr>PowerPoint Presentation</vt:lpstr>
      <vt:lpstr>PowerPoint Presentation</vt:lpstr>
      <vt:lpstr>Yakından Bakalım: Değerlendirme</vt:lpstr>
      <vt:lpstr>PowerPoint Presentation</vt:lpstr>
      <vt:lpstr>PowerPoint Presentation</vt:lpstr>
      <vt:lpstr>Yakından Bakalım: Kaynakça</vt:lpstr>
      <vt:lpstr>PowerPoint Presentation</vt:lpstr>
      <vt:lpstr>Yakından Bakalım: Ekler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Staj Raporumu Nasıl Yazacağım?</dc:title>
  <dc:creator>selmin</dc:creator>
  <cp:lastModifiedBy>4418</cp:lastModifiedBy>
  <cp:revision>2</cp:revision>
  <dcterms:created xsi:type="dcterms:W3CDTF">2023-11-08T08:17:41Z</dcterms:created>
  <dcterms:modified xsi:type="dcterms:W3CDTF">2023-11-08T10:19:36Z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2023-11-08T00:00:00Z</vt:filetime>
  </property>
  <property fmtid="{D5CDD505-2E9C-101B-9397-08002B2CF9AE}" pid="5" name="Producer">
    <vt:lpwstr>Microsoft® PowerPoint® 2013</vt:lpwstr>
  </property>
</Properties>
</file>