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143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6F2F9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6F2F9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6F2F9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6F2F9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2043" y="985850"/>
            <a:ext cx="7947025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6F2F9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6303" y="2520518"/>
            <a:ext cx="8051393" cy="38487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ybubitirmeprojesi@gmail.com" TargetMode="Externa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1313" y="2065591"/>
            <a:ext cx="6878320" cy="2513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71145">
              <a:lnSpc>
                <a:spcPct val="120100"/>
              </a:lnSpc>
              <a:spcBef>
                <a:spcPts val="100"/>
              </a:spcBef>
            </a:pPr>
            <a:r>
              <a:rPr sz="4800" spc="-30" dirty="0">
                <a:solidFill>
                  <a:srgbClr val="FF0000"/>
                </a:solidFill>
              </a:rPr>
              <a:t>AYBÜ</a:t>
            </a:r>
            <a:r>
              <a:rPr sz="4800" spc="-204" dirty="0">
                <a:solidFill>
                  <a:srgbClr val="FF0000"/>
                </a:solidFill>
              </a:rPr>
              <a:t> </a:t>
            </a:r>
            <a:r>
              <a:rPr sz="4800" spc="-30" dirty="0">
                <a:solidFill>
                  <a:srgbClr val="FF0000"/>
                </a:solidFill>
              </a:rPr>
              <a:t>PSİKOLOJİ</a:t>
            </a:r>
            <a:r>
              <a:rPr sz="4800" spc="-225" dirty="0">
                <a:solidFill>
                  <a:srgbClr val="FF0000"/>
                </a:solidFill>
              </a:rPr>
              <a:t> </a:t>
            </a:r>
            <a:r>
              <a:rPr sz="4800" spc="-10" dirty="0">
                <a:solidFill>
                  <a:srgbClr val="FF0000"/>
                </a:solidFill>
              </a:rPr>
              <a:t>BÖLÜMÜ </a:t>
            </a:r>
            <a:r>
              <a:rPr sz="4800" dirty="0">
                <a:solidFill>
                  <a:srgbClr val="FF0000"/>
                </a:solidFill>
              </a:rPr>
              <a:t>PSİ</a:t>
            </a:r>
            <a:r>
              <a:rPr sz="4800" spc="-90" dirty="0">
                <a:solidFill>
                  <a:srgbClr val="FF0000"/>
                </a:solidFill>
              </a:rPr>
              <a:t> </a:t>
            </a:r>
            <a:r>
              <a:rPr sz="4800" dirty="0">
                <a:solidFill>
                  <a:srgbClr val="FF0000"/>
                </a:solidFill>
              </a:rPr>
              <a:t>401</a:t>
            </a:r>
            <a:r>
              <a:rPr sz="4800" spc="-85" dirty="0">
                <a:solidFill>
                  <a:srgbClr val="FF0000"/>
                </a:solidFill>
              </a:rPr>
              <a:t> </a:t>
            </a:r>
            <a:r>
              <a:rPr sz="4800" dirty="0">
                <a:solidFill>
                  <a:srgbClr val="FF0000"/>
                </a:solidFill>
              </a:rPr>
              <a:t>BİTİRME</a:t>
            </a:r>
            <a:r>
              <a:rPr sz="4800" spc="-75" dirty="0">
                <a:solidFill>
                  <a:srgbClr val="FF0000"/>
                </a:solidFill>
              </a:rPr>
              <a:t> </a:t>
            </a:r>
            <a:r>
              <a:rPr sz="4800" spc="-10" dirty="0">
                <a:solidFill>
                  <a:srgbClr val="FF0000"/>
                </a:solidFill>
              </a:rPr>
              <a:t>ÇALIŞMASI</a:t>
            </a:r>
            <a:endParaRPr sz="4800"/>
          </a:p>
          <a:p>
            <a:pPr marL="1678305">
              <a:lnSpc>
                <a:spcPct val="100000"/>
              </a:lnSpc>
            </a:pPr>
            <a:r>
              <a:rPr sz="4800" dirty="0">
                <a:solidFill>
                  <a:srgbClr val="FF0000"/>
                </a:solidFill>
              </a:rPr>
              <a:t>DERSİ</a:t>
            </a:r>
            <a:r>
              <a:rPr sz="4800" spc="-150" dirty="0">
                <a:solidFill>
                  <a:srgbClr val="FF0000"/>
                </a:solidFill>
              </a:rPr>
              <a:t> </a:t>
            </a:r>
            <a:r>
              <a:rPr sz="4800" spc="-10" dirty="0">
                <a:solidFill>
                  <a:srgbClr val="FF0000"/>
                </a:solidFill>
              </a:rPr>
              <a:t>EĞİTİMİ</a:t>
            </a:r>
            <a:endParaRPr sz="4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495" y="260604"/>
            <a:ext cx="961644" cy="9906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68970" y="341769"/>
            <a:ext cx="914400" cy="85835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70682" y="345439"/>
            <a:ext cx="280352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30" dirty="0">
                <a:solidFill>
                  <a:srgbClr val="000000"/>
                </a:solidFill>
              </a:rPr>
              <a:t>Tartışma</a:t>
            </a:r>
            <a:r>
              <a:rPr sz="3200" spc="-130" dirty="0">
                <a:solidFill>
                  <a:srgbClr val="000000"/>
                </a:solidFill>
              </a:rPr>
              <a:t> </a:t>
            </a:r>
            <a:r>
              <a:rPr sz="3200" spc="-10" dirty="0">
                <a:solidFill>
                  <a:srgbClr val="000000"/>
                </a:solidFill>
              </a:rPr>
              <a:t>bölümü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40" y="1137285"/>
            <a:ext cx="7537450" cy="496443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Bulguların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istatistiksel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veriler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kullanmadan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özetlenmesi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Bulguların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literatür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bağlamında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açıklanması</a:t>
            </a:r>
            <a:endParaRPr sz="2400" dirty="0">
              <a:latin typeface="Calibri"/>
              <a:cs typeface="Calibri"/>
            </a:endParaRPr>
          </a:p>
          <a:p>
            <a:pPr marL="754380" marR="886460" lvl="1" indent="-285115">
              <a:lnSpc>
                <a:spcPts val="2590"/>
              </a:lnSpc>
              <a:spcBef>
                <a:spcPts val="615"/>
              </a:spcBef>
              <a:buFont typeface="Arial MT"/>
              <a:buChar char="–"/>
              <a:tabLst>
                <a:tab pos="756285" algn="l"/>
              </a:tabLst>
            </a:pPr>
            <a:r>
              <a:rPr sz="2400" spc="-10" dirty="0">
                <a:latin typeface="Calibri"/>
                <a:cs typeface="Calibri"/>
              </a:rPr>
              <a:t>Literatürle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bağlantılı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bulgular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örnek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çalışmalarla 	desteklenir.</a:t>
            </a:r>
            <a:endParaRPr sz="2400" dirty="0">
              <a:latin typeface="Calibri"/>
              <a:cs typeface="Calibri"/>
            </a:endParaRPr>
          </a:p>
          <a:p>
            <a:pPr marL="755015" lvl="1" indent="-285115">
              <a:lnSpc>
                <a:spcPct val="100000"/>
              </a:lnSpc>
              <a:spcBef>
                <a:spcPts val="254"/>
              </a:spcBef>
              <a:buFont typeface="Arial MT"/>
              <a:buChar char="–"/>
              <a:tabLst>
                <a:tab pos="755015" algn="l"/>
              </a:tabLst>
            </a:pPr>
            <a:r>
              <a:rPr sz="2400" spc="-10" dirty="0">
                <a:latin typeface="Calibri"/>
                <a:cs typeface="Calibri"/>
              </a:rPr>
              <a:t>Literatürle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çelişen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bulgular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için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olası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açıklamalar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yapılır.</a:t>
            </a:r>
            <a:endParaRPr sz="2400" dirty="0">
              <a:latin typeface="Calibri"/>
              <a:cs typeface="Calibri"/>
            </a:endParaRPr>
          </a:p>
          <a:p>
            <a:pPr marL="1154430" lvl="2" indent="-227329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1154430" algn="l"/>
              </a:tabLst>
            </a:pPr>
            <a:r>
              <a:rPr sz="2400" dirty="0">
                <a:latin typeface="Calibri"/>
                <a:cs typeface="Calibri"/>
              </a:rPr>
              <a:t>Örneklem,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ölçekler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gibi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yöntemsel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sebepler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olabilir.</a:t>
            </a:r>
            <a:endParaRPr sz="2400" dirty="0">
              <a:latin typeface="Calibri"/>
              <a:cs typeface="Calibri"/>
            </a:endParaRPr>
          </a:p>
          <a:p>
            <a:pPr marL="1154430" lvl="2" indent="-227329">
              <a:lnSpc>
                <a:spcPct val="100000"/>
              </a:lnSpc>
              <a:spcBef>
                <a:spcPts val="285"/>
              </a:spcBef>
              <a:buFont typeface="Arial MT"/>
              <a:buChar char="•"/>
              <a:tabLst>
                <a:tab pos="1154430" algn="l"/>
              </a:tabLst>
            </a:pPr>
            <a:r>
              <a:rPr sz="2400" dirty="0">
                <a:latin typeface="Calibri"/>
                <a:cs typeface="Calibri"/>
              </a:rPr>
              <a:t>Aracı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başka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bir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değişkenin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rolü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olabilir.</a:t>
            </a:r>
            <a:endParaRPr sz="2400" dirty="0">
              <a:latin typeface="Calibri"/>
              <a:cs typeface="Calibri"/>
            </a:endParaRPr>
          </a:p>
          <a:p>
            <a:pPr marL="1154430" marR="40005" lvl="2" indent="-227329">
              <a:lnSpc>
                <a:spcPts val="2590"/>
              </a:lnSpc>
              <a:spcBef>
                <a:spcPts val="620"/>
              </a:spcBef>
              <a:buFont typeface="Arial MT"/>
              <a:buChar char="•"/>
              <a:tabLst>
                <a:tab pos="1155700" algn="l"/>
              </a:tabLst>
            </a:pPr>
            <a:r>
              <a:rPr sz="2400" dirty="0">
                <a:latin typeface="Calibri"/>
                <a:cs typeface="Calibri"/>
              </a:rPr>
              <a:t>Bu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açıklamalar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yine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mümkünse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literatürle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bağlantılı 	</a:t>
            </a:r>
            <a:r>
              <a:rPr sz="2400" spc="-20" dirty="0">
                <a:latin typeface="Calibri"/>
                <a:cs typeface="Calibri"/>
              </a:rPr>
              <a:t>olmalıdır.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Ayrıca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kendi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yorumlarınızdan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da 	</a:t>
            </a:r>
            <a:r>
              <a:rPr sz="2400" spc="-10" dirty="0">
                <a:latin typeface="Calibri"/>
                <a:cs typeface="Calibri"/>
              </a:rPr>
              <a:t>bahsedebilirsiniz.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54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Çalışmanın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kısıtlılıklarından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bahsedilmesi</a:t>
            </a:r>
            <a:endParaRPr sz="2400" dirty="0">
              <a:latin typeface="Calibri"/>
              <a:cs typeface="Calibri"/>
            </a:endParaRPr>
          </a:p>
          <a:p>
            <a:pPr marL="355600" marR="62865" indent="-343535">
              <a:lnSpc>
                <a:spcPts val="2590"/>
              </a:lnSpc>
              <a:spcBef>
                <a:spcPts val="61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Çalışmanın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literatüre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katkısı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çıkarımlarından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(uygulama </a:t>
            </a:r>
            <a:r>
              <a:rPr sz="2400" dirty="0">
                <a:latin typeface="Calibri"/>
                <a:cs typeface="Calibri"/>
              </a:rPr>
              <a:t>alanına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katkısı)</a:t>
            </a:r>
            <a:r>
              <a:rPr sz="2400" spc="-1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bahsedilmesi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495" y="260604"/>
            <a:ext cx="961644" cy="990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68970" y="341769"/>
            <a:ext cx="914400" cy="85835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352803"/>
            <a:ext cx="7868920" cy="48615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633095" indent="-34353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sz="2600" dirty="0">
                <a:latin typeface="Calibri"/>
                <a:cs typeface="Calibri"/>
              </a:rPr>
              <a:t>Öğrencilerin</a:t>
            </a:r>
            <a:r>
              <a:rPr sz="2600" spc="-9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kendi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yazıp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sundukları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ve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ilgili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alandaki </a:t>
            </a:r>
            <a:r>
              <a:rPr sz="2600" dirty="0">
                <a:latin typeface="Calibri"/>
                <a:cs typeface="Calibri"/>
              </a:rPr>
              <a:t>kurumdan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kabul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gören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bir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projede</a:t>
            </a:r>
            <a:r>
              <a:rPr sz="2600" spc="-9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çalışmaları,</a:t>
            </a:r>
            <a:endParaRPr sz="2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95"/>
              </a:spcBef>
              <a:buFont typeface="Arial MT"/>
              <a:buChar char="•"/>
            </a:pPr>
            <a:endParaRPr sz="26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2600" dirty="0">
                <a:latin typeface="Calibri"/>
                <a:cs typeface="Calibri"/>
              </a:rPr>
              <a:t>Proje</a:t>
            </a:r>
            <a:r>
              <a:rPr sz="2600" spc="-9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kapsamında</a:t>
            </a:r>
            <a:r>
              <a:rPr sz="2600" spc="-9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literatür</a:t>
            </a:r>
            <a:r>
              <a:rPr sz="2600" spc="-9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taraması</a:t>
            </a:r>
            <a:r>
              <a:rPr sz="2600" spc="-9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yapmaları,</a:t>
            </a:r>
            <a:endParaRPr sz="2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95"/>
              </a:spcBef>
              <a:buFont typeface="Arial MT"/>
              <a:buChar char="•"/>
            </a:pPr>
            <a:endParaRPr sz="2600" dirty="0">
              <a:latin typeface="Calibri"/>
              <a:cs typeface="Calibri"/>
            </a:endParaRPr>
          </a:p>
          <a:p>
            <a:pPr marL="355600" marR="79375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2600" dirty="0">
                <a:latin typeface="Calibri"/>
                <a:cs typeface="Calibri"/>
              </a:rPr>
              <a:t>Proje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sonucunda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elde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edilen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bilgi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ve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verileri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uygun </a:t>
            </a:r>
            <a:r>
              <a:rPr sz="2600" dirty="0">
                <a:latin typeface="Calibri"/>
                <a:cs typeface="Calibri"/>
              </a:rPr>
              <a:t>şekilde</a:t>
            </a:r>
            <a:r>
              <a:rPr sz="2600" spc="-8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raporlamaları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ve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literatür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kapsamında</a:t>
            </a:r>
            <a:endParaRPr sz="26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600" spc="-10" dirty="0">
                <a:latin typeface="Calibri"/>
                <a:cs typeface="Calibri"/>
              </a:rPr>
              <a:t>tartışmaları,</a:t>
            </a:r>
            <a:endParaRPr sz="2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90"/>
              </a:spcBef>
            </a:pPr>
            <a:endParaRPr sz="2600" dirty="0">
              <a:latin typeface="Calibri"/>
              <a:cs typeface="Calibri"/>
            </a:endParaRPr>
          </a:p>
          <a:p>
            <a:pPr marL="355600" marR="508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2600" dirty="0">
                <a:latin typeface="Calibri"/>
                <a:cs typeface="Calibri"/>
              </a:rPr>
              <a:t>Görgül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makalede</a:t>
            </a:r>
            <a:r>
              <a:rPr sz="2600" spc="-8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bulunması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gereken</a:t>
            </a:r>
            <a:r>
              <a:rPr sz="2600" spc="-8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başlıklar </a:t>
            </a:r>
            <a:r>
              <a:rPr sz="2600" dirty="0">
                <a:latin typeface="Calibri"/>
                <a:cs typeface="Calibri"/>
              </a:rPr>
              <a:t>doğrultusunda</a:t>
            </a:r>
            <a:r>
              <a:rPr sz="2600" spc="-1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proje</a:t>
            </a:r>
            <a:r>
              <a:rPr sz="2600" spc="-9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raporunu</a:t>
            </a:r>
            <a:r>
              <a:rPr sz="2600" spc="-9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yazmaları</a:t>
            </a:r>
            <a:r>
              <a:rPr sz="2600" spc="-8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gerekmektedir.</a:t>
            </a:r>
            <a:endParaRPr sz="26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495" y="260604"/>
            <a:ext cx="961644" cy="9906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68970" y="341769"/>
            <a:ext cx="914400" cy="85835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350514" y="419557"/>
            <a:ext cx="244284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000000"/>
                </a:solidFill>
              </a:rPr>
              <a:t>Proje</a:t>
            </a:r>
            <a:r>
              <a:rPr sz="3600" spc="-75" dirty="0">
                <a:solidFill>
                  <a:srgbClr val="000000"/>
                </a:solidFill>
              </a:rPr>
              <a:t> </a:t>
            </a:r>
            <a:r>
              <a:rPr sz="3600" spc="-10" dirty="0">
                <a:solidFill>
                  <a:srgbClr val="000000"/>
                </a:solidFill>
              </a:rPr>
              <a:t>Raporu</a:t>
            </a:r>
            <a:endParaRPr sz="36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1758" y="2481833"/>
            <a:ext cx="731964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Staj</a:t>
            </a:r>
            <a:r>
              <a:rPr sz="4400" spc="-75" dirty="0"/>
              <a:t> </a:t>
            </a:r>
            <a:r>
              <a:rPr sz="4400" dirty="0"/>
              <a:t>Raporumu</a:t>
            </a:r>
            <a:r>
              <a:rPr sz="4400" spc="-70" dirty="0"/>
              <a:t> </a:t>
            </a:r>
            <a:r>
              <a:rPr sz="4400" dirty="0"/>
              <a:t>Nasıl</a:t>
            </a:r>
            <a:r>
              <a:rPr sz="4400" spc="-70" dirty="0"/>
              <a:t> </a:t>
            </a:r>
            <a:r>
              <a:rPr sz="4400" spc="-30" dirty="0"/>
              <a:t>Yazacağım?</a:t>
            </a:r>
            <a:endParaRPr sz="44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71844" y="3860291"/>
            <a:ext cx="1632203" cy="180136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79383" y="1496415"/>
            <a:ext cx="904165" cy="85777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3088" y="188976"/>
            <a:ext cx="963168" cy="9906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68970" y="341769"/>
            <a:ext cx="914400" cy="85835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303" y="1276350"/>
            <a:ext cx="7790180" cy="4318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alibri"/>
                <a:cs typeface="Calibri"/>
              </a:rPr>
              <a:t>“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Staj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raporu,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öğrencilerin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Lisans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Stajı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süresince </a:t>
            </a:r>
            <a:r>
              <a:rPr sz="3200" dirty="0">
                <a:latin typeface="Calibri"/>
                <a:cs typeface="Calibri"/>
              </a:rPr>
              <a:t>edindikleri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mesleki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bilgi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deneyimleri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lisans programında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öğrenilen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bilgiler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çerçevesinde </a:t>
            </a:r>
            <a:r>
              <a:rPr sz="3200" dirty="0">
                <a:latin typeface="Calibri"/>
                <a:cs typeface="Calibri"/>
              </a:rPr>
              <a:t>ele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alacakları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spc="-50" dirty="0">
                <a:latin typeface="Calibri"/>
                <a:cs typeface="Calibri"/>
              </a:rPr>
              <a:t>rapordur.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50" dirty="0">
                <a:latin typeface="Calibri"/>
                <a:cs typeface="Calibri"/>
              </a:rPr>
              <a:t>”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70"/>
              </a:spcBef>
            </a:pPr>
            <a:endParaRPr sz="3200" dirty="0">
              <a:latin typeface="Calibri"/>
              <a:cs typeface="Calibri"/>
            </a:endParaRPr>
          </a:p>
          <a:p>
            <a:pPr marL="280035" algn="ctr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Staj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Raporu</a:t>
            </a:r>
            <a:endParaRPr sz="3200" dirty="0">
              <a:latin typeface="Calibri"/>
              <a:cs typeface="Calibri"/>
            </a:endParaRPr>
          </a:p>
          <a:p>
            <a:pPr marL="281305" algn="ctr">
              <a:lnSpc>
                <a:spcPct val="100000"/>
              </a:lnSpc>
              <a:spcBef>
                <a:spcPts val="770"/>
              </a:spcBef>
            </a:pPr>
            <a:r>
              <a:rPr sz="3200" spc="-50" dirty="0">
                <a:latin typeface="Calibri"/>
                <a:cs typeface="Calibri"/>
              </a:rPr>
              <a:t>=</a:t>
            </a:r>
            <a:endParaRPr sz="3200" dirty="0">
              <a:latin typeface="Calibri"/>
              <a:cs typeface="Calibri"/>
            </a:endParaRPr>
          </a:p>
          <a:p>
            <a:pPr marL="283210" algn="ctr">
              <a:lnSpc>
                <a:spcPct val="100000"/>
              </a:lnSpc>
              <a:spcBef>
                <a:spcPts val="770"/>
              </a:spcBef>
            </a:pPr>
            <a:r>
              <a:rPr sz="3200" spc="-30" dirty="0">
                <a:latin typeface="Calibri"/>
                <a:cs typeface="Calibri"/>
              </a:rPr>
              <a:t>Teorik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bilgi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+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Deneyimler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&amp;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Gözlemler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495" y="260604"/>
            <a:ext cx="961644" cy="9906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68970" y="341769"/>
            <a:ext cx="914400" cy="85835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3955" y="1312290"/>
            <a:ext cx="76911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Basit</a:t>
            </a:r>
            <a:r>
              <a:rPr sz="4400" spc="-5" dirty="0"/>
              <a:t> </a:t>
            </a:r>
            <a:r>
              <a:rPr sz="4400" dirty="0"/>
              <a:t>ama</a:t>
            </a:r>
            <a:r>
              <a:rPr sz="4400" spc="-5" dirty="0"/>
              <a:t> </a:t>
            </a:r>
            <a:r>
              <a:rPr sz="4400" dirty="0"/>
              <a:t>önemli</a:t>
            </a:r>
            <a:r>
              <a:rPr sz="4400" spc="-15" dirty="0"/>
              <a:t> </a:t>
            </a:r>
            <a:r>
              <a:rPr sz="4400" dirty="0"/>
              <a:t>kısım:</a:t>
            </a:r>
            <a:r>
              <a:rPr sz="4400" spc="-5" dirty="0"/>
              <a:t> </a:t>
            </a:r>
            <a:r>
              <a:rPr sz="4400" spc="-10" dirty="0"/>
              <a:t>Görünüm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546303" y="2284298"/>
            <a:ext cx="8053705" cy="29533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</a:pPr>
            <a:r>
              <a:rPr sz="3200" spc="-25" dirty="0">
                <a:latin typeface="Calibri"/>
                <a:cs typeface="Calibri"/>
              </a:rPr>
              <a:t>“Öğrenciler,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staj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raporunu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eğitim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aldıkları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dilde hazırlayacak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raporu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12</a:t>
            </a:r>
            <a:r>
              <a:rPr sz="3200" b="1" spc="-6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punto</a:t>
            </a:r>
            <a:r>
              <a:rPr sz="3200" b="1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(</a:t>
            </a:r>
            <a:r>
              <a:rPr sz="3200" b="1" dirty="0">
                <a:latin typeface="Calibri"/>
                <a:cs typeface="Calibri"/>
              </a:rPr>
              <a:t>Times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New </a:t>
            </a:r>
            <a:r>
              <a:rPr sz="3200" b="1" dirty="0">
                <a:latin typeface="Calibri"/>
                <a:cs typeface="Calibri"/>
              </a:rPr>
              <a:t>Roman</a:t>
            </a:r>
            <a:r>
              <a:rPr sz="3200" dirty="0">
                <a:latin typeface="Calibri"/>
                <a:cs typeface="Calibri"/>
              </a:rPr>
              <a:t>),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çift</a:t>
            </a:r>
            <a:r>
              <a:rPr sz="3200" b="1" spc="-8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aralık</a:t>
            </a:r>
            <a:r>
              <a:rPr sz="3200" dirty="0">
                <a:latin typeface="Calibri"/>
                <a:cs typeface="Calibri"/>
              </a:rPr>
              <a:t>,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standart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(2.5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cm)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marjinler kullanarak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Word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programında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yazacaklardır.</a:t>
            </a:r>
            <a:endParaRPr sz="3200" dirty="0">
              <a:latin typeface="Calibri"/>
              <a:cs typeface="Calibri"/>
            </a:endParaRPr>
          </a:p>
          <a:p>
            <a:pPr marL="355600" marR="306705">
              <a:lnSpc>
                <a:spcPct val="100000"/>
              </a:lnSpc>
              <a:spcBef>
                <a:spcPts val="5"/>
              </a:spcBef>
            </a:pPr>
            <a:r>
              <a:rPr sz="3200" dirty="0">
                <a:latin typeface="Calibri"/>
                <a:cs typeface="Calibri"/>
              </a:rPr>
              <a:t>Staj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raporunun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beklenen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uzunluğu,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kaynakça </a:t>
            </a:r>
            <a:r>
              <a:rPr sz="3200" dirty="0">
                <a:latin typeface="Calibri"/>
                <a:cs typeface="Calibri"/>
              </a:rPr>
              <a:t>ve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ekler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dışında,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20-</a:t>
            </a:r>
            <a:r>
              <a:rPr sz="3200" b="1" dirty="0">
                <a:latin typeface="Calibri"/>
                <a:cs typeface="Calibri"/>
              </a:rPr>
              <a:t>30</a:t>
            </a:r>
            <a:r>
              <a:rPr sz="3200" b="1" spc="-8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sayfa</a:t>
            </a:r>
            <a:r>
              <a:rPr sz="3200" b="1" spc="-65" dirty="0">
                <a:latin typeface="Calibri"/>
                <a:cs typeface="Calibri"/>
              </a:rPr>
              <a:t> </a:t>
            </a:r>
            <a:r>
              <a:rPr sz="3200" spc="-35" dirty="0">
                <a:latin typeface="Calibri"/>
                <a:cs typeface="Calibri"/>
              </a:rPr>
              <a:t>arasındadır. </a:t>
            </a:r>
            <a:r>
              <a:rPr sz="3200" spc="-50" dirty="0">
                <a:latin typeface="Calibri"/>
                <a:cs typeface="Calibri"/>
              </a:rPr>
              <a:t>”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495" y="260604"/>
            <a:ext cx="961644" cy="990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68970" y="341769"/>
            <a:ext cx="914400" cy="85835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478027"/>
            <a:ext cx="7575550" cy="52533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15185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6F2F9F"/>
                </a:solidFill>
                <a:latin typeface="Calibri"/>
                <a:cs typeface="Calibri"/>
              </a:rPr>
              <a:t>Kısmen</a:t>
            </a:r>
            <a:r>
              <a:rPr sz="3200" spc="-10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6F2F9F"/>
                </a:solidFill>
                <a:latin typeface="Calibri"/>
                <a:cs typeface="Calibri"/>
              </a:rPr>
              <a:t>daha</a:t>
            </a:r>
            <a:r>
              <a:rPr sz="3200" spc="-6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6F2F9F"/>
                </a:solidFill>
                <a:latin typeface="Calibri"/>
                <a:cs typeface="Calibri"/>
              </a:rPr>
              <a:t>zor</a:t>
            </a:r>
            <a:r>
              <a:rPr sz="3200" spc="-8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6F2F9F"/>
                </a:solidFill>
                <a:latin typeface="Calibri"/>
                <a:cs typeface="Calibri"/>
              </a:rPr>
              <a:t>kısım:</a:t>
            </a:r>
            <a:r>
              <a:rPr sz="3200" spc="-6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6F2F9F"/>
                </a:solidFill>
                <a:latin typeface="Calibri"/>
                <a:cs typeface="Calibri"/>
              </a:rPr>
              <a:t>İçerik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65"/>
              </a:spcBef>
            </a:pPr>
            <a:endParaRPr sz="32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3200" spc="-20" dirty="0">
                <a:latin typeface="Calibri"/>
                <a:cs typeface="Calibri"/>
              </a:rPr>
              <a:t>Yönetici</a:t>
            </a:r>
            <a:r>
              <a:rPr sz="3200" spc="-14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Özeti</a:t>
            </a:r>
            <a:endParaRPr sz="32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4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Staj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Yapılan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Kurum</a:t>
            </a:r>
            <a:endParaRPr sz="32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Stajın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Amacı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Kapsamı</a:t>
            </a:r>
            <a:endParaRPr sz="3200" dirty="0">
              <a:latin typeface="Calibri"/>
              <a:cs typeface="Calibri"/>
            </a:endParaRPr>
          </a:p>
          <a:p>
            <a:pPr marL="355600" indent="-342900">
              <a:lnSpc>
                <a:spcPts val="3650"/>
              </a:lnSpc>
              <a:spcBef>
                <a:spcPts val="39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Staj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Deneyiminin,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Lisans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Programında</a:t>
            </a:r>
            <a:endParaRPr sz="3200" dirty="0">
              <a:latin typeface="Calibri"/>
              <a:cs typeface="Calibri"/>
            </a:endParaRPr>
          </a:p>
          <a:p>
            <a:pPr marL="355600">
              <a:lnSpc>
                <a:spcPts val="3650"/>
              </a:lnSpc>
            </a:pPr>
            <a:r>
              <a:rPr sz="3200" dirty="0">
                <a:latin typeface="Calibri"/>
                <a:cs typeface="Calibri"/>
              </a:rPr>
              <a:t>Öğrenilen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Bilgiler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Çerçevesinde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Ele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Alınması</a:t>
            </a:r>
            <a:endParaRPr sz="32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Değerlendirme</a:t>
            </a:r>
            <a:endParaRPr sz="32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Kaynakça</a:t>
            </a:r>
            <a:endParaRPr sz="32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Ekler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495" y="260604"/>
            <a:ext cx="961644" cy="9906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68970" y="341769"/>
            <a:ext cx="914400" cy="85835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83362" rIns="0" bIns="0" rtlCol="0">
            <a:spAutoFit/>
          </a:bodyPr>
          <a:lstStyle/>
          <a:p>
            <a:pPr marL="180975">
              <a:lnSpc>
                <a:spcPct val="100000"/>
              </a:lnSpc>
              <a:spcBef>
                <a:spcPts val="105"/>
              </a:spcBef>
            </a:pPr>
            <a:r>
              <a:rPr sz="4400" spc="-20" dirty="0"/>
              <a:t>Yakından</a:t>
            </a:r>
            <a:r>
              <a:rPr sz="4400" spc="-155" dirty="0"/>
              <a:t> </a:t>
            </a:r>
            <a:r>
              <a:rPr sz="4400" dirty="0"/>
              <a:t>Bakalım:</a:t>
            </a:r>
            <a:r>
              <a:rPr sz="4400" spc="-160" dirty="0"/>
              <a:t> </a:t>
            </a:r>
            <a:r>
              <a:rPr sz="4400" spc="-30" dirty="0"/>
              <a:t>Yönetici</a:t>
            </a:r>
            <a:r>
              <a:rPr sz="4400" spc="-155" dirty="0"/>
              <a:t> </a:t>
            </a:r>
            <a:r>
              <a:rPr sz="4400" spc="-10" dirty="0"/>
              <a:t>Özeti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546303" y="2644901"/>
            <a:ext cx="7465059" cy="16846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alibri"/>
                <a:cs typeface="Calibri"/>
              </a:rPr>
              <a:t>“Staj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raporunun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750-</a:t>
            </a:r>
            <a:r>
              <a:rPr sz="3200" dirty="0">
                <a:latin typeface="Calibri"/>
                <a:cs typeface="Calibri"/>
              </a:rPr>
              <a:t>1000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kelimelik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bir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özeti”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70"/>
              </a:spcBef>
            </a:pPr>
            <a:endParaRPr sz="3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spc="-45" dirty="0">
                <a:latin typeface="Calibri"/>
                <a:cs typeface="Calibri"/>
              </a:rPr>
              <a:t>Tüm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alt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başlıkları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kapsamalı!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495" y="260604"/>
            <a:ext cx="961644" cy="990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68970" y="341769"/>
            <a:ext cx="914400" cy="85835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757056"/>
            <a:ext cx="5325235" cy="542009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42516" y="561975"/>
            <a:ext cx="5458967" cy="58102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80617" y="914039"/>
            <a:ext cx="5658915" cy="511565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437845"/>
            <a:ext cx="8960485" cy="53314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ts val="216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spc="-20" dirty="0">
                <a:latin typeface="Calibri"/>
                <a:cs typeface="Calibri"/>
              </a:rPr>
              <a:t>Tüm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alt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alanlar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(staj,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makale,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gönüllü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toplum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hizmeti)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için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çalışmaların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teslimi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güz</a:t>
            </a:r>
            <a:endParaRPr sz="2000" dirty="0">
              <a:latin typeface="Calibri"/>
              <a:cs typeface="Calibri"/>
            </a:endParaRPr>
          </a:p>
          <a:p>
            <a:pPr marL="355600">
              <a:lnSpc>
                <a:spcPts val="1920"/>
              </a:lnSpc>
            </a:pPr>
            <a:r>
              <a:rPr sz="2000" dirty="0">
                <a:latin typeface="Calibri"/>
                <a:cs typeface="Calibri"/>
              </a:rPr>
              <a:t>dönemi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final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döneminde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Psikoloji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Bölüm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Başkanlığı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odasına.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yapılacaktır</a:t>
            </a:r>
            <a:endParaRPr sz="2000" dirty="0">
              <a:latin typeface="Calibri"/>
              <a:cs typeface="Calibri"/>
            </a:endParaRPr>
          </a:p>
          <a:p>
            <a:pPr marL="355600">
              <a:lnSpc>
                <a:spcPts val="1920"/>
              </a:lnSpc>
            </a:pPr>
            <a:r>
              <a:rPr sz="2000" dirty="0">
                <a:latin typeface="Calibri"/>
                <a:cs typeface="Calibri"/>
              </a:rPr>
              <a:t>(Belirlenecek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gün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saat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aralığı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daha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sonra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duyurulacak)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Raporların/makalelerin</a:t>
            </a:r>
            <a:endParaRPr sz="2000" dirty="0">
              <a:latin typeface="Calibri"/>
              <a:cs typeface="Calibri"/>
            </a:endParaRPr>
          </a:p>
          <a:p>
            <a:pPr marL="355600" marR="93980">
              <a:lnSpc>
                <a:spcPct val="80000"/>
              </a:lnSpc>
              <a:spcBef>
                <a:spcPts val="240"/>
              </a:spcBef>
            </a:pPr>
            <a:r>
              <a:rPr sz="2000" dirty="0">
                <a:latin typeface="Calibri"/>
                <a:cs typeface="Calibri"/>
              </a:rPr>
              <a:t>basılı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hallerini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teslim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etmeden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önce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tüm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öğrencilerin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raporlarını/makalelerinin </a:t>
            </a:r>
            <a:r>
              <a:rPr sz="2000" spc="-25" dirty="0">
                <a:latin typeface="Calibri"/>
                <a:cs typeface="Calibri"/>
              </a:rPr>
              <a:t>son </a:t>
            </a:r>
            <a:r>
              <a:rPr sz="2000" dirty="0">
                <a:latin typeface="Calibri"/>
                <a:cs typeface="Calibri"/>
              </a:rPr>
              <a:t>hallerini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  <a:hlinkClick r:id="rId2"/>
              </a:rPr>
              <a:t>ybubitirmeprojesi@gmail.com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adresine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göndermeleri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gerekmektedir.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0"/>
              </a:spcBef>
            </a:pPr>
            <a:endParaRPr sz="2000" dirty="0">
              <a:latin typeface="Calibri"/>
              <a:cs typeface="Calibri"/>
            </a:endParaRPr>
          </a:p>
          <a:p>
            <a:pPr marL="355600" marR="93345" indent="-342900">
              <a:lnSpc>
                <a:spcPct val="80000"/>
              </a:lnSpc>
              <a:buFont typeface="Arial MT"/>
              <a:buChar char="•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Çalışmaların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teslimi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imza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karşılığı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olacaktır;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eğer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sizin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yerinize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bir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arkadaşınız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teslim </a:t>
            </a:r>
            <a:r>
              <a:rPr sz="2000" dirty="0">
                <a:latin typeface="Calibri"/>
                <a:cs typeface="Calibri"/>
              </a:rPr>
              <a:t>edecekse,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kişinin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teslim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edeceğine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dair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sizin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tarafınızdan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yazılmış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imzalı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bir</a:t>
            </a:r>
            <a:endParaRPr sz="2000" dirty="0">
              <a:latin typeface="Calibri"/>
              <a:cs typeface="Calibri"/>
            </a:endParaRPr>
          </a:p>
          <a:p>
            <a:pPr marL="355600">
              <a:lnSpc>
                <a:spcPts val="1920"/>
              </a:lnSpc>
            </a:pPr>
            <a:r>
              <a:rPr sz="2000" dirty="0">
                <a:latin typeface="Calibri"/>
                <a:cs typeface="Calibri"/>
              </a:rPr>
              <a:t>dilekçe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sunmasını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talep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edeceğiz.</a:t>
            </a:r>
            <a:endParaRPr sz="2000" dirty="0">
              <a:latin typeface="Calibri"/>
              <a:cs typeface="Calibri"/>
            </a:endParaRPr>
          </a:p>
          <a:p>
            <a:pPr marL="354965" indent="-342265">
              <a:lnSpc>
                <a:spcPts val="2160"/>
              </a:lnSpc>
              <a:spcBef>
                <a:spcPts val="2405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Staj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gönüllü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toplum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hizmeti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alanlarında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bitirme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projesi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dersini</a:t>
            </a:r>
            <a:endParaRPr sz="2000" dirty="0">
              <a:latin typeface="Calibri"/>
              <a:cs typeface="Calibri"/>
            </a:endParaRPr>
          </a:p>
          <a:p>
            <a:pPr marL="355600" marR="21590">
              <a:lnSpc>
                <a:spcPts val="1920"/>
              </a:lnSpc>
              <a:spcBef>
                <a:spcPts val="220"/>
              </a:spcBef>
            </a:pPr>
            <a:r>
              <a:rPr sz="2000" spc="-10" dirty="0">
                <a:latin typeface="Calibri"/>
                <a:cs typeface="Calibri"/>
              </a:rPr>
              <a:t>tamamlayanların;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Bitirme</a:t>
            </a:r>
            <a:r>
              <a:rPr sz="2000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Çalışması</a:t>
            </a:r>
            <a:r>
              <a:rPr sz="2000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Teslim</a:t>
            </a:r>
            <a:r>
              <a:rPr sz="2000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Belgesi</a:t>
            </a:r>
            <a:r>
              <a:rPr sz="2000" u="sng" spc="-8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(Teslim</a:t>
            </a:r>
            <a:r>
              <a:rPr sz="2000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Senedi)</a:t>
            </a:r>
            <a:r>
              <a:rPr sz="2000" u="sng" spc="-8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ile</a:t>
            </a:r>
            <a:r>
              <a:rPr sz="2000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raporlarını,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günlüklerini,</a:t>
            </a:r>
            <a:r>
              <a:rPr sz="2000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performans</a:t>
            </a:r>
            <a:r>
              <a:rPr sz="2000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değerlendirme</a:t>
            </a:r>
            <a:r>
              <a:rPr sz="2000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ve</a:t>
            </a:r>
            <a:r>
              <a:rPr sz="2000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devam</a:t>
            </a:r>
            <a:r>
              <a:rPr sz="2000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formlarını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(bu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ikisi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ayrı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ayrı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da </a:t>
            </a:r>
            <a:r>
              <a:rPr sz="2000" dirty="0">
                <a:latin typeface="Calibri"/>
                <a:cs typeface="Calibri"/>
              </a:rPr>
              <a:t>birlikte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olabilir)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sarı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dosya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zarfı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içerisinde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(ağzı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açık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bir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şekilde)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teslim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etmeleri gerekmektedir.</a:t>
            </a:r>
            <a:endParaRPr sz="2000" dirty="0">
              <a:latin typeface="Calibri"/>
              <a:cs typeface="Calibri"/>
            </a:endParaRPr>
          </a:p>
          <a:p>
            <a:pPr marL="354965" indent="-342265">
              <a:lnSpc>
                <a:spcPts val="2160"/>
              </a:lnSpc>
              <a:spcBef>
                <a:spcPts val="2420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Makale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yazma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alt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alanında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bitirme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projesi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dersini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tamamlayanların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ise;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Bitirme</a:t>
            </a:r>
            <a:endParaRPr sz="2000" dirty="0">
              <a:latin typeface="Calibri"/>
              <a:cs typeface="Calibri"/>
            </a:endParaRPr>
          </a:p>
          <a:p>
            <a:pPr marL="355600" marR="5080">
              <a:lnSpc>
                <a:spcPct val="80100"/>
              </a:lnSpc>
              <a:spcBef>
                <a:spcPts val="240"/>
              </a:spcBef>
            </a:pP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Çalışması</a:t>
            </a:r>
            <a:r>
              <a:rPr sz="20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Teslim</a:t>
            </a:r>
            <a:r>
              <a:rPr sz="2000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Belgesi</a:t>
            </a:r>
            <a:r>
              <a:rPr sz="2000" u="sng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(Teslim</a:t>
            </a:r>
            <a:r>
              <a:rPr sz="20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Senedi),</a:t>
            </a:r>
            <a:r>
              <a:rPr sz="2000"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Makale</a:t>
            </a:r>
            <a:r>
              <a:rPr sz="2000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Yazma</a:t>
            </a:r>
            <a:r>
              <a:rPr sz="2000"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Alt</a:t>
            </a:r>
            <a:r>
              <a:rPr sz="2000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Alanı</a:t>
            </a:r>
            <a:r>
              <a:rPr sz="2000"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Etik</a:t>
            </a:r>
            <a:r>
              <a:rPr sz="2000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ve</a:t>
            </a:r>
            <a:r>
              <a:rPr sz="2000"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İmza</a:t>
            </a:r>
            <a:r>
              <a:rPr sz="2000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Formu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ile</a:t>
            </a:r>
            <a:r>
              <a:rPr sz="2000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makalelerini</a:t>
            </a:r>
            <a:r>
              <a:rPr sz="20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(iki</a:t>
            </a:r>
            <a:r>
              <a:rPr sz="2000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kopya)</a:t>
            </a:r>
            <a:r>
              <a:rPr sz="2000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sarı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dosya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zarfı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içerisinde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(ağzı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açık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bir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şekilde)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teslim </a:t>
            </a:r>
            <a:r>
              <a:rPr sz="2000" dirty="0">
                <a:latin typeface="Calibri"/>
                <a:cs typeface="Calibri"/>
              </a:rPr>
              <a:t>etmeleri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gerekmektedir.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47672" y="633983"/>
            <a:ext cx="5248656" cy="549480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7383" y="609600"/>
            <a:ext cx="6713997" cy="549592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8234" y="332231"/>
            <a:ext cx="5210102" cy="637204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9241" y="1203198"/>
            <a:ext cx="76847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Yakından</a:t>
            </a:r>
            <a:r>
              <a:rPr spc="-160" dirty="0"/>
              <a:t> </a:t>
            </a:r>
            <a:r>
              <a:rPr dirty="0"/>
              <a:t>Bakalım:</a:t>
            </a:r>
            <a:r>
              <a:rPr spc="-165" dirty="0"/>
              <a:t> </a:t>
            </a:r>
            <a:r>
              <a:rPr dirty="0"/>
              <a:t>Staj</a:t>
            </a:r>
            <a:r>
              <a:rPr spc="-155" dirty="0"/>
              <a:t> </a:t>
            </a:r>
            <a:r>
              <a:rPr spc="-20" dirty="0"/>
              <a:t>Yapılan</a:t>
            </a:r>
            <a:r>
              <a:rPr spc="-155" dirty="0"/>
              <a:t> </a:t>
            </a:r>
            <a:r>
              <a:rPr spc="-20" dirty="0"/>
              <a:t>Kurum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46303" y="2356866"/>
            <a:ext cx="8051800" cy="3636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alibri"/>
                <a:cs typeface="Calibri"/>
              </a:rPr>
              <a:t>“kurumun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yapısı,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hizmet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verdiği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sektör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bu</a:t>
            </a:r>
            <a:endParaRPr sz="3200" dirty="0">
              <a:latin typeface="Calibri"/>
              <a:cs typeface="Calibri"/>
            </a:endParaRPr>
          </a:p>
          <a:p>
            <a:pPr marL="355600" marR="508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sektör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içerisindeki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yeri,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misyonu,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büyüklüğü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ve </a:t>
            </a:r>
            <a:r>
              <a:rPr sz="3200" spc="-20" dirty="0">
                <a:latin typeface="Calibri"/>
                <a:cs typeface="Calibri"/>
              </a:rPr>
              <a:t>organizasyon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şeması”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Maksimum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3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sayfa.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70"/>
              </a:spcBef>
            </a:pPr>
            <a:endParaRPr sz="3200" dirty="0">
              <a:latin typeface="Calibri"/>
              <a:cs typeface="Calibri"/>
            </a:endParaRPr>
          </a:p>
          <a:p>
            <a:pPr marL="355600" marR="459740" indent="-342900">
              <a:lnSpc>
                <a:spcPct val="100000"/>
              </a:lnSpc>
            </a:pPr>
            <a:r>
              <a:rPr sz="3200" spc="-25" dirty="0">
                <a:latin typeface="Calibri"/>
                <a:cs typeface="Calibri"/>
              </a:rPr>
              <a:t>Tarihçe,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fiziksel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yapı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(kaç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yataklı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vb.),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kurumda </a:t>
            </a:r>
            <a:r>
              <a:rPr sz="3200" dirty="0">
                <a:latin typeface="Calibri"/>
                <a:cs typeface="Calibri"/>
              </a:rPr>
              <a:t>çalışan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diğer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kişiler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görevleri,</a:t>
            </a:r>
            <a:r>
              <a:rPr sz="3200" spc="-12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medus </a:t>
            </a:r>
            <a:r>
              <a:rPr sz="3200" spc="-10" dirty="0">
                <a:latin typeface="Calibri"/>
                <a:cs typeface="Calibri"/>
              </a:rPr>
              <a:t>operandi…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495" y="260604"/>
            <a:ext cx="961644" cy="990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68970" y="341769"/>
            <a:ext cx="914400" cy="85835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29212" y="461772"/>
            <a:ext cx="4885576" cy="593445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2555" y="423672"/>
            <a:ext cx="4818888" cy="601065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6303" y="682243"/>
            <a:ext cx="7214234" cy="2315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3810" marR="321945" indent="-63754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Yakından</a:t>
            </a:r>
            <a:r>
              <a:rPr spc="-165" dirty="0"/>
              <a:t> </a:t>
            </a:r>
            <a:r>
              <a:rPr dirty="0"/>
              <a:t>Bakalım:</a:t>
            </a:r>
            <a:r>
              <a:rPr spc="-175" dirty="0"/>
              <a:t> </a:t>
            </a:r>
            <a:r>
              <a:rPr spc="-10" dirty="0"/>
              <a:t>Stajın </a:t>
            </a:r>
            <a:r>
              <a:rPr dirty="0"/>
              <a:t>Amacı</a:t>
            </a:r>
            <a:r>
              <a:rPr spc="-55" dirty="0"/>
              <a:t> </a:t>
            </a:r>
            <a:r>
              <a:rPr dirty="0"/>
              <a:t>ve</a:t>
            </a:r>
            <a:r>
              <a:rPr spc="-30" dirty="0"/>
              <a:t> </a:t>
            </a:r>
            <a:r>
              <a:rPr spc="-10" dirty="0"/>
              <a:t>Kapsamı</a:t>
            </a:r>
          </a:p>
          <a:p>
            <a:pPr marL="355600" marR="5080" indent="-342900">
              <a:lnSpc>
                <a:spcPct val="100000"/>
              </a:lnSpc>
              <a:spcBef>
                <a:spcPts val="755"/>
              </a:spcBef>
            </a:pPr>
            <a:r>
              <a:rPr sz="3200" spc="-10" dirty="0">
                <a:solidFill>
                  <a:srgbClr val="000000"/>
                </a:solidFill>
              </a:rPr>
              <a:t>“Öğrencinin</a:t>
            </a:r>
            <a:r>
              <a:rPr sz="3200" spc="-105" dirty="0">
                <a:solidFill>
                  <a:srgbClr val="000000"/>
                </a:solidFill>
              </a:rPr>
              <a:t> </a:t>
            </a:r>
            <a:r>
              <a:rPr sz="3200" dirty="0">
                <a:solidFill>
                  <a:srgbClr val="000000"/>
                </a:solidFill>
              </a:rPr>
              <a:t>Lisans</a:t>
            </a:r>
            <a:r>
              <a:rPr sz="3200" spc="-95" dirty="0">
                <a:solidFill>
                  <a:srgbClr val="000000"/>
                </a:solidFill>
              </a:rPr>
              <a:t> </a:t>
            </a:r>
            <a:r>
              <a:rPr sz="3200" dirty="0">
                <a:solidFill>
                  <a:srgbClr val="000000"/>
                </a:solidFill>
              </a:rPr>
              <a:t>Stajı</a:t>
            </a:r>
            <a:r>
              <a:rPr sz="3200" spc="-95" dirty="0">
                <a:solidFill>
                  <a:srgbClr val="000000"/>
                </a:solidFill>
              </a:rPr>
              <a:t> </a:t>
            </a:r>
            <a:r>
              <a:rPr sz="3200" dirty="0">
                <a:solidFill>
                  <a:srgbClr val="000000"/>
                </a:solidFill>
              </a:rPr>
              <a:t>süresince</a:t>
            </a:r>
            <a:r>
              <a:rPr sz="3200" spc="-100" dirty="0">
                <a:solidFill>
                  <a:srgbClr val="000000"/>
                </a:solidFill>
              </a:rPr>
              <a:t> </a:t>
            </a:r>
            <a:r>
              <a:rPr sz="3200" spc="-10" dirty="0">
                <a:solidFill>
                  <a:srgbClr val="000000"/>
                </a:solidFill>
              </a:rPr>
              <a:t>üstlendiği </a:t>
            </a:r>
            <a:r>
              <a:rPr sz="3200" dirty="0">
                <a:solidFill>
                  <a:srgbClr val="000000"/>
                </a:solidFill>
              </a:rPr>
              <a:t>görev</a:t>
            </a:r>
            <a:r>
              <a:rPr sz="3200" spc="-65" dirty="0">
                <a:solidFill>
                  <a:srgbClr val="000000"/>
                </a:solidFill>
              </a:rPr>
              <a:t> </a:t>
            </a:r>
            <a:r>
              <a:rPr sz="3200" dirty="0">
                <a:solidFill>
                  <a:srgbClr val="000000"/>
                </a:solidFill>
              </a:rPr>
              <a:t>ve</a:t>
            </a:r>
            <a:r>
              <a:rPr sz="3200" spc="-60" dirty="0">
                <a:solidFill>
                  <a:srgbClr val="000000"/>
                </a:solidFill>
              </a:rPr>
              <a:t> </a:t>
            </a:r>
            <a:r>
              <a:rPr sz="3200" dirty="0">
                <a:solidFill>
                  <a:srgbClr val="000000"/>
                </a:solidFill>
              </a:rPr>
              <a:t>sorumluluklar”</a:t>
            </a:r>
            <a:r>
              <a:rPr sz="3200" spc="-10" dirty="0">
                <a:solidFill>
                  <a:srgbClr val="000000"/>
                </a:solidFill>
              </a:rPr>
              <a:t> </a:t>
            </a:r>
            <a:r>
              <a:rPr sz="3200" dirty="0">
                <a:solidFill>
                  <a:srgbClr val="000000"/>
                </a:solidFill>
              </a:rPr>
              <a:t>2-4</a:t>
            </a:r>
            <a:r>
              <a:rPr sz="3200" spc="-50" dirty="0">
                <a:solidFill>
                  <a:srgbClr val="000000"/>
                </a:solidFill>
              </a:rPr>
              <a:t> </a:t>
            </a:r>
            <a:r>
              <a:rPr sz="3200" spc="-10" dirty="0">
                <a:solidFill>
                  <a:srgbClr val="000000"/>
                </a:solidFill>
              </a:rPr>
              <a:t>sayfa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546303" y="3654628"/>
            <a:ext cx="8039100" cy="2465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alibri"/>
                <a:cs typeface="Calibri"/>
              </a:rPr>
              <a:t>“Lisans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stajının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genel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olarak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amacı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+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sizin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bu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stajı </a:t>
            </a:r>
            <a:r>
              <a:rPr sz="3200" dirty="0">
                <a:latin typeface="Calibri"/>
                <a:cs typeface="Calibri"/>
              </a:rPr>
              <a:t>yapmaktaki</a:t>
            </a:r>
            <a:r>
              <a:rPr sz="3200" spc="-1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kişisel</a:t>
            </a:r>
            <a:r>
              <a:rPr sz="3200" spc="-1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amacınız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(ulaşabildiniz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mi?, </a:t>
            </a:r>
            <a:r>
              <a:rPr sz="3200" dirty="0">
                <a:latin typeface="Calibri"/>
                <a:cs typeface="Calibri"/>
              </a:rPr>
              <a:t>evetse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nasıl?,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hayırsa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nasıl?,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bunun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size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ve</a:t>
            </a:r>
            <a:endParaRPr sz="3200" dirty="0">
              <a:latin typeface="Calibri"/>
              <a:cs typeface="Calibri"/>
            </a:endParaRPr>
          </a:p>
          <a:p>
            <a:pPr marL="355600" marR="1639570" algn="just">
              <a:lnSpc>
                <a:spcPct val="100000"/>
              </a:lnSpc>
              <a:spcBef>
                <a:spcPts val="5"/>
              </a:spcBef>
            </a:pPr>
            <a:r>
              <a:rPr sz="3200" spc="-10" dirty="0">
                <a:latin typeface="Calibri"/>
                <a:cs typeface="Calibri"/>
              </a:rPr>
              <a:t>geleceğinize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etkisi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ne?)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+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kurumdaki </a:t>
            </a:r>
            <a:r>
              <a:rPr sz="3200" dirty="0">
                <a:latin typeface="Calibri"/>
                <a:cs typeface="Calibri"/>
              </a:rPr>
              <a:t>danışmanınızın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size</a:t>
            </a:r>
            <a:r>
              <a:rPr sz="3200" spc="-1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verdiği</a:t>
            </a:r>
            <a:r>
              <a:rPr sz="3200" spc="-1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görevler”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459" y="188976"/>
            <a:ext cx="961644" cy="990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68970" y="341769"/>
            <a:ext cx="914400" cy="85835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35089" y="848258"/>
            <a:ext cx="102235" cy="407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45"/>
              </a:lnSpc>
            </a:pPr>
            <a:r>
              <a:rPr sz="3200" spc="-50" dirty="0">
                <a:solidFill>
                  <a:srgbClr val="6F2F9F"/>
                </a:solidFill>
                <a:latin typeface="Calibri"/>
                <a:cs typeface="Calibri"/>
              </a:rPr>
              <a:t>,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73173" y="733755"/>
            <a:ext cx="6162040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100330" algn="ctr">
              <a:lnSpc>
                <a:spcPct val="100000"/>
              </a:lnSpc>
              <a:spcBef>
                <a:spcPts val="105"/>
              </a:spcBef>
            </a:pPr>
            <a:r>
              <a:rPr sz="3200" spc="-20" dirty="0"/>
              <a:t>Yakından</a:t>
            </a:r>
            <a:r>
              <a:rPr sz="3200" spc="-110" dirty="0"/>
              <a:t> </a:t>
            </a:r>
            <a:r>
              <a:rPr sz="3200" dirty="0"/>
              <a:t>Bakalım:</a:t>
            </a:r>
            <a:r>
              <a:rPr sz="3200" spc="-105" dirty="0"/>
              <a:t> </a:t>
            </a:r>
            <a:r>
              <a:rPr sz="3200" dirty="0"/>
              <a:t>Staj</a:t>
            </a:r>
            <a:r>
              <a:rPr sz="3200" spc="-120" dirty="0"/>
              <a:t> </a:t>
            </a:r>
            <a:r>
              <a:rPr sz="3200" spc="-10" dirty="0"/>
              <a:t>Deneyiminin </a:t>
            </a:r>
            <a:r>
              <a:rPr sz="3200" dirty="0"/>
              <a:t>Lisans</a:t>
            </a:r>
            <a:r>
              <a:rPr sz="3200" spc="-120" dirty="0"/>
              <a:t> </a:t>
            </a:r>
            <a:r>
              <a:rPr sz="3200" spc="-10" dirty="0"/>
              <a:t>Programında</a:t>
            </a:r>
            <a:r>
              <a:rPr sz="3200" spc="-120" dirty="0"/>
              <a:t> </a:t>
            </a:r>
            <a:r>
              <a:rPr sz="3200" dirty="0"/>
              <a:t>Öğrenilen</a:t>
            </a:r>
            <a:r>
              <a:rPr sz="3200" spc="-120" dirty="0"/>
              <a:t> </a:t>
            </a:r>
            <a:r>
              <a:rPr sz="3200" spc="-10" dirty="0"/>
              <a:t>Bilgiler </a:t>
            </a:r>
            <a:r>
              <a:rPr sz="3200" dirty="0"/>
              <a:t>Çerçevesinde</a:t>
            </a:r>
            <a:r>
              <a:rPr sz="3200" spc="-100" dirty="0"/>
              <a:t> </a:t>
            </a:r>
            <a:r>
              <a:rPr sz="3200" dirty="0"/>
              <a:t>Ele</a:t>
            </a:r>
            <a:r>
              <a:rPr sz="3200" spc="-75" dirty="0"/>
              <a:t> </a:t>
            </a:r>
            <a:r>
              <a:rPr sz="3200" spc="-10" dirty="0"/>
              <a:t>Alınması</a:t>
            </a:r>
            <a:endParaRPr sz="3200" dirty="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99060" indent="-342900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Lisans</a:t>
            </a:r>
            <a:r>
              <a:rPr sz="2800" spc="-70" dirty="0"/>
              <a:t> </a:t>
            </a:r>
            <a:r>
              <a:rPr sz="2800" spc="-10" dirty="0"/>
              <a:t>programında</a:t>
            </a:r>
            <a:r>
              <a:rPr sz="2800" spc="-45" dirty="0"/>
              <a:t> </a:t>
            </a:r>
            <a:r>
              <a:rPr sz="2800" spc="-10" dirty="0"/>
              <a:t>kazanılan</a:t>
            </a:r>
            <a:r>
              <a:rPr sz="2800" spc="-90" dirty="0"/>
              <a:t> </a:t>
            </a:r>
            <a:r>
              <a:rPr sz="2800" dirty="0"/>
              <a:t>bilgilerin,</a:t>
            </a:r>
            <a:r>
              <a:rPr sz="2800" spc="-70" dirty="0"/>
              <a:t> </a:t>
            </a:r>
            <a:r>
              <a:rPr sz="2800" spc="-10" dirty="0"/>
              <a:t>öğrenilen </a:t>
            </a:r>
            <a:r>
              <a:rPr sz="2800" b="1" spc="-10" dirty="0">
                <a:latin typeface="Calibri"/>
                <a:cs typeface="Calibri"/>
              </a:rPr>
              <a:t>kuram</a:t>
            </a:r>
            <a:r>
              <a:rPr sz="2800" b="1" spc="-1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ve</a:t>
            </a:r>
            <a:r>
              <a:rPr sz="2800" b="1" spc="-114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modellerin</a:t>
            </a:r>
            <a:r>
              <a:rPr sz="2800" dirty="0"/>
              <a:t>,</a:t>
            </a:r>
            <a:r>
              <a:rPr sz="2800" spc="-95" dirty="0"/>
              <a:t> </a:t>
            </a:r>
            <a:r>
              <a:rPr sz="2800" dirty="0"/>
              <a:t>staj</a:t>
            </a:r>
            <a:r>
              <a:rPr sz="2800" spc="-110" dirty="0"/>
              <a:t> </a:t>
            </a:r>
            <a:r>
              <a:rPr sz="2800" dirty="0"/>
              <a:t>süresince</a:t>
            </a:r>
            <a:r>
              <a:rPr sz="2800" spc="-95" dirty="0"/>
              <a:t> </a:t>
            </a:r>
            <a:r>
              <a:rPr sz="2800" spc="-10" dirty="0"/>
              <a:t>yapılan </a:t>
            </a:r>
            <a:r>
              <a:rPr sz="2800" b="1" dirty="0">
                <a:latin typeface="Calibri"/>
                <a:cs typeface="Calibri"/>
              </a:rPr>
              <a:t>gözlemler</a:t>
            </a:r>
            <a:r>
              <a:rPr sz="2800" b="1" spc="-1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ve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kazanılan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deneyimlerle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ne</a:t>
            </a:r>
            <a:r>
              <a:rPr sz="2800" b="1" spc="-11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oranda paralellikler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spc="-10" dirty="0"/>
              <a:t>gösterdiği,</a:t>
            </a:r>
            <a:r>
              <a:rPr sz="2800" spc="-120" dirty="0"/>
              <a:t> </a:t>
            </a:r>
            <a:r>
              <a:rPr sz="2800" dirty="0"/>
              <a:t>gözlenen</a:t>
            </a:r>
            <a:r>
              <a:rPr sz="2800" spc="-110" dirty="0"/>
              <a:t> </a:t>
            </a:r>
            <a:r>
              <a:rPr sz="2800" b="1" dirty="0">
                <a:latin typeface="Calibri"/>
                <a:cs typeface="Calibri"/>
              </a:rPr>
              <a:t>farklılıklar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spc="-25" dirty="0"/>
              <a:t>ve </a:t>
            </a:r>
            <a:r>
              <a:rPr sz="2800" dirty="0"/>
              <a:t>nedenleri</a:t>
            </a:r>
            <a:r>
              <a:rPr sz="2800" spc="-60" dirty="0"/>
              <a:t> </a:t>
            </a:r>
            <a:r>
              <a:rPr sz="2800" dirty="0"/>
              <a:t>ele</a:t>
            </a:r>
            <a:r>
              <a:rPr sz="2800" spc="-70" dirty="0"/>
              <a:t> </a:t>
            </a:r>
            <a:r>
              <a:rPr sz="2800" spc="-20" dirty="0"/>
              <a:t>alınacaktır.</a:t>
            </a:r>
            <a:r>
              <a:rPr sz="2800" spc="-70" dirty="0"/>
              <a:t> </a:t>
            </a:r>
            <a:r>
              <a:rPr sz="2800" dirty="0"/>
              <a:t>Ayrıca,</a:t>
            </a:r>
            <a:r>
              <a:rPr sz="2800" spc="-55" dirty="0"/>
              <a:t> </a:t>
            </a:r>
            <a:r>
              <a:rPr sz="2800" dirty="0"/>
              <a:t>uygun</a:t>
            </a:r>
            <a:r>
              <a:rPr sz="2800" spc="-40" dirty="0"/>
              <a:t> </a:t>
            </a:r>
            <a:r>
              <a:rPr sz="2800" spc="-20" dirty="0"/>
              <a:t>olan </a:t>
            </a:r>
            <a:r>
              <a:rPr sz="2800" dirty="0"/>
              <a:t>durumlarda,</a:t>
            </a:r>
            <a:r>
              <a:rPr sz="2800" spc="-65" dirty="0"/>
              <a:t> </a:t>
            </a:r>
            <a:r>
              <a:rPr sz="2800" spc="-40" dirty="0"/>
              <a:t>staj-</a:t>
            </a:r>
            <a:r>
              <a:rPr sz="2800" dirty="0"/>
              <a:t>akademik</a:t>
            </a:r>
            <a:r>
              <a:rPr sz="2800" spc="-70" dirty="0"/>
              <a:t> </a:t>
            </a:r>
            <a:r>
              <a:rPr sz="2800" dirty="0"/>
              <a:t>bilgi</a:t>
            </a:r>
            <a:r>
              <a:rPr sz="2800" spc="-114" dirty="0"/>
              <a:t> </a:t>
            </a:r>
            <a:r>
              <a:rPr sz="2800" spc="-10" dirty="0"/>
              <a:t>entegrasyonunu yaparken</a:t>
            </a:r>
            <a:r>
              <a:rPr sz="2800" spc="-130" dirty="0"/>
              <a:t> </a:t>
            </a:r>
            <a:r>
              <a:rPr sz="2800" b="1" dirty="0">
                <a:latin typeface="Calibri"/>
                <a:cs typeface="Calibri"/>
              </a:rPr>
              <a:t>kültürel</a:t>
            </a:r>
            <a:r>
              <a:rPr sz="2800" b="1" spc="-11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faktörlerin</a:t>
            </a:r>
            <a:r>
              <a:rPr sz="2800" b="1" spc="-95" dirty="0">
                <a:latin typeface="Calibri"/>
                <a:cs typeface="Calibri"/>
              </a:rPr>
              <a:t> </a:t>
            </a:r>
            <a:r>
              <a:rPr sz="2800" dirty="0"/>
              <a:t>gözlenen</a:t>
            </a:r>
            <a:r>
              <a:rPr sz="2800" spc="-125" dirty="0"/>
              <a:t> </a:t>
            </a:r>
            <a:r>
              <a:rPr sz="2800" dirty="0"/>
              <a:t>rolü,</a:t>
            </a:r>
            <a:r>
              <a:rPr sz="2800" spc="-114" dirty="0"/>
              <a:t> </a:t>
            </a:r>
            <a:r>
              <a:rPr sz="2800" spc="-25" dirty="0"/>
              <a:t>bu</a:t>
            </a:r>
            <a:endParaRPr sz="2800" dirty="0">
              <a:latin typeface="Calibri"/>
              <a:cs typeface="Calibri"/>
            </a:endParaRPr>
          </a:p>
          <a:p>
            <a:pPr marL="355600" marR="5080">
              <a:lnSpc>
                <a:spcPct val="100000"/>
              </a:lnSpc>
              <a:spcBef>
                <a:spcPts val="5"/>
              </a:spcBef>
            </a:pPr>
            <a:r>
              <a:rPr sz="2800" dirty="0"/>
              <a:t>konudaki</a:t>
            </a:r>
            <a:r>
              <a:rPr sz="2800" spc="-45" dirty="0"/>
              <a:t> </a:t>
            </a:r>
            <a:r>
              <a:rPr sz="2800" dirty="0"/>
              <a:t>tespit</a:t>
            </a:r>
            <a:r>
              <a:rPr sz="2800" spc="-65" dirty="0"/>
              <a:t> </a:t>
            </a:r>
            <a:r>
              <a:rPr sz="2800" dirty="0"/>
              <a:t>ve</a:t>
            </a:r>
            <a:r>
              <a:rPr sz="2800" spc="-70" dirty="0"/>
              <a:t> </a:t>
            </a:r>
            <a:r>
              <a:rPr sz="2800" dirty="0"/>
              <a:t>önleriler</a:t>
            </a:r>
            <a:r>
              <a:rPr sz="2800" spc="-60" dirty="0"/>
              <a:t> </a:t>
            </a:r>
            <a:r>
              <a:rPr sz="2800" dirty="0"/>
              <a:t>de</a:t>
            </a:r>
            <a:r>
              <a:rPr sz="2800" spc="-60" dirty="0"/>
              <a:t> </a:t>
            </a:r>
            <a:r>
              <a:rPr sz="2800" spc="-30" dirty="0"/>
              <a:t>yazılmalıdır.</a:t>
            </a:r>
            <a:r>
              <a:rPr sz="2800" spc="-60" dirty="0"/>
              <a:t> </a:t>
            </a:r>
            <a:r>
              <a:rPr sz="2800" spc="-20" dirty="0"/>
              <a:t>10-</a:t>
            </a:r>
            <a:r>
              <a:rPr sz="2800" spc="-25" dirty="0"/>
              <a:t>15 </a:t>
            </a:r>
            <a:r>
              <a:rPr sz="2800" spc="-10" dirty="0"/>
              <a:t>sayfa</a:t>
            </a:r>
            <a:endParaRPr sz="2800" dirty="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088" y="188976"/>
            <a:ext cx="963168" cy="9906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68970" y="341769"/>
            <a:ext cx="914400" cy="858356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1058418"/>
            <a:ext cx="7947025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5"/>
              </a:spcBef>
            </a:pPr>
            <a:r>
              <a:rPr sz="3200" spc="-30" dirty="0"/>
              <a:t>Yakından</a:t>
            </a:r>
            <a:r>
              <a:rPr sz="3200" spc="-105" dirty="0"/>
              <a:t> </a:t>
            </a:r>
            <a:r>
              <a:rPr sz="3200" dirty="0"/>
              <a:t>Bakalım:</a:t>
            </a:r>
            <a:r>
              <a:rPr sz="3200" spc="-105" dirty="0"/>
              <a:t> </a:t>
            </a:r>
            <a:r>
              <a:rPr sz="3200" dirty="0"/>
              <a:t>Staj</a:t>
            </a:r>
            <a:r>
              <a:rPr sz="3200" spc="-125" dirty="0"/>
              <a:t> </a:t>
            </a:r>
            <a:r>
              <a:rPr sz="3200" dirty="0"/>
              <a:t>Deneyiminin,</a:t>
            </a:r>
            <a:r>
              <a:rPr sz="3200" spc="-105" dirty="0"/>
              <a:t> </a:t>
            </a:r>
            <a:r>
              <a:rPr sz="3200" spc="-10" dirty="0"/>
              <a:t>Lisans</a:t>
            </a:r>
            <a:endParaRPr sz="3200"/>
          </a:p>
          <a:p>
            <a:pPr marL="12700" marR="5080" algn="ctr">
              <a:lnSpc>
                <a:spcPct val="100000"/>
              </a:lnSpc>
            </a:pPr>
            <a:r>
              <a:rPr sz="3200" spc="-10" dirty="0"/>
              <a:t>Programında</a:t>
            </a:r>
            <a:r>
              <a:rPr sz="3200" spc="-114" dirty="0"/>
              <a:t> </a:t>
            </a:r>
            <a:r>
              <a:rPr sz="3200" dirty="0"/>
              <a:t>Öğrenilen</a:t>
            </a:r>
            <a:r>
              <a:rPr sz="3200" spc="-120" dirty="0"/>
              <a:t> </a:t>
            </a:r>
            <a:r>
              <a:rPr sz="3200" dirty="0"/>
              <a:t>Bilgiler</a:t>
            </a:r>
            <a:r>
              <a:rPr sz="3200" spc="-110" dirty="0"/>
              <a:t> </a:t>
            </a:r>
            <a:r>
              <a:rPr sz="3200" dirty="0"/>
              <a:t>Çerçevesinde</a:t>
            </a:r>
            <a:r>
              <a:rPr sz="3200" spc="-114" dirty="0"/>
              <a:t> </a:t>
            </a:r>
            <a:r>
              <a:rPr sz="3200" spc="-25" dirty="0"/>
              <a:t>Ele </a:t>
            </a:r>
            <a:r>
              <a:rPr sz="3200" spc="-10" dirty="0"/>
              <a:t>Alınması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46303" y="2719832"/>
            <a:ext cx="8043545" cy="377571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355600" marR="909319" indent="-342900">
              <a:lnSpc>
                <a:spcPct val="80000"/>
              </a:lnSpc>
              <a:spcBef>
                <a:spcPts val="820"/>
              </a:spcBef>
            </a:pPr>
            <a:r>
              <a:rPr sz="3000" dirty="0">
                <a:latin typeface="Calibri"/>
                <a:cs typeface="Calibri"/>
              </a:rPr>
              <a:t>“Staj</a:t>
            </a:r>
            <a:r>
              <a:rPr sz="3000" spc="-12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boyunca,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derslerde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öğrendiğimiz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pek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çok </a:t>
            </a:r>
            <a:r>
              <a:rPr sz="3000" spc="-10" dirty="0">
                <a:latin typeface="Calibri"/>
                <a:cs typeface="Calibri"/>
              </a:rPr>
              <a:t>psikolojik</a:t>
            </a:r>
            <a:r>
              <a:rPr sz="3000" spc="-9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bozukluğunu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gözlemleme</a:t>
            </a:r>
            <a:r>
              <a:rPr sz="3000" spc="-10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fırsatı</a:t>
            </a:r>
            <a:endParaRPr sz="3000" dirty="0">
              <a:latin typeface="Calibri"/>
              <a:cs typeface="Calibri"/>
            </a:endParaRPr>
          </a:p>
          <a:p>
            <a:pPr marL="355600">
              <a:lnSpc>
                <a:spcPts val="2520"/>
              </a:lnSpc>
            </a:pPr>
            <a:r>
              <a:rPr sz="3000" dirty="0">
                <a:latin typeface="Calibri"/>
                <a:cs typeface="Calibri"/>
              </a:rPr>
              <a:t>buldum………..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Fakat</a:t>
            </a:r>
            <a:r>
              <a:rPr sz="3000" spc="-13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stajım</a:t>
            </a:r>
            <a:r>
              <a:rPr sz="3000" spc="-11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sırasında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fark</a:t>
            </a:r>
            <a:r>
              <a:rPr sz="3000" spc="-11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ettim</a:t>
            </a:r>
            <a:r>
              <a:rPr sz="3000" spc="-114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ki</a:t>
            </a:r>
            <a:endParaRPr sz="3000" dirty="0">
              <a:latin typeface="Calibri"/>
              <a:cs typeface="Calibri"/>
            </a:endParaRPr>
          </a:p>
          <a:p>
            <a:pPr marL="355600">
              <a:lnSpc>
                <a:spcPts val="2880"/>
              </a:lnSpc>
            </a:pPr>
            <a:r>
              <a:rPr sz="3000" dirty="0">
                <a:latin typeface="Calibri"/>
                <a:cs typeface="Calibri"/>
              </a:rPr>
              <a:t>her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şey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de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derslerde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öğrendiğimiz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şekliyle</a:t>
            </a:r>
            <a:endParaRPr sz="3000" dirty="0">
              <a:latin typeface="Calibri"/>
              <a:cs typeface="Calibri"/>
            </a:endParaRPr>
          </a:p>
          <a:p>
            <a:pPr marL="355600" marR="773430">
              <a:lnSpc>
                <a:spcPct val="80000"/>
              </a:lnSpc>
              <a:spcBef>
                <a:spcPts val="360"/>
              </a:spcBef>
            </a:pPr>
            <a:r>
              <a:rPr sz="3000" spc="-10" dirty="0">
                <a:latin typeface="Calibri"/>
                <a:cs typeface="Calibri"/>
              </a:rPr>
              <a:t>olmuyordu.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Örneğin;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derslerde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bir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kişinin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bir </a:t>
            </a:r>
            <a:r>
              <a:rPr sz="3000" dirty="0">
                <a:latin typeface="Calibri"/>
                <a:cs typeface="Calibri"/>
              </a:rPr>
              <a:t>bozukluk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tanısı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alması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için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gerekli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belli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sayıda</a:t>
            </a:r>
            <a:endParaRPr sz="3000" dirty="0">
              <a:latin typeface="Calibri"/>
              <a:cs typeface="Calibri"/>
            </a:endParaRPr>
          </a:p>
          <a:p>
            <a:pPr marL="355600" marR="5080">
              <a:lnSpc>
                <a:spcPct val="80000"/>
              </a:lnSpc>
            </a:pPr>
            <a:r>
              <a:rPr sz="3000" dirty="0">
                <a:latin typeface="Calibri"/>
                <a:cs typeface="Calibri"/>
              </a:rPr>
              <a:t>kriter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olduğunu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öğrenmemize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rağmen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doktorların </a:t>
            </a:r>
            <a:r>
              <a:rPr sz="3000" dirty="0">
                <a:latin typeface="Calibri"/>
                <a:cs typeface="Calibri"/>
              </a:rPr>
              <a:t>sayıya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çok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da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dikkat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etmediğini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gördüm.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Eğer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kişi </a:t>
            </a:r>
            <a:r>
              <a:rPr sz="3000" dirty="0">
                <a:latin typeface="Calibri"/>
                <a:cs typeface="Calibri"/>
              </a:rPr>
              <a:t>kritik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bir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semptomla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geldiyse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semptom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sayısına </a:t>
            </a:r>
            <a:r>
              <a:rPr sz="3000" dirty="0">
                <a:latin typeface="Calibri"/>
                <a:cs typeface="Calibri"/>
              </a:rPr>
              <a:t>çok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da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dikkat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edilmeksizin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tanı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konabiliyordu.”</a:t>
            </a:r>
            <a:endParaRPr sz="30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088" y="117347"/>
            <a:ext cx="963168" cy="990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40395" y="332231"/>
            <a:ext cx="952500" cy="886968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7872" y="1130300"/>
            <a:ext cx="7949565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200" spc="-30" dirty="0"/>
              <a:t>Yakından</a:t>
            </a:r>
            <a:r>
              <a:rPr sz="3200" spc="-105" dirty="0"/>
              <a:t> </a:t>
            </a:r>
            <a:r>
              <a:rPr sz="3200" dirty="0"/>
              <a:t>Bakalım:</a:t>
            </a:r>
            <a:r>
              <a:rPr sz="3200" spc="-105" dirty="0"/>
              <a:t> </a:t>
            </a:r>
            <a:r>
              <a:rPr sz="3200" dirty="0"/>
              <a:t>Staj</a:t>
            </a:r>
            <a:r>
              <a:rPr sz="3200" spc="-125" dirty="0"/>
              <a:t> </a:t>
            </a:r>
            <a:r>
              <a:rPr sz="3200" dirty="0"/>
              <a:t>Deneyiminin,</a:t>
            </a:r>
            <a:r>
              <a:rPr sz="3200" spc="-105" dirty="0"/>
              <a:t> </a:t>
            </a:r>
            <a:r>
              <a:rPr sz="3200" spc="-10" dirty="0"/>
              <a:t>Lisans</a:t>
            </a:r>
            <a:endParaRPr sz="3200"/>
          </a:p>
          <a:p>
            <a:pPr marL="12700" marR="5080" algn="ctr">
              <a:lnSpc>
                <a:spcPct val="100000"/>
              </a:lnSpc>
            </a:pPr>
            <a:r>
              <a:rPr sz="3200" spc="-10" dirty="0"/>
              <a:t>Programında</a:t>
            </a:r>
            <a:r>
              <a:rPr sz="3200" spc="-110" dirty="0"/>
              <a:t> </a:t>
            </a:r>
            <a:r>
              <a:rPr sz="3200" dirty="0"/>
              <a:t>Öğrenilen</a:t>
            </a:r>
            <a:r>
              <a:rPr sz="3200" spc="-114" dirty="0"/>
              <a:t> </a:t>
            </a:r>
            <a:r>
              <a:rPr sz="3200" dirty="0"/>
              <a:t>Bilgiler</a:t>
            </a:r>
            <a:r>
              <a:rPr sz="3200" spc="-110" dirty="0"/>
              <a:t> </a:t>
            </a:r>
            <a:r>
              <a:rPr sz="3200" dirty="0"/>
              <a:t>Çerçevesinde</a:t>
            </a:r>
            <a:r>
              <a:rPr sz="3200" spc="-120" dirty="0"/>
              <a:t> </a:t>
            </a:r>
            <a:r>
              <a:rPr sz="3200" spc="-25" dirty="0"/>
              <a:t>Ele </a:t>
            </a:r>
            <a:r>
              <a:rPr sz="3200" spc="-10" dirty="0"/>
              <a:t>Alınması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46303" y="2707589"/>
            <a:ext cx="7526020" cy="368427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355600" marR="5080" indent="-342900">
              <a:lnSpc>
                <a:spcPts val="2880"/>
              </a:lnSpc>
              <a:spcBef>
                <a:spcPts val="795"/>
              </a:spcBef>
            </a:pPr>
            <a:r>
              <a:rPr sz="3000" dirty="0">
                <a:latin typeface="Calibri"/>
                <a:cs typeface="Calibri"/>
              </a:rPr>
              <a:t>“…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Bunların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yanında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bozuklukların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farklı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kişilerde </a:t>
            </a:r>
            <a:r>
              <a:rPr sz="3000" dirty="0">
                <a:latin typeface="Calibri"/>
                <a:cs typeface="Calibri"/>
              </a:rPr>
              <a:t>nasıl</a:t>
            </a:r>
            <a:r>
              <a:rPr sz="3000" spc="-10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başka</a:t>
            </a:r>
            <a:r>
              <a:rPr sz="3000" spc="-10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başka</a:t>
            </a:r>
            <a:r>
              <a:rPr sz="3000" spc="-10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ortaya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çıktığını</a:t>
            </a:r>
            <a:r>
              <a:rPr sz="3000" spc="-10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fark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ettim”</a:t>
            </a:r>
            <a:endParaRPr sz="3000" dirty="0">
              <a:latin typeface="Calibri"/>
              <a:cs typeface="Calibri"/>
            </a:endParaRPr>
          </a:p>
          <a:p>
            <a:pPr marL="355600" marR="278765" indent="-342900">
              <a:lnSpc>
                <a:spcPts val="2880"/>
              </a:lnSpc>
              <a:spcBef>
                <a:spcPts val="725"/>
              </a:spcBef>
            </a:pPr>
            <a:r>
              <a:rPr sz="3000" dirty="0">
                <a:latin typeface="Calibri"/>
                <a:cs typeface="Calibri"/>
              </a:rPr>
              <a:t>Örn.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Klinik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semptomların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danışanların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gündelik </a:t>
            </a:r>
            <a:r>
              <a:rPr sz="3000" dirty="0">
                <a:latin typeface="Calibri"/>
                <a:cs typeface="Calibri"/>
              </a:rPr>
              <a:t>hayatına</a:t>
            </a:r>
            <a:r>
              <a:rPr sz="3000" spc="-13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yansımasıyla;</a:t>
            </a:r>
            <a:r>
              <a:rPr sz="3000" spc="-14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zorlantılarıyla</a:t>
            </a:r>
            <a:r>
              <a:rPr sz="3000" spc="-12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ilgili gözlemleriniz.</a:t>
            </a:r>
            <a:endParaRPr sz="3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85"/>
              </a:spcBef>
            </a:pPr>
            <a:endParaRPr sz="3000" dirty="0">
              <a:latin typeface="Calibri"/>
              <a:cs typeface="Calibri"/>
            </a:endParaRPr>
          </a:p>
          <a:p>
            <a:pPr marL="355600" marR="909319" indent="-342900">
              <a:lnSpc>
                <a:spcPct val="80000"/>
              </a:lnSpc>
            </a:pPr>
            <a:r>
              <a:rPr sz="3000" dirty="0">
                <a:latin typeface="Calibri"/>
                <a:cs typeface="Calibri"/>
              </a:rPr>
              <a:t>Örn.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x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testini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daha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önce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görmüş olmanın/olmamanın</a:t>
            </a:r>
            <a:r>
              <a:rPr sz="3000" spc="-10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size</a:t>
            </a:r>
            <a:r>
              <a:rPr sz="3000" spc="-10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sağladığı </a:t>
            </a:r>
            <a:r>
              <a:rPr sz="3000" spc="-25" dirty="0">
                <a:latin typeface="Calibri"/>
                <a:cs typeface="Calibri"/>
              </a:rPr>
              <a:t>avantaj/dezavantajdan</a:t>
            </a:r>
            <a:r>
              <a:rPr sz="3000" spc="3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bahsedebilirsiniz.</a:t>
            </a:r>
            <a:endParaRPr sz="30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088" y="188976"/>
            <a:ext cx="963168" cy="990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68970" y="341769"/>
            <a:ext cx="914400" cy="85835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92957" y="386029"/>
            <a:ext cx="29571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000000"/>
                </a:solidFill>
              </a:rPr>
              <a:t>Makale</a:t>
            </a:r>
            <a:r>
              <a:rPr spc="-90" dirty="0">
                <a:solidFill>
                  <a:srgbClr val="000000"/>
                </a:solidFill>
              </a:rPr>
              <a:t> </a:t>
            </a:r>
            <a:r>
              <a:rPr spc="-45" dirty="0">
                <a:solidFill>
                  <a:srgbClr val="000000"/>
                </a:solidFill>
              </a:rPr>
              <a:t>Yazma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288796"/>
            <a:ext cx="8055609" cy="5088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Genel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İlkeler</a:t>
            </a:r>
            <a:endParaRPr sz="2400" dirty="0">
              <a:latin typeface="Calibri"/>
              <a:cs typeface="Calibri"/>
            </a:endParaRPr>
          </a:p>
          <a:p>
            <a:pPr marL="756285" marR="377190" indent="-287020">
              <a:lnSpc>
                <a:spcPct val="80000"/>
              </a:lnSpc>
              <a:spcBef>
                <a:spcPts val="2895"/>
              </a:spcBef>
              <a:buFont typeface="Arial MT"/>
              <a:buChar char="•"/>
              <a:tabLst>
                <a:tab pos="756285" algn="l"/>
              </a:tabLst>
            </a:pPr>
            <a:r>
              <a:rPr sz="2000" dirty="0">
                <a:latin typeface="Calibri"/>
                <a:cs typeface="Calibri"/>
              </a:rPr>
              <a:t>Öğrenciler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danışmanlarının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onayını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almak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koşuluyla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fazla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iki </a:t>
            </a:r>
            <a:r>
              <a:rPr sz="2000" dirty="0">
                <a:latin typeface="Calibri"/>
                <a:cs typeface="Calibri"/>
              </a:rPr>
              <a:t>kişilik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gruplar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halinde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çalışabilirler.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Ancak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her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öğrencinin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makalesini bireysel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olarak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yazması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ayrı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makaleler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teslim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etmesi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zorunludur.</a:t>
            </a:r>
            <a:endParaRPr sz="2000" dirty="0">
              <a:latin typeface="Calibri"/>
              <a:cs typeface="Calibri"/>
            </a:endParaRPr>
          </a:p>
          <a:p>
            <a:pPr marL="756285" marR="282575" indent="-287020">
              <a:lnSpc>
                <a:spcPts val="1920"/>
              </a:lnSpc>
              <a:spcBef>
                <a:spcPts val="465"/>
              </a:spcBef>
              <a:buFont typeface="Arial MT"/>
              <a:buChar char="•"/>
              <a:tabLst>
                <a:tab pos="756285" algn="l"/>
              </a:tabLst>
            </a:pPr>
            <a:r>
              <a:rPr sz="2000" dirty="0">
                <a:latin typeface="Calibri"/>
                <a:cs typeface="Calibri"/>
              </a:rPr>
              <a:t>Öğrencinin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yürüteceği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çalışmayla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ilgili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AYBÜ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Sosyal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Beşeri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Bilimler </a:t>
            </a:r>
            <a:r>
              <a:rPr sz="2000" dirty="0">
                <a:latin typeface="Calibri"/>
                <a:cs typeface="Calibri"/>
              </a:rPr>
              <a:t>Etik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Kuruluna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yapacağı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başvuru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sürecin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takibi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öğrencinin</a:t>
            </a:r>
            <a:endParaRPr sz="2000" dirty="0">
              <a:latin typeface="Calibri"/>
              <a:cs typeface="Calibri"/>
            </a:endParaRPr>
          </a:p>
          <a:p>
            <a:pPr marL="756285">
              <a:lnSpc>
                <a:spcPts val="1939"/>
              </a:lnSpc>
            </a:pPr>
            <a:r>
              <a:rPr sz="2000" spc="-10" dirty="0">
                <a:latin typeface="Calibri"/>
                <a:cs typeface="Calibri"/>
              </a:rPr>
              <a:t>sorumluluğundadır.</a:t>
            </a:r>
            <a:endParaRPr sz="2000" dirty="0">
              <a:latin typeface="Calibri"/>
              <a:cs typeface="Calibri"/>
            </a:endParaRPr>
          </a:p>
          <a:p>
            <a:pPr marL="756285" marR="5080" indent="-287020">
              <a:lnSpc>
                <a:spcPts val="1920"/>
              </a:lnSpc>
              <a:spcBef>
                <a:spcPts val="465"/>
              </a:spcBef>
              <a:buFont typeface="Arial MT"/>
              <a:buChar char="•"/>
              <a:tabLst>
                <a:tab pos="756285" algn="l"/>
              </a:tabLst>
            </a:pPr>
            <a:r>
              <a:rPr sz="2000" dirty="0">
                <a:latin typeface="Calibri"/>
                <a:cs typeface="Calibri"/>
              </a:rPr>
              <a:t>Dönem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sonunda,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danışman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tarafından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yapılan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makale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değerlendirmesi dikkate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alınarak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öğrencinin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notu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belirlenecektir.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Makaleler</a:t>
            </a:r>
            <a:endParaRPr sz="2000" dirty="0">
              <a:latin typeface="Calibri"/>
              <a:cs typeface="Calibri"/>
            </a:endParaRPr>
          </a:p>
          <a:p>
            <a:pPr marL="756285" marR="220979">
              <a:lnSpc>
                <a:spcPct val="80000"/>
              </a:lnSpc>
              <a:spcBef>
                <a:spcPts val="15"/>
              </a:spcBef>
            </a:pPr>
            <a:r>
              <a:rPr sz="2000" spc="-10" dirty="0">
                <a:latin typeface="Calibri"/>
                <a:cs typeface="Calibri"/>
              </a:rPr>
              <a:t>organizasyon,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dilin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anlaşılırlığı,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yazım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kalitesi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kullanılan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kaynaklar dikkate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alınarak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değerlendirilecektir.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Makalesi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yetersiz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bulunan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ya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da </a:t>
            </a:r>
            <a:r>
              <a:rPr sz="2000" dirty="0">
                <a:latin typeface="Calibri"/>
                <a:cs typeface="Calibri"/>
              </a:rPr>
              <a:t>intihal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yaptığı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tespit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edilen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öğrenciler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başarısız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kabul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edilecektir.</a:t>
            </a:r>
            <a:endParaRPr sz="2000" dirty="0">
              <a:latin typeface="Calibri"/>
              <a:cs typeface="Calibri"/>
            </a:endParaRPr>
          </a:p>
          <a:p>
            <a:pPr marL="756285" indent="-286385">
              <a:lnSpc>
                <a:spcPct val="100000"/>
              </a:lnSpc>
              <a:spcBef>
                <a:spcPts val="2400"/>
              </a:spcBef>
              <a:buFont typeface="Arial MT"/>
              <a:buChar char="•"/>
              <a:tabLst>
                <a:tab pos="756285" algn="l"/>
              </a:tabLst>
            </a:pPr>
            <a:r>
              <a:rPr sz="2000" dirty="0">
                <a:latin typeface="Calibri"/>
                <a:cs typeface="Calibri"/>
              </a:rPr>
              <a:t>Makale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Seçenekleri</a:t>
            </a:r>
            <a:endParaRPr sz="2000" dirty="0">
              <a:latin typeface="Calibri"/>
              <a:cs typeface="Calibri"/>
            </a:endParaRPr>
          </a:p>
          <a:p>
            <a:pPr marL="1155065" lvl="1" indent="-227965">
              <a:lnSpc>
                <a:spcPct val="100000"/>
              </a:lnSpc>
              <a:buFont typeface="Wingdings"/>
              <a:buChar char=""/>
              <a:tabLst>
                <a:tab pos="1155065" algn="l"/>
              </a:tabLst>
            </a:pPr>
            <a:r>
              <a:rPr sz="2000" dirty="0">
                <a:latin typeface="Calibri"/>
                <a:cs typeface="Calibri"/>
              </a:rPr>
              <a:t>Derleme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makalesi</a:t>
            </a:r>
            <a:endParaRPr sz="2000" dirty="0">
              <a:latin typeface="Calibri"/>
              <a:cs typeface="Calibri"/>
            </a:endParaRPr>
          </a:p>
          <a:p>
            <a:pPr marL="1155065" lvl="1" indent="-227965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1155065" algn="l"/>
              </a:tabLst>
            </a:pPr>
            <a:r>
              <a:rPr sz="2000" dirty="0">
                <a:latin typeface="Calibri"/>
                <a:cs typeface="Calibri"/>
              </a:rPr>
              <a:t>Görgül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makale</a:t>
            </a:r>
            <a:endParaRPr sz="2000" dirty="0">
              <a:latin typeface="Calibri"/>
              <a:cs typeface="Calibri"/>
            </a:endParaRPr>
          </a:p>
          <a:p>
            <a:pPr marL="1155065" lvl="1" indent="-227965">
              <a:lnSpc>
                <a:spcPct val="100000"/>
              </a:lnSpc>
              <a:buFont typeface="Wingdings"/>
              <a:buChar char=""/>
              <a:tabLst>
                <a:tab pos="1155065" algn="l"/>
              </a:tabLst>
            </a:pPr>
            <a:r>
              <a:rPr sz="2000" dirty="0">
                <a:latin typeface="Calibri"/>
                <a:cs typeface="Calibri"/>
              </a:rPr>
              <a:t>Proje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raporu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495" y="260604"/>
            <a:ext cx="961644" cy="990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68970" y="341769"/>
            <a:ext cx="914400" cy="858356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7872" y="985850"/>
            <a:ext cx="7948930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5"/>
              </a:spcBef>
            </a:pPr>
            <a:r>
              <a:rPr sz="3200" spc="-20" dirty="0"/>
              <a:t>Yakından</a:t>
            </a:r>
            <a:r>
              <a:rPr sz="3200" spc="-125" dirty="0"/>
              <a:t> </a:t>
            </a:r>
            <a:r>
              <a:rPr sz="3200" dirty="0"/>
              <a:t>Bakalım:</a:t>
            </a:r>
            <a:r>
              <a:rPr sz="3200" spc="-120" dirty="0"/>
              <a:t> </a:t>
            </a:r>
            <a:r>
              <a:rPr sz="3200" dirty="0"/>
              <a:t>Staj</a:t>
            </a:r>
            <a:r>
              <a:rPr sz="3200" spc="-135" dirty="0"/>
              <a:t> </a:t>
            </a:r>
            <a:r>
              <a:rPr sz="3200" dirty="0"/>
              <a:t>Deneyiminin,</a:t>
            </a:r>
            <a:r>
              <a:rPr sz="3200" spc="-110" dirty="0"/>
              <a:t> </a:t>
            </a:r>
            <a:r>
              <a:rPr sz="3200" spc="-10" dirty="0"/>
              <a:t>Lisans</a:t>
            </a:r>
            <a:endParaRPr sz="3200"/>
          </a:p>
          <a:p>
            <a:pPr marL="12700" marR="5080" algn="ctr">
              <a:lnSpc>
                <a:spcPct val="100000"/>
              </a:lnSpc>
            </a:pPr>
            <a:r>
              <a:rPr sz="3200" spc="-10" dirty="0"/>
              <a:t>Programında</a:t>
            </a:r>
            <a:r>
              <a:rPr sz="3200" spc="-114" dirty="0"/>
              <a:t> </a:t>
            </a:r>
            <a:r>
              <a:rPr sz="3200" dirty="0"/>
              <a:t>Öğrenilen</a:t>
            </a:r>
            <a:r>
              <a:rPr sz="3200" spc="-114" dirty="0"/>
              <a:t> </a:t>
            </a:r>
            <a:r>
              <a:rPr sz="3200" dirty="0"/>
              <a:t>Bilgiler</a:t>
            </a:r>
            <a:r>
              <a:rPr sz="3200" spc="-114" dirty="0"/>
              <a:t> </a:t>
            </a:r>
            <a:r>
              <a:rPr sz="3200" dirty="0"/>
              <a:t>Çerçevesinde</a:t>
            </a:r>
            <a:r>
              <a:rPr sz="3200" spc="-110" dirty="0"/>
              <a:t> </a:t>
            </a:r>
            <a:r>
              <a:rPr sz="3200" spc="-25" dirty="0"/>
              <a:t>Ele </a:t>
            </a:r>
            <a:r>
              <a:rPr sz="3200" spc="-10" dirty="0"/>
              <a:t>Alınması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46303" y="2430526"/>
            <a:ext cx="7872095" cy="405892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745"/>
              </a:spcBef>
            </a:pPr>
            <a:r>
              <a:rPr sz="2700" dirty="0">
                <a:latin typeface="Calibri"/>
                <a:cs typeface="Calibri"/>
              </a:rPr>
              <a:t>“…İlk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gördüğüm</a:t>
            </a:r>
            <a:r>
              <a:rPr sz="2700" spc="-4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depresyon</a:t>
            </a:r>
            <a:r>
              <a:rPr sz="2700" spc="-8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vakası</a:t>
            </a:r>
            <a:r>
              <a:rPr sz="2700" spc="-4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bir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maskeli depresyondu.</a:t>
            </a:r>
            <a:r>
              <a:rPr sz="2700" spc="-8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Razali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(2000)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eğer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belirtiler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muğlaksa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spc="-25" dirty="0">
                <a:latin typeface="Calibri"/>
                <a:cs typeface="Calibri"/>
              </a:rPr>
              <a:t>ve </a:t>
            </a:r>
            <a:r>
              <a:rPr sz="2700" dirty="0">
                <a:latin typeface="Calibri"/>
                <a:cs typeface="Calibri"/>
              </a:rPr>
              <a:t>organik</a:t>
            </a:r>
            <a:r>
              <a:rPr sz="2700" spc="-9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bir</a:t>
            </a:r>
            <a:r>
              <a:rPr sz="2700" spc="-8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bozukluğa</a:t>
            </a:r>
            <a:r>
              <a:rPr sz="2700" spc="-9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karşılık</a:t>
            </a:r>
            <a:r>
              <a:rPr sz="2700" spc="-8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gelmiyorsa</a:t>
            </a:r>
            <a:r>
              <a:rPr sz="2700" spc="-8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veya</a:t>
            </a:r>
            <a:r>
              <a:rPr sz="2700" spc="-10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hasta</a:t>
            </a:r>
            <a:endParaRPr sz="2700" dirty="0">
              <a:latin typeface="Calibri"/>
              <a:cs typeface="Calibri"/>
            </a:endParaRPr>
          </a:p>
          <a:p>
            <a:pPr marL="355600" marR="96520">
              <a:lnSpc>
                <a:spcPct val="80000"/>
              </a:lnSpc>
            </a:pPr>
            <a:r>
              <a:rPr sz="2700" dirty="0">
                <a:latin typeface="Calibri"/>
                <a:cs typeface="Calibri"/>
              </a:rPr>
              <a:t>belirgin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olan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bozukluğu</a:t>
            </a:r>
            <a:r>
              <a:rPr sz="2700" spc="-4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normalde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ortadan</a:t>
            </a:r>
            <a:r>
              <a:rPr sz="2700" spc="-7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kaldıran tedaviye</a:t>
            </a:r>
            <a:r>
              <a:rPr sz="2700" spc="-8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yanıt</a:t>
            </a:r>
            <a:r>
              <a:rPr sz="2700" spc="-7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vermiyorsa,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maskeli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depresyonun</a:t>
            </a:r>
            <a:r>
              <a:rPr sz="2700" spc="-95" dirty="0">
                <a:latin typeface="Calibri"/>
                <a:cs typeface="Calibri"/>
              </a:rPr>
              <a:t> </a:t>
            </a:r>
            <a:r>
              <a:rPr sz="2700" spc="-20" dirty="0">
                <a:latin typeface="Calibri"/>
                <a:cs typeface="Calibri"/>
              </a:rPr>
              <a:t>tanı </a:t>
            </a:r>
            <a:r>
              <a:rPr sz="2700" dirty="0">
                <a:latin typeface="Calibri"/>
                <a:cs typeface="Calibri"/>
              </a:rPr>
              <a:t>olarak</a:t>
            </a:r>
            <a:r>
              <a:rPr sz="2700" spc="-8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düşünülmesi</a:t>
            </a:r>
            <a:r>
              <a:rPr sz="2700" spc="-10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gerektiğini</a:t>
            </a:r>
            <a:r>
              <a:rPr sz="2700" spc="-75" dirty="0">
                <a:latin typeface="Calibri"/>
                <a:cs typeface="Calibri"/>
              </a:rPr>
              <a:t> </a:t>
            </a:r>
            <a:r>
              <a:rPr sz="2700" spc="-25" dirty="0">
                <a:latin typeface="Calibri"/>
                <a:cs typeface="Calibri"/>
              </a:rPr>
              <a:t>belirtmiştir.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Ayrıca,</a:t>
            </a:r>
            <a:r>
              <a:rPr sz="2700" spc="-85" dirty="0">
                <a:latin typeface="Calibri"/>
                <a:cs typeface="Calibri"/>
              </a:rPr>
              <a:t> </a:t>
            </a:r>
            <a:r>
              <a:rPr sz="2700" spc="-25" dirty="0">
                <a:latin typeface="Calibri"/>
                <a:cs typeface="Calibri"/>
              </a:rPr>
              <a:t>bu </a:t>
            </a:r>
            <a:r>
              <a:rPr sz="2700" dirty="0">
                <a:latin typeface="Calibri"/>
                <a:cs typeface="Calibri"/>
              </a:rPr>
              <a:t>hastaların</a:t>
            </a:r>
            <a:r>
              <a:rPr sz="2700" spc="-7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semptomlarının</a:t>
            </a:r>
            <a:r>
              <a:rPr sz="2700" spc="-8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depresyonla</a:t>
            </a:r>
            <a:r>
              <a:rPr sz="2700" spc="-8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ilişkisini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kabul </a:t>
            </a:r>
            <a:r>
              <a:rPr sz="2700" dirty="0">
                <a:latin typeface="Calibri"/>
                <a:cs typeface="Calibri"/>
              </a:rPr>
              <a:t>etmeyeceklerini</a:t>
            </a:r>
            <a:r>
              <a:rPr sz="2700" spc="-8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ve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aslında</a:t>
            </a:r>
            <a:r>
              <a:rPr sz="2700" spc="-8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semptomlarını</a:t>
            </a:r>
            <a:r>
              <a:rPr sz="2700" spc="-7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sahip</a:t>
            </a:r>
            <a:endParaRPr sz="2700" dirty="0">
              <a:latin typeface="Calibri"/>
              <a:cs typeface="Calibri"/>
            </a:endParaRPr>
          </a:p>
          <a:p>
            <a:pPr marL="355600" marR="90805">
              <a:lnSpc>
                <a:spcPct val="80000"/>
              </a:lnSpc>
            </a:pPr>
            <a:r>
              <a:rPr sz="2700" dirty="0">
                <a:latin typeface="Calibri"/>
                <a:cs typeface="Calibri"/>
              </a:rPr>
              <a:t>olduklarını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düşündükleri</a:t>
            </a:r>
            <a:r>
              <a:rPr sz="2700" spc="-7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bir</a:t>
            </a:r>
            <a:r>
              <a:rPr sz="2700" spc="-4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organik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hastalığa atfeceklerinden</a:t>
            </a:r>
            <a:r>
              <a:rPr sz="2700" spc="-70" dirty="0">
                <a:latin typeface="Calibri"/>
                <a:cs typeface="Calibri"/>
              </a:rPr>
              <a:t> </a:t>
            </a:r>
            <a:r>
              <a:rPr sz="2700" spc="-25" dirty="0">
                <a:latin typeface="Calibri"/>
                <a:cs typeface="Calibri"/>
              </a:rPr>
              <a:t>bahsetmiştir.</a:t>
            </a:r>
            <a:r>
              <a:rPr sz="2700" spc="-4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Ancak</a:t>
            </a:r>
            <a:r>
              <a:rPr sz="2700" spc="-3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benim</a:t>
            </a:r>
            <a:r>
              <a:rPr sz="2700" spc="-2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gördüğüm </a:t>
            </a:r>
            <a:r>
              <a:rPr sz="2700" dirty="0">
                <a:latin typeface="Calibri"/>
                <a:cs typeface="Calibri"/>
              </a:rPr>
              <a:t>hasta</a:t>
            </a:r>
            <a:r>
              <a:rPr sz="2700" spc="-7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her</a:t>
            </a:r>
            <a:r>
              <a:rPr sz="2700" spc="-8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şeyin</a:t>
            </a:r>
            <a:r>
              <a:rPr sz="2700" spc="-8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farkındaydı.</a:t>
            </a:r>
            <a:r>
              <a:rPr sz="2700" spc="-8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Tanısını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biliyordu</a:t>
            </a:r>
            <a:r>
              <a:rPr sz="2700" spc="-7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ve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spc="-25" dirty="0">
                <a:latin typeface="Calibri"/>
                <a:cs typeface="Calibri"/>
              </a:rPr>
              <a:t>bu </a:t>
            </a:r>
            <a:r>
              <a:rPr sz="2700" dirty="0">
                <a:latin typeface="Calibri"/>
                <a:cs typeface="Calibri"/>
              </a:rPr>
              <a:t>onun</a:t>
            </a:r>
            <a:r>
              <a:rPr sz="2700" spc="-7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polikliniğe</a:t>
            </a:r>
            <a:r>
              <a:rPr sz="2700" spc="-7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ilk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ziyareti</a:t>
            </a:r>
            <a:r>
              <a:rPr sz="2700" spc="-8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değildi….”</a:t>
            </a:r>
            <a:endParaRPr sz="27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088" y="188976"/>
            <a:ext cx="963168" cy="990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40395" y="332231"/>
            <a:ext cx="952500" cy="886968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058418"/>
            <a:ext cx="7947025" cy="54914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5"/>
              </a:spcBef>
            </a:pPr>
            <a:r>
              <a:rPr sz="3200" spc="-30" dirty="0">
                <a:solidFill>
                  <a:srgbClr val="6F2F9F"/>
                </a:solidFill>
                <a:latin typeface="Calibri"/>
                <a:cs typeface="Calibri"/>
              </a:rPr>
              <a:t>Yakından</a:t>
            </a:r>
            <a:r>
              <a:rPr sz="3200" spc="-10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6F2F9F"/>
                </a:solidFill>
                <a:latin typeface="Calibri"/>
                <a:cs typeface="Calibri"/>
              </a:rPr>
              <a:t>Bakalım:</a:t>
            </a:r>
            <a:r>
              <a:rPr sz="3200" spc="-10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6F2F9F"/>
                </a:solidFill>
                <a:latin typeface="Calibri"/>
                <a:cs typeface="Calibri"/>
              </a:rPr>
              <a:t>Staj</a:t>
            </a:r>
            <a:r>
              <a:rPr sz="3200" spc="-12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6F2F9F"/>
                </a:solidFill>
                <a:latin typeface="Calibri"/>
                <a:cs typeface="Calibri"/>
              </a:rPr>
              <a:t>Deneyiminin,</a:t>
            </a:r>
            <a:r>
              <a:rPr sz="3200" spc="-10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6F2F9F"/>
                </a:solidFill>
                <a:latin typeface="Calibri"/>
                <a:cs typeface="Calibri"/>
              </a:rPr>
              <a:t>Lisans</a:t>
            </a:r>
            <a:endParaRPr sz="3200" dirty="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3200" spc="-10" dirty="0">
                <a:solidFill>
                  <a:srgbClr val="6F2F9F"/>
                </a:solidFill>
                <a:latin typeface="Calibri"/>
                <a:cs typeface="Calibri"/>
              </a:rPr>
              <a:t>Programında</a:t>
            </a:r>
            <a:r>
              <a:rPr sz="3200" spc="-114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6F2F9F"/>
                </a:solidFill>
                <a:latin typeface="Calibri"/>
                <a:cs typeface="Calibri"/>
              </a:rPr>
              <a:t>Öğrenilen</a:t>
            </a:r>
            <a:r>
              <a:rPr sz="3200" spc="-12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6F2F9F"/>
                </a:solidFill>
                <a:latin typeface="Calibri"/>
                <a:cs typeface="Calibri"/>
              </a:rPr>
              <a:t>Bilgiler</a:t>
            </a:r>
            <a:r>
              <a:rPr sz="3200" spc="-1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6F2F9F"/>
                </a:solidFill>
                <a:latin typeface="Calibri"/>
                <a:cs typeface="Calibri"/>
              </a:rPr>
              <a:t>Çerçevesinde</a:t>
            </a:r>
            <a:r>
              <a:rPr sz="3200" spc="-114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6F2F9F"/>
                </a:solidFill>
                <a:latin typeface="Calibri"/>
                <a:cs typeface="Calibri"/>
              </a:rPr>
              <a:t>Ele </a:t>
            </a:r>
            <a:r>
              <a:rPr sz="3200" spc="-10" dirty="0">
                <a:solidFill>
                  <a:srgbClr val="6F2F9F"/>
                </a:solidFill>
                <a:latin typeface="Calibri"/>
                <a:cs typeface="Calibri"/>
              </a:rPr>
              <a:t>Alınması</a:t>
            </a:r>
            <a:endParaRPr sz="3200" dirty="0">
              <a:latin typeface="Calibri"/>
              <a:cs typeface="Calibri"/>
            </a:endParaRPr>
          </a:p>
          <a:p>
            <a:pPr marL="365760" marR="452120" indent="-342900">
              <a:lnSpc>
                <a:spcPts val="3460"/>
              </a:lnSpc>
              <a:spcBef>
                <a:spcPts val="450"/>
              </a:spcBef>
            </a:pPr>
            <a:r>
              <a:rPr sz="3200" spc="-25" dirty="0">
                <a:latin typeface="Calibri"/>
                <a:cs typeface="Calibri"/>
              </a:rPr>
              <a:t>“…Yatılı</a:t>
            </a:r>
            <a:r>
              <a:rPr sz="3200" spc="-1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serviste</a:t>
            </a:r>
            <a:r>
              <a:rPr sz="3200" spc="-1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depresyon</a:t>
            </a:r>
            <a:r>
              <a:rPr sz="3200" spc="-1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hastaları</a:t>
            </a:r>
            <a:r>
              <a:rPr sz="3200" spc="-14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ilaç </a:t>
            </a:r>
            <a:r>
              <a:rPr sz="3200" spc="-10" dirty="0">
                <a:latin typeface="Calibri"/>
                <a:cs typeface="Calibri"/>
              </a:rPr>
              <a:t>tedavisine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yanıt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vermediklerinde,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doktorlar</a:t>
            </a:r>
            <a:endParaRPr sz="3200" dirty="0">
              <a:latin typeface="Calibri"/>
              <a:cs typeface="Calibri"/>
            </a:endParaRPr>
          </a:p>
          <a:p>
            <a:pPr marL="365760">
              <a:lnSpc>
                <a:spcPts val="3210"/>
              </a:lnSpc>
            </a:pPr>
            <a:r>
              <a:rPr sz="3200" dirty="0">
                <a:latin typeface="Calibri"/>
                <a:cs typeface="Calibri"/>
              </a:rPr>
              <a:t>EKT</a:t>
            </a:r>
            <a:r>
              <a:rPr sz="3200" spc="-1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uygulama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kararı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veriyorlardı.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spc="-80" dirty="0">
                <a:latin typeface="Calibri"/>
                <a:cs typeface="Calibri"/>
              </a:rPr>
              <a:t>EKT,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bipolar</a:t>
            </a:r>
            <a:endParaRPr sz="3200" dirty="0">
              <a:latin typeface="Calibri"/>
              <a:cs typeface="Calibri"/>
            </a:endParaRPr>
          </a:p>
          <a:p>
            <a:pPr marL="365760" marR="282575">
              <a:lnSpc>
                <a:spcPct val="90000"/>
              </a:lnSpc>
              <a:spcBef>
                <a:spcPts val="190"/>
              </a:spcBef>
            </a:pPr>
            <a:r>
              <a:rPr sz="3200" dirty="0">
                <a:latin typeface="Calibri"/>
                <a:cs typeface="Calibri"/>
              </a:rPr>
              <a:t>bozukluk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hastalarına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da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uygulansa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da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benim </a:t>
            </a:r>
            <a:r>
              <a:rPr sz="3200" dirty="0">
                <a:latin typeface="Calibri"/>
                <a:cs typeface="Calibri"/>
              </a:rPr>
              <a:t>bunu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gözlemleme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şansım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olmadı.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Ancak, </a:t>
            </a:r>
            <a:r>
              <a:rPr sz="3200" dirty="0">
                <a:latin typeface="Calibri"/>
                <a:cs typeface="Calibri"/>
              </a:rPr>
              <a:t>Sienaert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ark.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(2009)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çalışmasına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göre, </a:t>
            </a:r>
            <a:r>
              <a:rPr sz="3200" dirty="0">
                <a:latin typeface="Calibri"/>
                <a:cs typeface="Calibri"/>
              </a:rPr>
              <a:t>bipolar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depresyon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hastaları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unipolar</a:t>
            </a:r>
            <a:endParaRPr sz="3200" dirty="0">
              <a:latin typeface="Calibri"/>
              <a:cs typeface="Calibri"/>
            </a:endParaRPr>
          </a:p>
          <a:p>
            <a:pPr marL="365760" marR="123189">
              <a:lnSpc>
                <a:spcPts val="3460"/>
              </a:lnSpc>
              <a:spcBef>
                <a:spcPts val="50"/>
              </a:spcBef>
            </a:pPr>
            <a:r>
              <a:rPr sz="3200" spc="-10" dirty="0">
                <a:latin typeface="Calibri"/>
                <a:cs typeface="Calibri"/>
              </a:rPr>
              <a:t>depresyon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hastalarına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göre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EKT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ile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daha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hızlı </a:t>
            </a:r>
            <a:r>
              <a:rPr sz="3200" dirty="0">
                <a:latin typeface="Calibri"/>
                <a:cs typeface="Calibri"/>
              </a:rPr>
              <a:t>bir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klinik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gelişme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gösterme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eğilimindedirler.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50" dirty="0">
                <a:latin typeface="Calibri"/>
                <a:cs typeface="Calibri"/>
              </a:rPr>
              <a:t>”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088" y="117347"/>
            <a:ext cx="963168" cy="9906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40395" y="332231"/>
            <a:ext cx="952500" cy="886968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303" y="1201877"/>
            <a:ext cx="8049895" cy="53714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3495" algn="ctr">
              <a:lnSpc>
                <a:spcPct val="100000"/>
              </a:lnSpc>
              <a:spcBef>
                <a:spcPts val="105"/>
              </a:spcBef>
            </a:pPr>
            <a:r>
              <a:rPr sz="3200" spc="-20" dirty="0">
                <a:solidFill>
                  <a:srgbClr val="6F2F9F"/>
                </a:solidFill>
                <a:latin typeface="Calibri"/>
                <a:cs typeface="Calibri"/>
              </a:rPr>
              <a:t>Yakından</a:t>
            </a:r>
            <a:r>
              <a:rPr sz="3200" spc="-12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6F2F9F"/>
                </a:solidFill>
                <a:latin typeface="Calibri"/>
                <a:cs typeface="Calibri"/>
              </a:rPr>
              <a:t>Bakalım:</a:t>
            </a:r>
            <a:r>
              <a:rPr sz="3200" spc="-12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6F2F9F"/>
                </a:solidFill>
                <a:latin typeface="Calibri"/>
                <a:cs typeface="Calibri"/>
              </a:rPr>
              <a:t>Staj</a:t>
            </a:r>
            <a:r>
              <a:rPr sz="3200" spc="-13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6F2F9F"/>
                </a:solidFill>
                <a:latin typeface="Calibri"/>
                <a:cs typeface="Calibri"/>
              </a:rPr>
              <a:t>Deneyiminin,</a:t>
            </a:r>
            <a:r>
              <a:rPr sz="3200" spc="-1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6F2F9F"/>
                </a:solidFill>
                <a:latin typeface="Calibri"/>
                <a:cs typeface="Calibri"/>
              </a:rPr>
              <a:t>Lisans</a:t>
            </a:r>
            <a:endParaRPr sz="3200" dirty="0">
              <a:latin typeface="Calibri"/>
              <a:cs typeface="Calibri"/>
            </a:endParaRPr>
          </a:p>
          <a:p>
            <a:pPr marL="73660" marR="44450" algn="ctr">
              <a:lnSpc>
                <a:spcPct val="100000"/>
              </a:lnSpc>
              <a:spcBef>
                <a:spcPts val="5"/>
              </a:spcBef>
            </a:pPr>
            <a:r>
              <a:rPr sz="3200" spc="-10" dirty="0">
                <a:solidFill>
                  <a:srgbClr val="6F2F9F"/>
                </a:solidFill>
                <a:latin typeface="Calibri"/>
                <a:cs typeface="Calibri"/>
              </a:rPr>
              <a:t>Programında</a:t>
            </a:r>
            <a:r>
              <a:rPr sz="3200" spc="-114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6F2F9F"/>
                </a:solidFill>
                <a:latin typeface="Calibri"/>
                <a:cs typeface="Calibri"/>
              </a:rPr>
              <a:t>Öğrenilen</a:t>
            </a:r>
            <a:r>
              <a:rPr sz="3200" spc="-114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6F2F9F"/>
                </a:solidFill>
                <a:latin typeface="Calibri"/>
                <a:cs typeface="Calibri"/>
              </a:rPr>
              <a:t>Bilgiler</a:t>
            </a:r>
            <a:r>
              <a:rPr sz="3200" spc="-114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6F2F9F"/>
                </a:solidFill>
                <a:latin typeface="Calibri"/>
                <a:cs typeface="Calibri"/>
              </a:rPr>
              <a:t>Çerçevesinde</a:t>
            </a:r>
            <a:r>
              <a:rPr sz="3200" spc="-1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6F2F9F"/>
                </a:solidFill>
                <a:latin typeface="Calibri"/>
                <a:cs typeface="Calibri"/>
              </a:rPr>
              <a:t>Ele </a:t>
            </a:r>
            <a:r>
              <a:rPr sz="3200" spc="-10" dirty="0">
                <a:solidFill>
                  <a:srgbClr val="6F2F9F"/>
                </a:solidFill>
                <a:latin typeface="Calibri"/>
                <a:cs typeface="Calibri"/>
              </a:rPr>
              <a:t>Alınması</a:t>
            </a:r>
            <a:endParaRPr sz="3200" dirty="0">
              <a:latin typeface="Calibri"/>
              <a:cs typeface="Calibri"/>
            </a:endParaRPr>
          </a:p>
          <a:p>
            <a:pPr marR="95885" algn="ctr">
              <a:lnSpc>
                <a:spcPts val="3675"/>
              </a:lnSpc>
            </a:pPr>
            <a:r>
              <a:rPr sz="3200" dirty="0">
                <a:latin typeface="Calibri"/>
                <a:cs typeface="Calibri"/>
              </a:rPr>
              <a:t>“Kadın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servisinde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bir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bipolar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bozukluk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hastasıyla</a:t>
            </a:r>
            <a:endParaRPr sz="3200" dirty="0">
              <a:latin typeface="Calibri"/>
              <a:cs typeface="Calibri"/>
            </a:endParaRPr>
          </a:p>
          <a:p>
            <a:pPr marL="355600" marR="805180">
              <a:lnSpc>
                <a:spcPct val="100000"/>
              </a:lnSpc>
            </a:pPr>
            <a:r>
              <a:rPr sz="3200" spc="-10" dirty="0">
                <a:latin typeface="Calibri"/>
                <a:cs typeface="Calibri"/>
              </a:rPr>
              <a:t>karşılaştığımda,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onun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bir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uyku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bozukluğu </a:t>
            </a:r>
            <a:r>
              <a:rPr sz="3200" dirty="0">
                <a:latin typeface="Calibri"/>
                <a:cs typeface="Calibri"/>
              </a:rPr>
              <a:t>sebebiyle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orada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bulunduğunu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düşündüm.</a:t>
            </a:r>
            <a:endParaRPr sz="3200" dirty="0">
              <a:latin typeface="Calibri"/>
              <a:cs typeface="Calibri"/>
            </a:endParaRPr>
          </a:p>
          <a:p>
            <a:pPr marL="355600" marR="508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Eğlenceli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neşeliydi.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Fakat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sonrasında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servise </a:t>
            </a:r>
            <a:r>
              <a:rPr sz="3200" dirty="0">
                <a:latin typeface="Calibri"/>
                <a:cs typeface="Calibri"/>
              </a:rPr>
              <a:t>yeni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geldiği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zamanda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başka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bir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hastaya</a:t>
            </a:r>
            <a:endParaRPr sz="3200" dirty="0">
              <a:latin typeface="Calibri"/>
              <a:cs typeface="Calibri"/>
            </a:endParaRPr>
          </a:p>
          <a:p>
            <a:pPr marL="355600" marR="635635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saldırdığını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öğrendim.</a:t>
            </a:r>
            <a:r>
              <a:rPr sz="3200" spc="-1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Doktorlar</a:t>
            </a:r>
            <a:r>
              <a:rPr sz="3200" spc="-1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hastanın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spc="-50" dirty="0">
                <a:latin typeface="Calibri"/>
                <a:cs typeface="Calibri"/>
              </a:rPr>
              <a:t>o </a:t>
            </a:r>
            <a:r>
              <a:rPr sz="3200" dirty="0">
                <a:latin typeface="Calibri"/>
                <a:cs typeface="Calibri"/>
              </a:rPr>
              <a:t>dönem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çok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saldırgan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sürekli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küfür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eder</a:t>
            </a:r>
            <a:endParaRPr sz="32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3200" dirty="0">
                <a:latin typeface="Calibri"/>
                <a:cs typeface="Calibri"/>
              </a:rPr>
              <a:t>halde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olduğunu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söylediklerinde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çok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şaşırdım.”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495" y="260604"/>
            <a:ext cx="961644" cy="9906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68970" y="341769"/>
            <a:ext cx="914400" cy="858356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9903" y="1066800"/>
            <a:ext cx="8081009" cy="5124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5255" algn="ctr">
              <a:lnSpc>
                <a:spcPct val="100000"/>
              </a:lnSpc>
              <a:spcBef>
                <a:spcPts val="105"/>
              </a:spcBef>
            </a:pPr>
            <a:r>
              <a:rPr sz="3200" spc="-30" dirty="0">
                <a:solidFill>
                  <a:srgbClr val="6F2F9F"/>
                </a:solidFill>
                <a:latin typeface="Calibri"/>
                <a:cs typeface="Calibri"/>
              </a:rPr>
              <a:t>Yakından</a:t>
            </a:r>
            <a:r>
              <a:rPr sz="3200" spc="-10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6F2F9F"/>
                </a:solidFill>
                <a:latin typeface="Calibri"/>
                <a:cs typeface="Calibri"/>
              </a:rPr>
              <a:t>Bakalım:</a:t>
            </a:r>
            <a:r>
              <a:rPr sz="3200" spc="-10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6F2F9F"/>
                </a:solidFill>
                <a:latin typeface="Calibri"/>
                <a:cs typeface="Calibri"/>
              </a:rPr>
              <a:t>Staj</a:t>
            </a:r>
            <a:r>
              <a:rPr sz="3200" spc="-12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6F2F9F"/>
                </a:solidFill>
                <a:latin typeface="Calibri"/>
                <a:cs typeface="Calibri"/>
              </a:rPr>
              <a:t>Deneyiminin,</a:t>
            </a:r>
            <a:r>
              <a:rPr sz="3200" spc="-10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6F2F9F"/>
                </a:solidFill>
                <a:latin typeface="Calibri"/>
                <a:cs typeface="Calibri"/>
              </a:rPr>
              <a:t>Lisans</a:t>
            </a:r>
            <a:endParaRPr sz="3200" dirty="0">
              <a:latin typeface="Calibri"/>
              <a:cs typeface="Calibri"/>
            </a:endParaRPr>
          </a:p>
          <a:p>
            <a:pPr marL="146050" marR="5080" algn="ctr">
              <a:lnSpc>
                <a:spcPct val="100000"/>
              </a:lnSpc>
            </a:pPr>
            <a:r>
              <a:rPr sz="3200" spc="-10" dirty="0">
                <a:solidFill>
                  <a:srgbClr val="6F2F9F"/>
                </a:solidFill>
                <a:latin typeface="Calibri"/>
                <a:cs typeface="Calibri"/>
              </a:rPr>
              <a:t>Programında</a:t>
            </a:r>
            <a:r>
              <a:rPr sz="3200" spc="-114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6F2F9F"/>
                </a:solidFill>
                <a:latin typeface="Calibri"/>
                <a:cs typeface="Calibri"/>
              </a:rPr>
              <a:t>Öğrenilen</a:t>
            </a:r>
            <a:r>
              <a:rPr sz="3200" spc="-12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6F2F9F"/>
                </a:solidFill>
                <a:latin typeface="Calibri"/>
                <a:cs typeface="Calibri"/>
              </a:rPr>
              <a:t>Bilgiler</a:t>
            </a:r>
            <a:r>
              <a:rPr sz="3200" spc="-1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6F2F9F"/>
                </a:solidFill>
                <a:latin typeface="Calibri"/>
                <a:cs typeface="Calibri"/>
              </a:rPr>
              <a:t>Çerçevesinde</a:t>
            </a:r>
            <a:r>
              <a:rPr sz="3200" spc="-114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6F2F9F"/>
                </a:solidFill>
                <a:latin typeface="Calibri"/>
                <a:cs typeface="Calibri"/>
              </a:rPr>
              <a:t>Ele </a:t>
            </a:r>
            <a:r>
              <a:rPr sz="3200" spc="-10" dirty="0">
                <a:solidFill>
                  <a:srgbClr val="6F2F9F"/>
                </a:solidFill>
                <a:latin typeface="Calibri"/>
                <a:cs typeface="Calibri"/>
              </a:rPr>
              <a:t>Alınması</a:t>
            </a:r>
            <a:endParaRPr sz="3200" dirty="0">
              <a:latin typeface="Calibri"/>
              <a:cs typeface="Calibri"/>
            </a:endParaRPr>
          </a:p>
          <a:p>
            <a:pPr marL="355600" marR="732790" indent="-342900" algn="just">
              <a:lnSpc>
                <a:spcPct val="100000"/>
              </a:lnSpc>
              <a:spcBef>
                <a:spcPts val="969"/>
              </a:spcBef>
            </a:pPr>
            <a:r>
              <a:rPr sz="3200" dirty="0">
                <a:latin typeface="Calibri"/>
                <a:cs typeface="Calibri"/>
              </a:rPr>
              <a:t>“Poliklinikte</a:t>
            </a:r>
            <a:r>
              <a:rPr sz="3200" spc="-1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depresyon</a:t>
            </a:r>
            <a:r>
              <a:rPr sz="3200" spc="-1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hastalarının</a:t>
            </a:r>
            <a:r>
              <a:rPr sz="3200" spc="-1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görülme </a:t>
            </a:r>
            <a:r>
              <a:rPr sz="3200" dirty="0">
                <a:latin typeface="Calibri"/>
                <a:cs typeface="Calibri"/>
              </a:rPr>
              <a:t>sıklığı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yüksek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olsa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da,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yatılı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serviste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bipolar </a:t>
            </a:r>
            <a:r>
              <a:rPr sz="3200" dirty="0">
                <a:latin typeface="Calibri"/>
                <a:cs typeface="Calibri"/>
              </a:rPr>
              <a:t>bozukluk</a:t>
            </a:r>
            <a:r>
              <a:rPr sz="3200" spc="-1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hastaları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çoğunluktaydı.”</a:t>
            </a:r>
            <a:endParaRPr sz="3200" dirty="0">
              <a:latin typeface="Calibri"/>
              <a:cs typeface="Calibri"/>
            </a:endParaRPr>
          </a:p>
          <a:p>
            <a:pPr marL="355600" marR="695960" indent="-342900" algn="just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Calibri"/>
                <a:cs typeface="Calibri"/>
              </a:rPr>
              <a:t>“Ek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olarak,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bazı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bipolar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bozukluk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hastalarının halüsinasyonlar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delüzyonlar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olabildiğini</a:t>
            </a:r>
            <a:endParaRPr sz="3200" dirty="0">
              <a:latin typeface="Calibri"/>
              <a:cs typeface="Calibri"/>
            </a:endParaRPr>
          </a:p>
          <a:p>
            <a:pPr marL="355600" marR="266700" algn="just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gördüm.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Örneğin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bir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hasta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hamile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kalıp,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İsa’yı doğuracağına</a:t>
            </a:r>
            <a:r>
              <a:rPr sz="3200" spc="-1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inanıyordu.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spc="-50" dirty="0">
                <a:latin typeface="Calibri"/>
                <a:cs typeface="Calibri"/>
              </a:rPr>
              <a:t>”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088" y="188976"/>
            <a:ext cx="963168" cy="9906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40395" y="332231"/>
            <a:ext cx="952500" cy="886968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0110" y="1058418"/>
            <a:ext cx="7947025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5"/>
              </a:spcBef>
            </a:pPr>
            <a:r>
              <a:rPr sz="3200" spc="-30" dirty="0"/>
              <a:t>Yakından</a:t>
            </a:r>
            <a:r>
              <a:rPr sz="3200" spc="-105" dirty="0"/>
              <a:t> </a:t>
            </a:r>
            <a:r>
              <a:rPr sz="3200" dirty="0"/>
              <a:t>Bakalım:</a:t>
            </a:r>
            <a:r>
              <a:rPr sz="3200" spc="-105" dirty="0"/>
              <a:t> </a:t>
            </a:r>
            <a:r>
              <a:rPr sz="3200" dirty="0"/>
              <a:t>Staj</a:t>
            </a:r>
            <a:r>
              <a:rPr sz="3200" spc="-125" dirty="0"/>
              <a:t> </a:t>
            </a:r>
            <a:r>
              <a:rPr sz="3200" dirty="0"/>
              <a:t>Deneyiminin,</a:t>
            </a:r>
            <a:r>
              <a:rPr sz="3200" spc="-105" dirty="0"/>
              <a:t> </a:t>
            </a:r>
            <a:r>
              <a:rPr sz="3200" spc="-10" dirty="0"/>
              <a:t>Lisans</a:t>
            </a:r>
            <a:endParaRPr sz="3200"/>
          </a:p>
          <a:p>
            <a:pPr marL="12700" marR="5080" algn="ctr">
              <a:lnSpc>
                <a:spcPct val="100000"/>
              </a:lnSpc>
            </a:pPr>
            <a:r>
              <a:rPr sz="3200" spc="-10" dirty="0"/>
              <a:t>Programında</a:t>
            </a:r>
            <a:r>
              <a:rPr sz="3200" spc="-114" dirty="0"/>
              <a:t> </a:t>
            </a:r>
            <a:r>
              <a:rPr sz="3200" dirty="0"/>
              <a:t>Öğrenilen</a:t>
            </a:r>
            <a:r>
              <a:rPr sz="3200" spc="-120" dirty="0"/>
              <a:t> </a:t>
            </a:r>
            <a:r>
              <a:rPr sz="3200" dirty="0"/>
              <a:t>Bilgiler</a:t>
            </a:r>
            <a:r>
              <a:rPr sz="3200" spc="-110" dirty="0"/>
              <a:t> </a:t>
            </a:r>
            <a:r>
              <a:rPr sz="3200" dirty="0"/>
              <a:t>Çerçevesinde</a:t>
            </a:r>
            <a:r>
              <a:rPr sz="3200" spc="-114" dirty="0"/>
              <a:t> </a:t>
            </a:r>
            <a:r>
              <a:rPr sz="3200" spc="-25" dirty="0"/>
              <a:t>Ele </a:t>
            </a:r>
            <a:r>
              <a:rPr sz="3200" spc="-10" dirty="0"/>
              <a:t>Alınması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46303" y="2664967"/>
            <a:ext cx="8008620" cy="3378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latin typeface="Calibri"/>
                <a:cs typeface="Calibri"/>
              </a:rPr>
              <a:t>(Agorafobi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ile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görülen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panik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bozukluktan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bahsediyor)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ts val="2375"/>
              </a:lnSpc>
            </a:pPr>
            <a:r>
              <a:rPr sz="2200" dirty="0">
                <a:latin typeface="Calibri"/>
                <a:cs typeface="Calibri"/>
              </a:rPr>
              <a:t>“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Sorun</a:t>
            </a:r>
            <a:r>
              <a:rPr sz="2200" spc="4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belirtilerin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abartılmasında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ve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bilişsel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düzeyde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olduğundan</a:t>
            </a:r>
            <a:endParaRPr sz="2200" dirty="0">
              <a:latin typeface="Calibri"/>
              <a:cs typeface="Calibri"/>
            </a:endParaRPr>
          </a:p>
          <a:p>
            <a:pPr marL="355600">
              <a:lnSpc>
                <a:spcPts val="2115"/>
              </a:lnSpc>
            </a:pPr>
            <a:r>
              <a:rPr sz="2200" dirty="0">
                <a:latin typeface="Calibri"/>
                <a:cs typeface="Calibri"/>
              </a:rPr>
              <a:t>tedavi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yöntemi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olarak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BDT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iyi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seçim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olabilir.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Bu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hastaların</a:t>
            </a:r>
            <a:endParaRPr sz="2200" dirty="0">
              <a:latin typeface="Calibri"/>
              <a:cs typeface="Calibri"/>
            </a:endParaRPr>
          </a:p>
          <a:p>
            <a:pPr marL="355600" marR="648335">
              <a:lnSpc>
                <a:spcPct val="80000"/>
              </a:lnSpc>
              <a:spcBef>
                <a:spcPts val="265"/>
              </a:spcBef>
            </a:pPr>
            <a:r>
              <a:rPr sz="2200" dirty="0">
                <a:latin typeface="Calibri"/>
                <a:cs typeface="Calibri"/>
              </a:rPr>
              <a:t>terapilerinde,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bilişsel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terapi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stratejilerinden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gerçekliğin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farkına </a:t>
            </a:r>
            <a:r>
              <a:rPr sz="2200" dirty="0">
                <a:latin typeface="Calibri"/>
                <a:cs typeface="Calibri"/>
              </a:rPr>
              <a:t>varmalarını</a:t>
            </a:r>
            <a:r>
              <a:rPr sz="2200" spc="-10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ve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tutarsızlıkları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görmelerini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sağlama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yöntemleri</a:t>
            </a:r>
            <a:endParaRPr sz="2200" dirty="0">
              <a:latin typeface="Calibri"/>
              <a:cs typeface="Calibri"/>
            </a:endParaRPr>
          </a:p>
          <a:p>
            <a:pPr marL="355600" marR="147955">
              <a:lnSpc>
                <a:spcPct val="80000"/>
              </a:lnSpc>
            </a:pPr>
            <a:r>
              <a:rPr sz="2200" spc="-25" dirty="0">
                <a:latin typeface="Calibri"/>
                <a:cs typeface="Calibri"/>
              </a:rPr>
              <a:t>kullanabilir.</a:t>
            </a:r>
            <a:r>
              <a:rPr sz="2200" spc="-9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(Beck,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2008).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30" dirty="0">
                <a:latin typeface="Calibri"/>
                <a:cs typeface="Calibri"/>
              </a:rPr>
              <a:t>Tekil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tedaviler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(Tek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başına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SSRI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veya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BDT) </a:t>
            </a:r>
            <a:r>
              <a:rPr sz="2200" dirty="0">
                <a:latin typeface="Calibri"/>
                <a:cs typeface="Calibri"/>
              </a:rPr>
              <a:t>ile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kombine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tedavilerin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(SSRI+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BDT)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etkililiklerini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karşılaştıran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bir</a:t>
            </a:r>
            <a:endParaRPr sz="2200" dirty="0">
              <a:latin typeface="Calibri"/>
              <a:cs typeface="Calibri"/>
            </a:endParaRPr>
          </a:p>
          <a:p>
            <a:pPr marL="355600" marR="5080">
              <a:lnSpc>
                <a:spcPct val="80000"/>
              </a:lnSpc>
              <a:spcBef>
                <a:spcPts val="5"/>
              </a:spcBef>
            </a:pPr>
            <a:r>
              <a:rPr sz="2200" spc="-10" dirty="0">
                <a:latin typeface="Calibri"/>
                <a:cs typeface="Calibri"/>
              </a:rPr>
              <a:t>araştırmanın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sonuçları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göstermektedir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ki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tüm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tedaviler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etkili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olsa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da </a:t>
            </a:r>
            <a:r>
              <a:rPr sz="2200" spc="-10" dirty="0">
                <a:latin typeface="Calibri"/>
                <a:cs typeface="Calibri"/>
              </a:rPr>
              <a:t>kombine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tedavi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yalnızca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BDT’den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daha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üstündür.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Ancak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SSRI </a:t>
            </a:r>
            <a:r>
              <a:rPr sz="2200" spc="-10" dirty="0">
                <a:latin typeface="Calibri"/>
                <a:cs typeface="Calibri"/>
              </a:rPr>
              <a:t>tedavisinin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diğer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iki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tedavinin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etkililikleriyle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farkı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çok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fazla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değildir. </a:t>
            </a:r>
            <a:r>
              <a:rPr sz="2200" dirty="0">
                <a:latin typeface="Calibri"/>
                <a:cs typeface="Calibri"/>
              </a:rPr>
              <a:t>(Apeldoorn,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Hout,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Mersch,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Huisman,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Slaap,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Hale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III,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Visser,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Dyck,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50" dirty="0">
                <a:latin typeface="Calibri"/>
                <a:cs typeface="Calibri"/>
              </a:rPr>
              <a:t>&amp; </a:t>
            </a:r>
            <a:r>
              <a:rPr sz="2200" spc="-30" dirty="0">
                <a:latin typeface="Calibri"/>
                <a:cs typeface="Calibri"/>
              </a:rPr>
              <a:t>Boer,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2008).”</a:t>
            </a:r>
            <a:endParaRPr sz="2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240" y="188976"/>
            <a:ext cx="961644" cy="990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40395" y="332231"/>
            <a:ext cx="952500" cy="886968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05"/>
              </a:spcBef>
            </a:pPr>
            <a:r>
              <a:rPr sz="3200" spc="-20" dirty="0"/>
              <a:t>Yakından</a:t>
            </a:r>
            <a:r>
              <a:rPr sz="3200" spc="-125" dirty="0"/>
              <a:t> </a:t>
            </a:r>
            <a:r>
              <a:rPr sz="3200" dirty="0"/>
              <a:t>Bakalım:</a:t>
            </a:r>
            <a:r>
              <a:rPr sz="3200" spc="-120" dirty="0"/>
              <a:t> </a:t>
            </a:r>
            <a:r>
              <a:rPr sz="3200" dirty="0"/>
              <a:t>Staj</a:t>
            </a:r>
            <a:r>
              <a:rPr sz="3200" spc="-135" dirty="0"/>
              <a:t> </a:t>
            </a:r>
            <a:r>
              <a:rPr sz="3200" dirty="0"/>
              <a:t>Deneyiminin,</a:t>
            </a:r>
            <a:r>
              <a:rPr sz="3200" spc="-110" dirty="0"/>
              <a:t> </a:t>
            </a:r>
            <a:r>
              <a:rPr sz="3200" spc="-10" dirty="0"/>
              <a:t>Lisans</a:t>
            </a:r>
            <a:endParaRPr sz="3200"/>
          </a:p>
          <a:p>
            <a:pPr marL="12700" marR="5080" algn="ctr">
              <a:lnSpc>
                <a:spcPct val="100000"/>
              </a:lnSpc>
            </a:pPr>
            <a:r>
              <a:rPr sz="3200" spc="-10" dirty="0"/>
              <a:t>Programında</a:t>
            </a:r>
            <a:r>
              <a:rPr sz="3200" spc="-114" dirty="0"/>
              <a:t> </a:t>
            </a:r>
            <a:r>
              <a:rPr sz="3200" dirty="0"/>
              <a:t>Öğrenilen</a:t>
            </a:r>
            <a:r>
              <a:rPr sz="3200" spc="-120" dirty="0"/>
              <a:t> </a:t>
            </a:r>
            <a:r>
              <a:rPr sz="3200" dirty="0"/>
              <a:t>Bilgiler</a:t>
            </a:r>
            <a:r>
              <a:rPr sz="3200" spc="-110" dirty="0"/>
              <a:t> </a:t>
            </a:r>
            <a:r>
              <a:rPr sz="3200" dirty="0"/>
              <a:t>Çerçevesinde</a:t>
            </a:r>
            <a:r>
              <a:rPr sz="3200" spc="-114" dirty="0"/>
              <a:t> </a:t>
            </a:r>
            <a:r>
              <a:rPr sz="3200" spc="-25" dirty="0"/>
              <a:t>Ele </a:t>
            </a:r>
            <a:r>
              <a:rPr sz="3200" spc="-10" dirty="0"/>
              <a:t>Alınması</a:t>
            </a:r>
            <a:endParaRPr sz="32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375"/>
              </a:lnSpc>
              <a:spcBef>
                <a:spcPts val="95"/>
              </a:spcBef>
            </a:pPr>
            <a:r>
              <a:rPr sz="2200" spc="-20" dirty="0"/>
              <a:t>(OKB’den</a:t>
            </a:r>
            <a:r>
              <a:rPr sz="2200" spc="-30" dirty="0"/>
              <a:t> </a:t>
            </a:r>
            <a:r>
              <a:rPr sz="2200" dirty="0"/>
              <a:t>bahsediyor)</a:t>
            </a:r>
            <a:r>
              <a:rPr sz="2200" spc="-55" dirty="0"/>
              <a:t> </a:t>
            </a:r>
            <a:r>
              <a:rPr sz="2200" dirty="0"/>
              <a:t>“En</a:t>
            </a:r>
            <a:r>
              <a:rPr sz="2200" spc="-30" dirty="0"/>
              <a:t> </a:t>
            </a:r>
            <a:r>
              <a:rPr sz="2200" dirty="0"/>
              <a:t>sık</a:t>
            </a:r>
            <a:r>
              <a:rPr sz="2200" spc="-35" dirty="0"/>
              <a:t> </a:t>
            </a:r>
            <a:r>
              <a:rPr sz="2200" spc="-10" dirty="0"/>
              <a:t>karşılaşılan</a:t>
            </a:r>
            <a:r>
              <a:rPr sz="2200" spc="-45" dirty="0"/>
              <a:t> </a:t>
            </a:r>
            <a:r>
              <a:rPr sz="2200" spc="-10" dirty="0"/>
              <a:t>kompulsiyon</a:t>
            </a:r>
            <a:r>
              <a:rPr sz="2200" spc="-60" dirty="0"/>
              <a:t> </a:t>
            </a:r>
            <a:r>
              <a:rPr sz="2200" dirty="0"/>
              <a:t>temizlik</a:t>
            </a:r>
            <a:r>
              <a:rPr sz="2200" spc="-20" dirty="0"/>
              <a:t> </a:t>
            </a:r>
            <a:r>
              <a:rPr sz="2200" spc="-25" dirty="0"/>
              <a:t>ve</a:t>
            </a:r>
            <a:endParaRPr sz="2200" dirty="0"/>
          </a:p>
          <a:p>
            <a:pPr marL="355600" marR="5080">
              <a:lnSpc>
                <a:spcPct val="80000"/>
              </a:lnSpc>
              <a:spcBef>
                <a:spcPts val="265"/>
              </a:spcBef>
            </a:pPr>
            <a:r>
              <a:rPr sz="2200" spc="-10" dirty="0"/>
              <a:t>kontrol</a:t>
            </a:r>
            <a:r>
              <a:rPr sz="2200" spc="-95" dirty="0"/>
              <a:t> </a:t>
            </a:r>
            <a:r>
              <a:rPr sz="2200" dirty="0"/>
              <a:t>etmeydi.</a:t>
            </a:r>
            <a:r>
              <a:rPr sz="2200" spc="-75" dirty="0"/>
              <a:t> </a:t>
            </a:r>
            <a:r>
              <a:rPr sz="2200" dirty="0"/>
              <a:t>Hastanede</a:t>
            </a:r>
            <a:r>
              <a:rPr sz="2200" spc="-90" dirty="0"/>
              <a:t> </a:t>
            </a:r>
            <a:r>
              <a:rPr sz="2200" dirty="0"/>
              <a:t>çoğu</a:t>
            </a:r>
            <a:r>
              <a:rPr sz="2200" spc="-90" dirty="0"/>
              <a:t> </a:t>
            </a:r>
            <a:r>
              <a:rPr sz="2200" dirty="0"/>
              <a:t>hastanın</a:t>
            </a:r>
            <a:r>
              <a:rPr sz="2200" spc="-110" dirty="0"/>
              <a:t> </a:t>
            </a:r>
            <a:r>
              <a:rPr sz="2200" dirty="0"/>
              <a:t>semptomlarının</a:t>
            </a:r>
            <a:r>
              <a:rPr sz="2200" spc="-95" dirty="0"/>
              <a:t> </a:t>
            </a:r>
            <a:r>
              <a:rPr sz="2200" spc="-10" dirty="0"/>
              <a:t>kendileri </a:t>
            </a:r>
            <a:r>
              <a:rPr sz="2200" dirty="0"/>
              <a:t>için</a:t>
            </a:r>
            <a:r>
              <a:rPr sz="2200" spc="-60" dirty="0"/>
              <a:t> </a:t>
            </a:r>
            <a:r>
              <a:rPr sz="2200" spc="-10" dirty="0"/>
              <a:t>travmatik</a:t>
            </a:r>
            <a:r>
              <a:rPr sz="2200" spc="-55" dirty="0"/>
              <a:t> </a:t>
            </a:r>
            <a:r>
              <a:rPr sz="2200" dirty="0"/>
              <a:t>bir</a:t>
            </a:r>
            <a:r>
              <a:rPr sz="2200" spc="-70" dirty="0"/>
              <a:t> </a:t>
            </a:r>
            <a:r>
              <a:rPr sz="2200" dirty="0"/>
              <a:t>olaydan</a:t>
            </a:r>
            <a:r>
              <a:rPr sz="2200" spc="-65" dirty="0"/>
              <a:t> </a:t>
            </a:r>
            <a:r>
              <a:rPr sz="2200" dirty="0"/>
              <a:t>sonra</a:t>
            </a:r>
            <a:r>
              <a:rPr sz="2200" spc="-55" dirty="0"/>
              <a:t> </a:t>
            </a:r>
            <a:r>
              <a:rPr sz="2200" spc="-10" dirty="0"/>
              <a:t>ortaya</a:t>
            </a:r>
            <a:r>
              <a:rPr sz="2200" spc="-65" dirty="0"/>
              <a:t> </a:t>
            </a:r>
            <a:r>
              <a:rPr sz="2200" dirty="0"/>
              <a:t>çıktığını</a:t>
            </a:r>
            <a:r>
              <a:rPr sz="2200" spc="-55" dirty="0"/>
              <a:t> </a:t>
            </a:r>
            <a:r>
              <a:rPr sz="2200" spc="-10" dirty="0"/>
              <a:t>gözlemledim.</a:t>
            </a:r>
            <a:r>
              <a:rPr sz="2200" spc="-25" dirty="0"/>
              <a:t> Bir</a:t>
            </a:r>
            <a:endParaRPr sz="2200" dirty="0"/>
          </a:p>
          <a:p>
            <a:pPr marL="355600" marR="224154">
              <a:lnSpc>
                <a:spcPct val="80000"/>
              </a:lnSpc>
            </a:pPr>
            <a:r>
              <a:rPr sz="2200" dirty="0"/>
              <a:t>hafta</a:t>
            </a:r>
            <a:r>
              <a:rPr sz="2200" spc="-50" dirty="0"/>
              <a:t> </a:t>
            </a:r>
            <a:r>
              <a:rPr sz="2200" dirty="0"/>
              <a:t>önce</a:t>
            </a:r>
            <a:r>
              <a:rPr sz="2200" spc="-45" dirty="0"/>
              <a:t> </a:t>
            </a:r>
            <a:r>
              <a:rPr sz="2200" dirty="0"/>
              <a:t>sağlıklı</a:t>
            </a:r>
            <a:r>
              <a:rPr sz="2200" spc="-55" dirty="0"/>
              <a:t> </a:t>
            </a:r>
            <a:r>
              <a:rPr sz="2200" dirty="0"/>
              <a:t>bir</a:t>
            </a:r>
            <a:r>
              <a:rPr sz="2200" spc="-60" dirty="0"/>
              <a:t> </a:t>
            </a:r>
            <a:r>
              <a:rPr sz="2200" dirty="0"/>
              <a:t>şekilde</a:t>
            </a:r>
            <a:r>
              <a:rPr sz="2200" spc="-20" dirty="0"/>
              <a:t> </a:t>
            </a:r>
            <a:r>
              <a:rPr sz="2200" dirty="0"/>
              <a:t>gördüğü</a:t>
            </a:r>
            <a:r>
              <a:rPr sz="2200" spc="-60" dirty="0"/>
              <a:t> </a:t>
            </a:r>
            <a:r>
              <a:rPr sz="2200" dirty="0"/>
              <a:t>bir</a:t>
            </a:r>
            <a:r>
              <a:rPr sz="2200" spc="-45" dirty="0"/>
              <a:t> </a:t>
            </a:r>
            <a:r>
              <a:rPr sz="2200" dirty="0"/>
              <a:t>akrabasının</a:t>
            </a:r>
            <a:r>
              <a:rPr sz="2200" spc="-75" dirty="0"/>
              <a:t> </a:t>
            </a:r>
            <a:r>
              <a:rPr sz="2200" spc="-10" dirty="0"/>
              <a:t>kaybından </a:t>
            </a:r>
            <a:r>
              <a:rPr sz="2200" dirty="0"/>
              <a:t>sonra</a:t>
            </a:r>
            <a:r>
              <a:rPr sz="2200" spc="-45" dirty="0"/>
              <a:t> </a:t>
            </a:r>
            <a:r>
              <a:rPr sz="2200" dirty="0"/>
              <a:t>tanrı,</a:t>
            </a:r>
            <a:r>
              <a:rPr sz="2200" spc="-50" dirty="0"/>
              <a:t> </a:t>
            </a:r>
            <a:r>
              <a:rPr sz="2200" dirty="0"/>
              <a:t>din,</a:t>
            </a:r>
            <a:r>
              <a:rPr sz="2200" spc="-35" dirty="0"/>
              <a:t> </a:t>
            </a:r>
            <a:r>
              <a:rPr sz="2200" dirty="0"/>
              <a:t>şeytan</a:t>
            </a:r>
            <a:r>
              <a:rPr sz="2200" spc="-35" dirty="0"/>
              <a:t> </a:t>
            </a:r>
            <a:r>
              <a:rPr sz="2200" dirty="0"/>
              <a:t>ve</a:t>
            </a:r>
            <a:r>
              <a:rPr sz="2200" spc="-35" dirty="0"/>
              <a:t> </a:t>
            </a:r>
            <a:r>
              <a:rPr sz="2200" dirty="0"/>
              <a:t>ölüm</a:t>
            </a:r>
            <a:r>
              <a:rPr sz="2200" spc="-30" dirty="0"/>
              <a:t> </a:t>
            </a:r>
            <a:r>
              <a:rPr sz="2200" dirty="0"/>
              <a:t>hakkında</a:t>
            </a:r>
            <a:r>
              <a:rPr sz="2200" spc="-35" dirty="0"/>
              <a:t> </a:t>
            </a:r>
            <a:r>
              <a:rPr sz="2200" dirty="0"/>
              <a:t>durmaksızın</a:t>
            </a:r>
            <a:r>
              <a:rPr sz="2200" spc="-40" dirty="0"/>
              <a:t> </a:t>
            </a:r>
            <a:r>
              <a:rPr sz="2200" spc="-10" dirty="0"/>
              <a:t>sorular </a:t>
            </a:r>
            <a:r>
              <a:rPr sz="2200" dirty="0"/>
              <a:t>sormaya</a:t>
            </a:r>
            <a:r>
              <a:rPr sz="2200" spc="-60" dirty="0"/>
              <a:t> </a:t>
            </a:r>
            <a:r>
              <a:rPr sz="2200" dirty="0"/>
              <a:t>başlayan</a:t>
            </a:r>
            <a:r>
              <a:rPr sz="2200" spc="-85" dirty="0"/>
              <a:t> </a:t>
            </a:r>
            <a:r>
              <a:rPr sz="2200" dirty="0"/>
              <a:t>bir</a:t>
            </a:r>
            <a:r>
              <a:rPr sz="2200" spc="-55" dirty="0"/>
              <a:t> </a:t>
            </a:r>
            <a:r>
              <a:rPr sz="2200" dirty="0"/>
              <a:t>kadın</a:t>
            </a:r>
            <a:r>
              <a:rPr sz="2200" spc="-55" dirty="0"/>
              <a:t> </a:t>
            </a:r>
            <a:r>
              <a:rPr sz="2200" spc="-10" dirty="0"/>
              <a:t>hastayı</a:t>
            </a:r>
            <a:r>
              <a:rPr sz="2200" spc="-70" dirty="0"/>
              <a:t> </a:t>
            </a:r>
            <a:r>
              <a:rPr sz="2200" dirty="0"/>
              <a:t>gördüğümde</a:t>
            </a:r>
            <a:r>
              <a:rPr sz="2200" spc="-55" dirty="0"/>
              <a:t> </a:t>
            </a:r>
            <a:r>
              <a:rPr sz="2200" dirty="0"/>
              <a:t>neden</a:t>
            </a:r>
            <a:r>
              <a:rPr sz="2200" spc="-35" dirty="0"/>
              <a:t> </a:t>
            </a:r>
            <a:r>
              <a:rPr sz="2200" spc="-10" dirty="0"/>
              <a:t>başka </a:t>
            </a:r>
            <a:r>
              <a:rPr sz="2200" dirty="0"/>
              <a:t>hastalar</a:t>
            </a:r>
            <a:r>
              <a:rPr sz="2200" spc="-55" dirty="0"/>
              <a:t> </a:t>
            </a:r>
            <a:r>
              <a:rPr sz="2200" dirty="0"/>
              <a:t>bu</a:t>
            </a:r>
            <a:r>
              <a:rPr sz="2200" spc="-25" dirty="0"/>
              <a:t> </a:t>
            </a:r>
            <a:r>
              <a:rPr sz="2200" dirty="0"/>
              <a:t>belirtileri</a:t>
            </a:r>
            <a:r>
              <a:rPr sz="2200" spc="-45" dirty="0"/>
              <a:t> </a:t>
            </a:r>
            <a:r>
              <a:rPr sz="2200" spc="-20" dirty="0"/>
              <a:t>göstermezken</a:t>
            </a:r>
            <a:r>
              <a:rPr sz="2200" spc="25" dirty="0"/>
              <a:t> </a:t>
            </a:r>
            <a:r>
              <a:rPr sz="2200" dirty="0"/>
              <a:t>o</a:t>
            </a:r>
            <a:r>
              <a:rPr sz="2200" spc="-20" dirty="0"/>
              <a:t> </a:t>
            </a:r>
            <a:r>
              <a:rPr sz="2200" dirty="0"/>
              <a:t>bunları</a:t>
            </a:r>
            <a:r>
              <a:rPr sz="2200" spc="-55" dirty="0"/>
              <a:t> </a:t>
            </a:r>
            <a:r>
              <a:rPr sz="2200" spc="-10" dirty="0"/>
              <a:t>gösteriyor</a:t>
            </a:r>
            <a:r>
              <a:rPr sz="2200" spc="-20" dirty="0"/>
              <a:t> diye </a:t>
            </a:r>
            <a:r>
              <a:rPr sz="2200" dirty="0"/>
              <a:t>düşündüm.</a:t>
            </a:r>
            <a:r>
              <a:rPr sz="2200" spc="-70" dirty="0"/>
              <a:t> </a:t>
            </a:r>
            <a:r>
              <a:rPr sz="2200" spc="-10" dirty="0"/>
              <a:t>Türkiye</a:t>
            </a:r>
            <a:r>
              <a:rPr sz="2200" spc="-55" dirty="0"/>
              <a:t> </a:t>
            </a:r>
            <a:r>
              <a:rPr sz="2200" dirty="0"/>
              <a:t>örnekleminde</a:t>
            </a:r>
            <a:r>
              <a:rPr sz="2200" spc="-45" dirty="0"/>
              <a:t> </a:t>
            </a:r>
            <a:r>
              <a:rPr sz="2200" dirty="0"/>
              <a:t>yapılan</a:t>
            </a:r>
            <a:r>
              <a:rPr sz="2200" spc="-70" dirty="0"/>
              <a:t> </a:t>
            </a:r>
            <a:r>
              <a:rPr sz="2200" dirty="0"/>
              <a:t>bir</a:t>
            </a:r>
            <a:r>
              <a:rPr sz="2200" spc="-75" dirty="0"/>
              <a:t> </a:t>
            </a:r>
            <a:r>
              <a:rPr sz="2200" spc="-10" dirty="0"/>
              <a:t>çalışmaya</a:t>
            </a:r>
            <a:r>
              <a:rPr sz="2200" spc="-65" dirty="0"/>
              <a:t> </a:t>
            </a:r>
            <a:r>
              <a:rPr sz="2200" spc="-20" dirty="0"/>
              <a:t>göre </a:t>
            </a:r>
            <a:r>
              <a:rPr sz="2200" spc="-10" dirty="0"/>
              <a:t>(Yorulmaz,</a:t>
            </a:r>
            <a:r>
              <a:rPr sz="2200" spc="-30" dirty="0"/>
              <a:t> </a:t>
            </a:r>
            <a:r>
              <a:rPr sz="2200" dirty="0"/>
              <a:t>Gençöz,</a:t>
            </a:r>
            <a:r>
              <a:rPr sz="2200" spc="-30" dirty="0"/>
              <a:t> </a:t>
            </a:r>
            <a:r>
              <a:rPr sz="2200" dirty="0"/>
              <a:t>&amp;</a:t>
            </a:r>
            <a:r>
              <a:rPr sz="2200" spc="-45" dirty="0"/>
              <a:t> </a:t>
            </a:r>
            <a:r>
              <a:rPr sz="2200" spc="-40" dirty="0"/>
              <a:t>Woody, </a:t>
            </a:r>
            <a:r>
              <a:rPr sz="2200" dirty="0"/>
              <a:t>2009),</a:t>
            </a:r>
            <a:r>
              <a:rPr sz="2200" spc="-55" dirty="0"/>
              <a:t> </a:t>
            </a:r>
            <a:r>
              <a:rPr sz="2200" dirty="0"/>
              <a:t>dindar</a:t>
            </a:r>
            <a:r>
              <a:rPr sz="2200" spc="-65" dirty="0"/>
              <a:t> </a:t>
            </a:r>
            <a:r>
              <a:rPr sz="2200" dirty="0"/>
              <a:t>olmak</a:t>
            </a:r>
            <a:r>
              <a:rPr sz="2200" spc="-50" dirty="0"/>
              <a:t> </a:t>
            </a:r>
            <a:r>
              <a:rPr sz="2200" dirty="0"/>
              <a:t>bu</a:t>
            </a:r>
            <a:r>
              <a:rPr sz="2200" spc="-50" dirty="0"/>
              <a:t> </a:t>
            </a:r>
            <a:r>
              <a:rPr sz="2200" spc="-10" dirty="0"/>
              <a:t>örneklemde </a:t>
            </a:r>
            <a:r>
              <a:rPr sz="2200" dirty="0"/>
              <a:t>OKB</a:t>
            </a:r>
            <a:r>
              <a:rPr sz="2200" spc="-25" dirty="0"/>
              <a:t> </a:t>
            </a:r>
            <a:r>
              <a:rPr sz="2200" dirty="0"/>
              <a:t>için</a:t>
            </a:r>
            <a:r>
              <a:rPr sz="2200" spc="-45" dirty="0"/>
              <a:t> </a:t>
            </a:r>
            <a:r>
              <a:rPr sz="2200" dirty="0"/>
              <a:t>bir</a:t>
            </a:r>
            <a:r>
              <a:rPr sz="2200" spc="-40" dirty="0"/>
              <a:t> </a:t>
            </a:r>
            <a:r>
              <a:rPr sz="2200" dirty="0"/>
              <a:t>yatkınlık</a:t>
            </a:r>
            <a:r>
              <a:rPr sz="2200" spc="-40" dirty="0"/>
              <a:t> </a:t>
            </a:r>
            <a:r>
              <a:rPr sz="2200" spc="-25" dirty="0"/>
              <a:t>faktörüdür.</a:t>
            </a:r>
            <a:r>
              <a:rPr sz="2200" spc="-40" dirty="0"/>
              <a:t> </a:t>
            </a:r>
            <a:r>
              <a:rPr sz="2200" dirty="0"/>
              <a:t>Bu</a:t>
            </a:r>
            <a:r>
              <a:rPr sz="2200" spc="-35" dirty="0"/>
              <a:t> </a:t>
            </a:r>
            <a:r>
              <a:rPr sz="2200" dirty="0"/>
              <a:t>kadın</a:t>
            </a:r>
            <a:r>
              <a:rPr sz="2200" spc="-40" dirty="0"/>
              <a:t> </a:t>
            </a:r>
            <a:r>
              <a:rPr sz="2200" dirty="0"/>
              <a:t>da</a:t>
            </a:r>
            <a:r>
              <a:rPr sz="2200" spc="-40" dirty="0"/>
              <a:t> </a:t>
            </a:r>
            <a:r>
              <a:rPr sz="2200" dirty="0"/>
              <a:t>oldukça</a:t>
            </a:r>
            <a:r>
              <a:rPr sz="2200" spc="-40" dirty="0"/>
              <a:t> </a:t>
            </a:r>
            <a:r>
              <a:rPr sz="2200" dirty="0"/>
              <a:t>dindar</a:t>
            </a:r>
            <a:r>
              <a:rPr sz="2200" spc="-50" dirty="0"/>
              <a:t> </a:t>
            </a:r>
            <a:r>
              <a:rPr sz="2200" spc="-25" dirty="0"/>
              <a:t>ve</a:t>
            </a:r>
            <a:endParaRPr sz="2200" dirty="0"/>
          </a:p>
          <a:p>
            <a:pPr marL="355600">
              <a:lnSpc>
                <a:spcPts val="1850"/>
              </a:lnSpc>
            </a:pPr>
            <a:r>
              <a:rPr sz="2200" dirty="0"/>
              <a:t>tanrıya</a:t>
            </a:r>
            <a:r>
              <a:rPr sz="2200" spc="-60" dirty="0"/>
              <a:t> </a:t>
            </a:r>
            <a:r>
              <a:rPr sz="2200" dirty="0"/>
              <a:t>inanmayan</a:t>
            </a:r>
            <a:r>
              <a:rPr sz="2200" spc="-50" dirty="0"/>
              <a:t> </a:t>
            </a:r>
            <a:r>
              <a:rPr sz="2200" dirty="0"/>
              <a:t>insanların</a:t>
            </a:r>
            <a:r>
              <a:rPr sz="2200" spc="-85" dirty="0"/>
              <a:t> </a:t>
            </a:r>
            <a:r>
              <a:rPr sz="2200" dirty="0"/>
              <a:t>varlığına</a:t>
            </a:r>
            <a:r>
              <a:rPr sz="2200" spc="-55" dirty="0"/>
              <a:t> </a:t>
            </a:r>
            <a:r>
              <a:rPr sz="2200" dirty="0"/>
              <a:t>bile</a:t>
            </a:r>
            <a:r>
              <a:rPr sz="2200" spc="-55" dirty="0"/>
              <a:t> </a:t>
            </a:r>
            <a:r>
              <a:rPr sz="2200" dirty="0"/>
              <a:t>katlanamadığını</a:t>
            </a:r>
            <a:r>
              <a:rPr sz="2200" spc="-70" dirty="0"/>
              <a:t> </a:t>
            </a:r>
            <a:r>
              <a:rPr sz="2200" spc="-10" dirty="0"/>
              <a:t>söyleyen</a:t>
            </a:r>
            <a:endParaRPr sz="2200" dirty="0"/>
          </a:p>
          <a:p>
            <a:pPr marL="355600" marR="249554">
              <a:lnSpc>
                <a:spcPts val="2110"/>
              </a:lnSpc>
              <a:spcBef>
                <a:spcPts val="250"/>
              </a:spcBef>
            </a:pPr>
            <a:r>
              <a:rPr sz="2200" dirty="0"/>
              <a:t>birisiydi.</a:t>
            </a:r>
            <a:r>
              <a:rPr sz="2200" spc="-95" dirty="0"/>
              <a:t> </a:t>
            </a:r>
            <a:r>
              <a:rPr sz="2200" dirty="0"/>
              <a:t>Ancak,</a:t>
            </a:r>
            <a:r>
              <a:rPr sz="2200" spc="-50" dirty="0"/>
              <a:t> </a:t>
            </a:r>
            <a:r>
              <a:rPr sz="2200" dirty="0"/>
              <a:t>bu</a:t>
            </a:r>
            <a:r>
              <a:rPr sz="2200" spc="-60" dirty="0"/>
              <a:t> </a:t>
            </a:r>
            <a:r>
              <a:rPr sz="2200" dirty="0"/>
              <a:t>yatkınlığa</a:t>
            </a:r>
            <a:r>
              <a:rPr sz="2200" spc="-65" dirty="0"/>
              <a:t> </a:t>
            </a:r>
            <a:r>
              <a:rPr sz="2200" dirty="0"/>
              <a:t>organik</a:t>
            </a:r>
            <a:r>
              <a:rPr sz="2200" spc="-75" dirty="0"/>
              <a:t> </a:t>
            </a:r>
            <a:r>
              <a:rPr sz="2200" dirty="0"/>
              <a:t>faktörler</a:t>
            </a:r>
            <a:r>
              <a:rPr sz="2200" spc="-60" dirty="0"/>
              <a:t> </a:t>
            </a:r>
            <a:r>
              <a:rPr sz="2200" dirty="0"/>
              <a:t>de</a:t>
            </a:r>
            <a:r>
              <a:rPr sz="2200" spc="-55" dirty="0"/>
              <a:t> </a:t>
            </a:r>
            <a:r>
              <a:rPr sz="2200" dirty="0"/>
              <a:t>sebep</a:t>
            </a:r>
            <a:r>
              <a:rPr sz="2200" spc="-50" dirty="0"/>
              <a:t> </a:t>
            </a:r>
            <a:r>
              <a:rPr sz="2200" spc="-10" dirty="0"/>
              <a:t>oluyor </a:t>
            </a:r>
            <a:r>
              <a:rPr sz="2200" spc="-25" dirty="0"/>
              <a:t>olabilir.</a:t>
            </a:r>
            <a:r>
              <a:rPr sz="2200" spc="-90" dirty="0"/>
              <a:t> </a:t>
            </a:r>
            <a:r>
              <a:rPr sz="2200" spc="-10" dirty="0"/>
              <a:t>Ortaya</a:t>
            </a:r>
            <a:r>
              <a:rPr sz="2200" spc="-40" dirty="0"/>
              <a:t> </a:t>
            </a:r>
            <a:r>
              <a:rPr sz="2200" spc="-10" dirty="0"/>
              <a:t>konmuştur</a:t>
            </a:r>
            <a:r>
              <a:rPr sz="2200" spc="-45" dirty="0"/>
              <a:t> </a:t>
            </a:r>
            <a:r>
              <a:rPr sz="2200" dirty="0"/>
              <a:t>ki,</a:t>
            </a:r>
            <a:r>
              <a:rPr sz="2200" spc="-45" dirty="0"/>
              <a:t> </a:t>
            </a:r>
            <a:r>
              <a:rPr sz="2200" dirty="0"/>
              <a:t>OKB</a:t>
            </a:r>
            <a:r>
              <a:rPr sz="2200" spc="-25" dirty="0"/>
              <a:t> </a:t>
            </a:r>
            <a:r>
              <a:rPr sz="2200" dirty="0"/>
              <a:t>hastaların</a:t>
            </a:r>
            <a:r>
              <a:rPr sz="2200" spc="-85" dirty="0"/>
              <a:t> </a:t>
            </a:r>
            <a:r>
              <a:rPr sz="2200" dirty="0"/>
              <a:t>hipofiz</a:t>
            </a:r>
            <a:r>
              <a:rPr sz="2200" spc="-50" dirty="0"/>
              <a:t> </a:t>
            </a:r>
            <a:r>
              <a:rPr sz="2200" dirty="0"/>
              <a:t>bezi</a:t>
            </a:r>
            <a:r>
              <a:rPr sz="2200" spc="-35" dirty="0"/>
              <a:t> </a:t>
            </a:r>
            <a:r>
              <a:rPr sz="2200" spc="-10" dirty="0"/>
              <a:t>hacminin </a:t>
            </a:r>
            <a:r>
              <a:rPr sz="2200" dirty="0"/>
              <a:t>çok</a:t>
            </a:r>
            <a:r>
              <a:rPr sz="2200" spc="-30" dirty="0"/>
              <a:t> </a:t>
            </a:r>
            <a:r>
              <a:rPr sz="2200" dirty="0"/>
              <a:t>daha</a:t>
            </a:r>
            <a:r>
              <a:rPr sz="2200" spc="-20" dirty="0"/>
              <a:t> </a:t>
            </a:r>
            <a:r>
              <a:rPr sz="2200" dirty="0"/>
              <a:t>düşüktür</a:t>
            </a:r>
            <a:r>
              <a:rPr sz="2200" spc="-60" dirty="0"/>
              <a:t> </a:t>
            </a:r>
            <a:r>
              <a:rPr sz="2200" spc="-10" dirty="0"/>
              <a:t>(Atmaca, </a:t>
            </a:r>
            <a:r>
              <a:rPr sz="2200" dirty="0"/>
              <a:t>et</a:t>
            </a:r>
            <a:r>
              <a:rPr sz="2200" spc="-15" dirty="0"/>
              <a:t> </a:t>
            </a:r>
            <a:r>
              <a:rPr sz="2200" dirty="0"/>
              <a:t>al.,</a:t>
            </a:r>
            <a:r>
              <a:rPr sz="2200" spc="-25" dirty="0"/>
              <a:t> </a:t>
            </a:r>
            <a:r>
              <a:rPr sz="2200" dirty="0"/>
              <a:t>2009).</a:t>
            </a:r>
            <a:r>
              <a:rPr sz="2200" spc="-40" dirty="0"/>
              <a:t> </a:t>
            </a:r>
            <a:r>
              <a:rPr sz="2200" spc="-50" dirty="0"/>
              <a:t>”</a:t>
            </a:r>
            <a:endParaRPr sz="2200" dirty="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117347"/>
            <a:ext cx="961644" cy="990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40395" y="332231"/>
            <a:ext cx="952500" cy="886968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53411" y="1700783"/>
            <a:ext cx="5324360" cy="3373296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43683" y="575128"/>
            <a:ext cx="5198364" cy="5973305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3427" y="685800"/>
            <a:ext cx="4937146" cy="557149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1365" rIns="0" bIns="0" rtlCol="0">
            <a:spAutoFit/>
          </a:bodyPr>
          <a:lstStyle/>
          <a:p>
            <a:pPr marL="299085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Yakından</a:t>
            </a:r>
            <a:r>
              <a:rPr spc="-150" dirty="0"/>
              <a:t> </a:t>
            </a:r>
            <a:r>
              <a:rPr dirty="0"/>
              <a:t>Bakalım:</a:t>
            </a:r>
            <a:r>
              <a:rPr spc="-175" dirty="0"/>
              <a:t> </a:t>
            </a:r>
            <a:r>
              <a:rPr spc="-10" dirty="0"/>
              <a:t>Değerlendirme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452007" y="2057400"/>
            <a:ext cx="8051393" cy="3848735"/>
          </a:xfrm>
          <a:prstGeom prst="rect">
            <a:avLst/>
          </a:prstGeom>
        </p:spPr>
        <p:txBody>
          <a:bodyPr vert="horz" wrap="square" lIns="0" tIns="651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Stajın</a:t>
            </a:r>
            <a:r>
              <a:rPr spc="-100" dirty="0"/>
              <a:t> </a:t>
            </a:r>
            <a:r>
              <a:rPr dirty="0"/>
              <a:t>eleştirel</a:t>
            </a:r>
            <a:r>
              <a:rPr spc="-105" dirty="0"/>
              <a:t> </a:t>
            </a:r>
            <a:r>
              <a:rPr dirty="0"/>
              <a:t>bir</a:t>
            </a:r>
            <a:r>
              <a:rPr spc="-114" dirty="0"/>
              <a:t> </a:t>
            </a:r>
            <a:r>
              <a:rPr dirty="0"/>
              <a:t>yaklaşımla</a:t>
            </a:r>
            <a:r>
              <a:rPr spc="-70" dirty="0"/>
              <a:t> </a:t>
            </a:r>
            <a:r>
              <a:rPr spc="-10" dirty="0"/>
              <a:t>değerlendirilmesi.</a:t>
            </a:r>
          </a:p>
          <a:p>
            <a:pPr marL="355600" marR="651510">
              <a:lnSpc>
                <a:spcPct val="100000"/>
              </a:lnSpc>
            </a:pPr>
            <a:r>
              <a:rPr dirty="0"/>
              <a:t>Staj</a:t>
            </a:r>
            <a:r>
              <a:rPr spc="-85" dirty="0"/>
              <a:t> </a:t>
            </a:r>
            <a:r>
              <a:rPr dirty="0"/>
              <a:t>deneyiminden</a:t>
            </a:r>
            <a:r>
              <a:rPr spc="-60" dirty="0"/>
              <a:t> </a:t>
            </a:r>
            <a:r>
              <a:rPr dirty="0"/>
              <a:t>elde</a:t>
            </a:r>
            <a:r>
              <a:rPr spc="-85" dirty="0"/>
              <a:t> </a:t>
            </a:r>
            <a:r>
              <a:rPr dirty="0"/>
              <a:t>edilen</a:t>
            </a:r>
            <a:r>
              <a:rPr spc="-65" dirty="0"/>
              <a:t> </a:t>
            </a:r>
            <a:r>
              <a:rPr spc="-25" dirty="0"/>
              <a:t>kazanımlar, </a:t>
            </a:r>
            <a:r>
              <a:rPr spc="-10" dirty="0"/>
              <a:t>karşılaşılan</a:t>
            </a:r>
            <a:r>
              <a:rPr spc="-50" dirty="0"/>
              <a:t> </a:t>
            </a:r>
            <a:r>
              <a:rPr dirty="0"/>
              <a:t>sorunlar</a:t>
            </a:r>
            <a:r>
              <a:rPr spc="-114" dirty="0"/>
              <a:t> </a:t>
            </a:r>
            <a:r>
              <a:rPr dirty="0"/>
              <a:t>ve</a:t>
            </a:r>
            <a:r>
              <a:rPr spc="-95" dirty="0"/>
              <a:t> </a:t>
            </a:r>
            <a:r>
              <a:rPr dirty="0"/>
              <a:t>staj</a:t>
            </a:r>
            <a:r>
              <a:rPr spc="-85" dirty="0"/>
              <a:t> </a:t>
            </a:r>
            <a:r>
              <a:rPr dirty="0"/>
              <a:t>programı</a:t>
            </a:r>
            <a:r>
              <a:rPr spc="-95" dirty="0"/>
              <a:t> </a:t>
            </a:r>
            <a:r>
              <a:rPr spc="-25" dirty="0"/>
              <a:t>ile</a:t>
            </a: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dirty="0"/>
              <a:t>akademik</a:t>
            </a:r>
            <a:r>
              <a:rPr spc="-60" dirty="0"/>
              <a:t> </a:t>
            </a:r>
            <a:r>
              <a:rPr spc="-10" dirty="0"/>
              <a:t>programa</a:t>
            </a:r>
            <a:r>
              <a:rPr spc="-65" dirty="0"/>
              <a:t> </a:t>
            </a:r>
            <a:r>
              <a:rPr dirty="0"/>
              <a:t>yönelik</a:t>
            </a:r>
            <a:r>
              <a:rPr spc="-114" dirty="0"/>
              <a:t> </a:t>
            </a:r>
            <a:r>
              <a:rPr spc="-25" dirty="0"/>
              <a:t>öneriler.</a:t>
            </a:r>
            <a:r>
              <a:rPr spc="-70" dirty="0"/>
              <a:t> </a:t>
            </a:r>
            <a:r>
              <a:rPr spc="-20" dirty="0"/>
              <a:t>2-</a:t>
            </a:r>
            <a:r>
              <a:rPr dirty="0"/>
              <a:t>5</a:t>
            </a:r>
            <a:r>
              <a:rPr spc="-65" dirty="0"/>
              <a:t> </a:t>
            </a:r>
            <a:r>
              <a:rPr spc="-10" dirty="0"/>
              <a:t>sayfa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495" y="260604"/>
            <a:ext cx="961644" cy="990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68970" y="341769"/>
            <a:ext cx="914400" cy="85835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296416"/>
            <a:ext cx="7886065" cy="51771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sz="2200" dirty="0">
                <a:latin typeface="Calibri"/>
                <a:cs typeface="Calibri"/>
              </a:rPr>
              <a:t>İlgili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literatürdeki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çalışmaları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derlemek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üzere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bir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konu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belirlenmesi,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65"/>
              </a:spcBef>
              <a:buFont typeface="Arial MT"/>
              <a:buChar char="•"/>
            </a:pPr>
            <a:endParaRPr sz="2200" dirty="0">
              <a:latin typeface="Calibri"/>
              <a:cs typeface="Calibri"/>
            </a:endParaRPr>
          </a:p>
          <a:p>
            <a:pPr marL="355600" marR="466725" indent="-343535">
              <a:lnSpc>
                <a:spcPts val="2110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</a:tabLst>
            </a:pPr>
            <a:r>
              <a:rPr sz="2200" dirty="0">
                <a:latin typeface="Calibri"/>
                <a:cs typeface="Calibri"/>
              </a:rPr>
              <a:t>Bu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konu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doğrultusunda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ulusal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ve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uluslararası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literatür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taraması yapılması,</a:t>
            </a:r>
            <a:endParaRPr sz="2200" dirty="0">
              <a:latin typeface="Calibri"/>
              <a:cs typeface="Calibri"/>
            </a:endParaRPr>
          </a:p>
          <a:p>
            <a:pPr marL="355600" indent="-342900">
              <a:lnSpc>
                <a:spcPts val="2375"/>
              </a:lnSpc>
              <a:spcBef>
                <a:spcPts val="2660"/>
              </a:spcBef>
              <a:buFont typeface="Arial MT"/>
              <a:buChar char="•"/>
              <a:tabLst>
                <a:tab pos="355600" algn="l"/>
              </a:tabLst>
            </a:pPr>
            <a:r>
              <a:rPr sz="2200" spc="-10" dirty="0">
                <a:latin typeface="Calibri"/>
                <a:cs typeface="Calibri"/>
              </a:rPr>
              <a:t>Literatür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taraması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kapsamında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bulunan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çalışmaların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bulgular</a:t>
            </a:r>
            <a:endParaRPr sz="2200" dirty="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dirty="0">
                <a:latin typeface="Calibri"/>
                <a:cs typeface="Calibri"/>
              </a:rPr>
              <a:t>doğrultusunda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sınıflandırılması,</a:t>
            </a:r>
            <a:endParaRPr sz="2200" dirty="0">
              <a:latin typeface="Calibri"/>
              <a:cs typeface="Calibri"/>
            </a:endParaRPr>
          </a:p>
          <a:p>
            <a:pPr marL="355600" indent="-342900">
              <a:lnSpc>
                <a:spcPts val="2375"/>
              </a:lnSpc>
              <a:spcBef>
                <a:spcPts val="2640"/>
              </a:spcBef>
              <a:buFont typeface="Arial MT"/>
              <a:buChar char="•"/>
              <a:tabLst>
                <a:tab pos="355600" algn="l"/>
              </a:tabLst>
            </a:pPr>
            <a:r>
              <a:rPr sz="2200" dirty="0">
                <a:latin typeface="Calibri"/>
                <a:cs typeface="Calibri"/>
              </a:rPr>
              <a:t>Sınıflandırma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sonucu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çalışmaları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akıcı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ve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anlaşılır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bir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biçimde</a:t>
            </a:r>
            <a:endParaRPr sz="2200" dirty="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spc="-10" dirty="0">
                <a:latin typeface="Calibri"/>
                <a:cs typeface="Calibri"/>
              </a:rPr>
              <a:t>özetlenerek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yazılması,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65"/>
              </a:spcBef>
            </a:pPr>
            <a:endParaRPr sz="2200" dirty="0">
              <a:latin typeface="Calibri"/>
              <a:cs typeface="Calibri"/>
            </a:endParaRPr>
          </a:p>
          <a:p>
            <a:pPr marL="355600" marR="1144270" indent="-343535">
              <a:lnSpc>
                <a:spcPts val="2110"/>
              </a:lnSpc>
              <a:buFont typeface="Arial MT"/>
              <a:buChar char="•"/>
              <a:tabLst>
                <a:tab pos="355600" algn="l"/>
              </a:tabLst>
            </a:pPr>
            <a:r>
              <a:rPr sz="2200" dirty="0">
                <a:latin typeface="Calibri"/>
                <a:cs typeface="Calibri"/>
              </a:rPr>
              <a:t>Bu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çalışmaların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öğrencilerin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kendi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fikirleri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doğrultusunda değerlendirilmesi,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05"/>
              </a:spcBef>
              <a:buFont typeface="Arial MT"/>
              <a:buChar char="•"/>
            </a:pPr>
            <a:endParaRPr sz="2200" dirty="0">
              <a:latin typeface="Calibri"/>
              <a:cs typeface="Calibri"/>
            </a:endParaRPr>
          </a:p>
          <a:p>
            <a:pPr marL="355600" marR="120014" indent="-343535">
              <a:lnSpc>
                <a:spcPts val="2300"/>
              </a:lnSpc>
              <a:buFont typeface="Arial MT"/>
              <a:buChar char="•"/>
              <a:tabLst>
                <a:tab pos="355600" algn="l"/>
              </a:tabLst>
            </a:pPr>
            <a:r>
              <a:rPr sz="2200" spc="-10" dirty="0">
                <a:latin typeface="Calibri"/>
                <a:cs typeface="Calibri"/>
              </a:rPr>
              <a:t>Literatürde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eksik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kalan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kısımların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belirlenip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yeni</a:t>
            </a:r>
            <a:r>
              <a:rPr sz="2200" spc="1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araştırma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konusu </a:t>
            </a:r>
            <a:r>
              <a:rPr sz="2200" dirty="0">
                <a:latin typeface="Calibri"/>
                <a:cs typeface="Calibri"/>
              </a:rPr>
              <a:t>önerilmesi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gerekmektedir.</a:t>
            </a:r>
            <a:endParaRPr sz="22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495" y="260604"/>
            <a:ext cx="961644" cy="9906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68970" y="341769"/>
            <a:ext cx="914400" cy="85835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704338" y="386029"/>
            <a:ext cx="37382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000000"/>
                </a:solidFill>
              </a:rPr>
              <a:t>Derleme</a:t>
            </a:r>
            <a:r>
              <a:rPr spc="-15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Makalesi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76676" y="849237"/>
            <a:ext cx="5396210" cy="5303935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38527" y="457200"/>
            <a:ext cx="5442204" cy="6061475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02435" y="686816"/>
            <a:ext cx="57594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Yakından</a:t>
            </a:r>
            <a:r>
              <a:rPr spc="-165" dirty="0"/>
              <a:t> </a:t>
            </a:r>
            <a:r>
              <a:rPr dirty="0"/>
              <a:t>Bakalım:</a:t>
            </a:r>
            <a:r>
              <a:rPr spc="-175" dirty="0"/>
              <a:t> </a:t>
            </a:r>
            <a:r>
              <a:rPr spc="-10" dirty="0"/>
              <a:t>Kaynakça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2023948"/>
            <a:ext cx="8040370" cy="377571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5600" marR="64135" indent="-343535" algn="just">
              <a:lnSpc>
                <a:spcPct val="90000"/>
              </a:lnSpc>
              <a:spcBef>
                <a:spcPts val="459"/>
              </a:spcBef>
            </a:pPr>
            <a:r>
              <a:rPr sz="3000" dirty="0">
                <a:latin typeface="Calibri"/>
                <a:cs typeface="Calibri"/>
              </a:rPr>
              <a:t>rapor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içinde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kullanılan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tüm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kaynaklar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(web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sayfaları </a:t>
            </a:r>
            <a:r>
              <a:rPr sz="3000" dirty="0">
                <a:latin typeface="Calibri"/>
                <a:cs typeface="Calibri"/>
              </a:rPr>
              <a:t>ve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diğer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internet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tabanlı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kaynaklar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da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dâhil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olmak </a:t>
            </a:r>
            <a:r>
              <a:rPr sz="3000" dirty="0">
                <a:latin typeface="Calibri"/>
                <a:cs typeface="Calibri"/>
              </a:rPr>
              <a:t>üzere),</a:t>
            </a:r>
            <a:r>
              <a:rPr sz="3000" spc="-140" dirty="0">
                <a:latin typeface="Calibri"/>
                <a:cs typeface="Calibri"/>
              </a:rPr>
              <a:t> </a:t>
            </a:r>
            <a:r>
              <a:rPr sz="3000" b="1" spc="-40" dirty="0">
                <a:latin typeface="Calibri"/>
                <a:cs typeface="Calibri"/>
              </a:rPr>
              <a:t>APA</a:t>
            </a:r>
            <a:r>
              <a:rPr sz="3000" b="1" spc="-13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yazım</a:t>
            </a:r>
            <a:r>
              <a:rPr sz="3000" b="1" spc="-13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kuralları</a:t>
            </a:r>
            <a:r>
              <a:rPr sz="3000" b="1" spc="-12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dikkate</a:t>
            </a:r>
            <a:r>
              <a:rPr sz="3000" spc="-15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alınarak</a:t>
            </a:r>
            <a:endParaRPr sz="3000" dirty="0">
              <a:latin typeface="Calibri"/>
              <a:cs typeface="Calibri"/>
            </a:endParaRPr>
          </a:p>
          <a:p>
            <a:pPr marL="355600" marR="5080">
              <a:lnSpc>
                <a:spcPts val="3240"/>
              </a:lnSpc>
              <a:spcBef>
                <a:spcPts val="50"/>
              </a:spcBef>
            </a:pPr>
            <a:r>
              <a:rPr sz="3000" spc="-25" dirty="0">
                <a:latin typeface="Calibri"/>
                <a:cs typeface="Calibri"/>
              </a:rPr>
              <a:t>listelenmelidir.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Ayrıca,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metin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içinde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kullanılan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tüm </a:t>
            </a:r>
            <a:r>
              <a:rPr sz="3000" spc="-20" dirty="0">
                <a:latin typeface="Calibri"/>
                <a:cs typeface="Calibri"/>
              </a:rPr>
              <a:t>kaynaklara</a:t>
            </a:r>
            <a:r>
              <a:rPr sz="3000" spc="-110" dirty="0">
                <a:latin typeface="Calibri"/>
                <a:cs typeface="Calibri"/>
              </a:rPr>
              <a:t> </a:t>
            </a:r>
            <a:r>
              <a:rPr sz="3000" spc="-60" dirty="0">
                <a:latin typeface="Calibri"/>
                <a:cs typeface="Calibri"/>
              </a:rPr>
              <a:t>APA</a:t>
            </a:r>
            <a:r>
              <a:rPr sz="3000" spc="-10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yazım</a:t>
            </a:r>
            <a:r>
              <a:rPr sz="3000" spc="-9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kurallarına</a:t>
            </a:r>
            <a:r>
              <a:rPr sz="3000" spc="-10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uygun</a:t>
            </a:r>
            <a:r>
              <a:rPr sz="3000" spc="-105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bir</a:t>
            </a:r>
            <a:endParaRPr sz="3000" dirty="0">
              <a:latin typeface="Calibri"/>
              <a:cs typeface="Calibri"/>
            </a:endParaRPr>
          </a:p>
          <a:p>
            <a:pPr marL="355600" marR="521334">
              <a:lnSpc>
                <a:spcPts val="3240"/>
              </a:lnSpc>
            </a:pPr>
            <a:r>
              <a:rPr sz="3000" dirty="0">
                <a:latin typeface="Calibri"/>
                <a:cs typeface="Calibri"/>
              </a:rPr>
              <a:t>şekilde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atıfta</a:t>
            </a:r>
            <a:r>
              <a:rPr sz="3000" spc="-100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bulunulmalıdır.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b="1" spc="-25" dirty="0">
                <a:solidFill>
                  <a:srgbClr val="FF0000"/>
                </a:solidFill>
                <a:latin typeface="Calibri"/>
                <a:cs typeface="Calibri"/>
              </a:rPr>
              <a:t>Yazım</a:t>
            </a:r>
            <a:r>
              <a:rPr sz="3000" b="1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Calibri"/>
                <a:cs typeface="Calibri"/>
              </a:rPr>
              <a:t>kurallarına </a:t>
            </a:r>
            <a:r>
              <a:rPr sz="3000" b="1" dirty="0">
                <a:solidFill>
                  <a:srgbClr val="FF0000"/>
                </a:solidFill>
                <a:latin typeface="Calibri"/>
                <a:cs typeface="Calibri"/>
              </a:rPr>
              <a:t>uygun</a:t>
            </a:r>
            <a:r>
              <a:rPr sz="3000" b="1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FF0000"/>
                </a:solidFill>
                <a:latin typeface="Calibri"/>
                <a:cs typeface="Calibri"/>
              </a:rPr>
              <a:t>olmayan</a:t>
            </a:r>
            <a:r>
              <a:rPr sz="3000" b="1" spc="-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FF0000"/>
                </a:solidFill>
                <a:latin typeface="Calibri"/>
                <a:cs typeface="Calibri"/>
              </a:rPr>
              <a:t>alıntılar</a:t>
            </a:r>
            <a:r>
              <a:rPr sz="3000" b="1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FF0000"/>
                </a:solidFill>
                <a:latin typeface="Calibri"/>
                <a:cs typeface="Calibri"/>
              </a:rPr>
              <a:t>ve</a:t>
            </a:r>
            <a:r>
              <a:rPr sz="3000" b="1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FF0000"/>
                </a:solidFill>
                <a:latin typeface="Calibri"/>
                <a:cs typeface="Calibri"/>
              </a:rPr>
              <a:t>atıflar</a:t>
            </a:r>
            <a:r>
              <a:rPr sz="3000" b="1" spc="-1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Calibri"/>
                <a:cs typeface="Calibri"/>
              </a:rPr>
              <a:t>olması</a:t>
            </a:r>
            <a:endParaRPr sz="3000" dirty="0">
              <a:latin typeface="Calibri"/>
              <a:cs typeface="Calibri"/>
            </a:endParaRPr>
          </a:p>
          <a:p>
            <a:pPr marL="355600" marR="111760">
              <a:lnSpc>
                <a:spcPts val="3240"/>
              </a:lnSpc>
              <a:spcBef>
                <a:spcPts val="5"/>
              </a:spcBef>
            </a:pPr>
            <a:r>
              <a:rPr sz="3000" b="1" spc="-10" dirty="0">
                <a:solidFill>
                  <a:srgbClr val="FF0000"/>
                </a:solidFill>
                <a:latin typeface="Calibri"/>
                <a:cs typeface="Calibri"/>
              </a:rPr>
              <a:t>durumunda</a:t>
            </a:r>
            <a:r>
              <a:rPr sz="3000" b="1" spc="-1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FF0000"/>
                </a:solidFill>
                <a:latin typeface="Calibri"/>
                <a:cs typeface="Calibri"/>
              </a:rPr>
              <a:t>öğrencinin</a:t>
            </a:r>
            <a:r>
              <a:rPr sz="3000" b="1" spc="-1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FF0000"/>
                </a:solidFill>
                <a:latin typeface="Calibri"/>
                <a:cs typeface="Calibri"/>
              </a:rPr>
              <a:t>raporu</a:t>
            </a:r>
            <a:r>
              <a:rPr sz="3000" b="1" spc="-1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FF0000"/>
                </a:solidFill>
                <a:latin typeface="Calibri"/>
                <a:cs typeface="Calibri"/>
              </a:rPr>
              <a:t>geçersiz</a:t>
            </a:r>
            <a:r>
              <a:rPr sz="3000" b="1" spc="-1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FF0000"/>
                </a:solidFill>
                <a:latin typeface="Calibri"/>
                <a:cs typeface="Calibri"/>
              </a:rPr>
              <a:t>sayılır</a:t>
            </a:r>
            <a:r>
              <a:rPr sz="3000" b="1" spc="-1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spc="-25" dirty="0">
                <a:solidFill>
                  <a:srgbClr val="FF0000"/>
                </a:solidFill>
                <a:latin typeface="Calibri"/>
                <a:cs typeface="Calibri"/>
              </a:rPr>
              <a:t>ve </a:t>
            </a:r>
            <a:r>
              <a:rPr sz="3000" b="1" dirty="0">
                <a:solidFill>
                  <a:srgbClr val="FF0000"/>
                </a:solidFill>
                <a:latin typeface="Calibri"/>
                <a:cs typeface="Calibri"/>
              </a:rPr>
              <a:t>öğrenci</a:t>
            </a:r>
            <a:r>
              <a:rPr sz="3000" b="1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Calibri"/>
                <a:cs typeface="Calibri"/>
              </a:rPr>
              <a:t>dersten</a:t>
            </a:r>
            <a:r>
              <a:rPr sz="3000" b="1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FF0000"/>
                </a:solidFill>
                <a:latin typeface="Calibri"/>
                <a:cs typeface="Calibri"/>
              </a:rPr>
              <a:t>başarısız</a:t>
            </a:r>
            <a:r>
              <a:rPr sz="30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FF0000"/>
                </a:solidFill>
                <a:latin typeface="Calibri"/>
                <a:cs typeface="Calibri"/>
              </a:rPr>
              <a:t>kabul</a:t>
            </a:r>
            <a:r>
              <a:rPr sz="30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Calibri"/>
                <a:cs typeface="Calibri"/>
              </a:rPr>
              <a:t>edilir.</a:t>
            </a:r>
            <a:endParaRPr sz="30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495" y="260604"/>
            <a:ext cx="961644" cy="990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68970" y="341769"/>
            <a:ext cx="914400" cy="858356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67711" y="182966"/>
            <a:ext cx="4488180" cy="596471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80997" y="549401"/>
            <a:ext cx="538099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35" dirty="0"/>
              <a:t>Yakından</a:t>
            </a:r>
            <a:r>
              <a:rPr sz="4400" spc="-160" dirty="0"/>
              <a:t> </a:t>
            </a:r>
            <a:r>
              <a:rPr sz="4400" dirty="0"/>
              <a:t>Bakalım:</a:t>
            </a:r>
            <a:r>
              <a:rPr sz="4400" spc="-165" dirty="0"/>
              <a:t> </a:t>
            </a:r>
            <a:r>
              <a:rPr sz="4400" spc="-10" dirty="0"/>
              <a:t>Ekler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2068144"/>
            <a:ext cx="8053705" cy="20758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Rapor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içinde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değinilen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destekleyici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materyaller </a:t>
            </a:r>
            <a:r>
              <a:rPr sz="3200" dirty="0">
                <a:latin typeface="Calibri"/>
                <a:cs typeface="Calibri"/>
              </a:rPr>
              <a:t>(örgüt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şeması,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35" dirty="0">
                <a:latin typeface="Calibri"/>
                <a:cs typeface="Calibri"/>
              </a:rPr>
              <a:t>tablolar,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şekiller,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vb.)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Ekler</a:t>
            </a:r>
            <a:endParaRPr sz="32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3200" dirty="0">
                <a:latin typeface="Calibri"/>
                <a:cs typeface="Calibri"/>
              </a:rPr>
              <a:t>bölümünde</a:t>
            </a:r>
            <a:r>
              <a:rPr sz="3200" spc="-14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sunulmalıdır.</a:t>
            </a:r>
            <a:endParaRPr sz="32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Staj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Günlükleri!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495" y="260604"/>
            <a:ext cx="961644" cy="990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68970" y="341769"/>
            <a:ext cx="914400" cy="858356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005964"/>
            <a:ext cx="8003540" cy="353123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marR="992505" indent="-343535">
              <a:lnSpc>
                <a:spcPts val="24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sz="2500" spc="-20" dirty="0">
                <a:latin typeface="Calibri"/>
                <a:cs typeface="Calibri"/>
              </a:rPr>
              <a:t>Yaptığınız</a:t>
            </a:r>
            <a:r>
              <a:rPr sz="2500" spc="-10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stajın</a:t>
            </a:r>
            <a:r>
              <a:rPr sz="2500" spc="-10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veya</a:t>
            </a:r>
            <a:r>
              <a:rPr sz="2500" spc="-10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gönüllü</a:t>
            </a:r>
            <a:r>
              <a:rPr sz="2500" spc="-10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toplum</a:t>
            </a:r>
            <a:r>
              <a:rPr sz="2500" spc="-10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hizmetinin</a:t>
            </a:r>
            <a:r>
              <a:rPr sz="2500" spc="-85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size </a:t>
            </a:r>
            <a:r>
              <a:rPr sz="2500" spc="-10" dirty="0">
                <a:latin typeface="Calibri"/>
                <a:cs typeface="Calibri"/>
              </a:rPr>
              <a:t>katkılarına</a:t>
            </a:r>
            <a:r>
              <a:rPr sz="2500" spc="-7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yer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verin.</a:t>
            </a:r>
            <a:endParaRPr sz="25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0"/>
              </a:spcBef>
              <a:buFont typeface="Arial MT"/>
              <a:buChar char="•"/>
              <a:tabLst>
                <a:tab pos="355600" algn="l"/>
              </a:tabLst>
            </a:pPr>
            <a:r>
              <a:rPr sz="2500" dirty="0">
                <a:latin typeface="Calibri"/>
                <a:cs typeface="Calibri"/>
              </a:rPr>
              <a:t>Bu</a:t>
            </a:r>
            <a:r>
              <a:rPr sz="2500" spc="-9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süreçte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karşılaştığınız</a:t>
            </a:r>
            <a:r>
              <a:rPr sz="2500" spc="-8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zorluklara,</a:t>
            </a:r>
            <a:r>
              <a:rPr sz="2500" spc="-9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problemlere</a:t>
            </a:r>
            <a:r>
              <a:rPr sz="2500" spc="-8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değinin.</a:t>
            </a:r>
            <a:endParaRPr sz="2500" dirty="0">
              <a:latin typeface="Calibri"/>
              <a:cs typeface="Calibri"/>
            </a:endParaRPr>
          </a:p>
          <a:p>
            <a:pPr marL="355600" marR="517525" indent="-343535">
              <a:lnSpc>
                <a:spcPts val="24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</a:tabLst>
            </a:pPr>
            <a:r>
              <a:rPr sz="2500" dirty="0">
                <a:latin typeface="Calibri"/>
                <a:cs typeface="Calibri"/>
              </a:rPr>
              <a:t>Eğer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bu</a:t>
            </a:r>
            <a:r>
              <a:rPr sz="2500" spc="-85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stajı/çalışmayı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yeniden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yapıyor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olsaydınız</a:t>
            </a:r>
            <a:r>
              <a:rPr sz="2500" spc="-8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neleri değiştirirdiniz?</a:t>
            </a:r>
            <a:endParaRPr sz="2500" dirty="0">
              <a:latin typeface="Calibri"/>
              <a:cs typeface="Calibri"/>
            </a:endParaRPr>
          </a:p>
          <a:p>
            <a:pPr marL="355600" marR="519430" indent="-343535">
              <a:lnSpc>
                <a:spcPts val="2400"/>
              </a:lnSpc>
              <a:spcBef>
                <a:spcPts val="605"/>
              </a:spcBef>
              <a:buFont typeface="Arial MT"/>
              <a:buChar char="•"/>
              <a:tabLst>
                <a:tab pos="355600" algn="l"/>
              </a:tabLst>
            </a:pPr>
            <a:r>
              <a:rPr sz="2500" dirty="0">
                <a:latin typeface="Calibri"/>
                <a:cs typeface="Calibri"/>
              </a:rPr>
              <a:t>Bu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stajın/çalışmanın</a:t>
            </a:r>
            <a:r>
              <a:rPr sz="2500" spc="-2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eğitiminize</a:t>
            </a:r>
            <a:r>
              <a:rPr sz="2500" spc="-3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yön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vermesi</a:t>
            </a:r>
            <a:r>
              <a:rPr sz="2500" spc="-3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anlamında değerlendirin.</a:t>
            </a:r>
            <a:endParaRPr sz="25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0"/>
              </a:spcBef>
              <a:buFont typeface="Arial MT"/>
              <a:buChar char="•"/>
              <a:tabLst>
                <a:tab pos="355600" algn="l"/>
              </a:tabLst>
            </a:pPr>
            <a:r>
              <a:rPr sz="2500" dirty="0">
                <a:latin typeface="Calibri"/>
                <a:cs typeface="Calibri"/>
              </a:rPr>
              <a:t>Kişisel</a:t>
            </a:r>
            <a:r>
              <a:rPr sz="2500" spc="-7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gelişiminize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katkısı</a:t>
            </a:r>
            <a:r>
              <a:rPr sz="2500" spc="-9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neler</a:t>
            </a:r>
            <a:r>
              <a:rPr sz="2500" spc="-7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oldu?</a:t>
            </a:r>
            <a:endParaRPr sz="2500" dirty="0">
              <a:latin typeface="Calibri"/>
              <a:cs typeface="Calibri"/>
            </a:endParaRPr>
          </a:p>
          <a:p>
            <a:pPr marL="355600" marR="5080" indent="-343535">
              <a:lnSpc>
                <a:spcPts val="24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</a:tabLst>
            </a:pPr>
            <a:r>
              <a:rPr sz="2500" dirty="0">
                <a:latin typeface="Calibri"/>
                <a:cs typeface="Calibri"/>
              </a:rPr>
              <a:t>Sizin</a:t>
            </a:r>
            <a:r>
              <a:rPr sz="2500" spc="-8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bu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staj/çalışma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için</a:t>
            </a:r>
            <a:r>
              <a:rPr sz="2500" spc="-7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önerileriniz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neler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olabilir?</a:t>
            </a:r>
            <a:r>
              <a:rPr sz="2500" spc="-7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Bize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geri </a:t>
            </a:r>
            <a:r>
              <a:rPr sz="2500" dirty="0">
                <a:latin typeface="Calibri"/>
                <a:cs typeface="Calibri"/>
              </a:rPr>
              <a:t>bildirim</a:t>
            </a:r>
            <a:r>
              <a:rPr sz="2500" spc="-7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verebilirsiniz.</a:t>
            </a:r>
            <a:endParaRPr sz="25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459" y="153923"/>
            <a:ext cx="961644" cy="9906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29575" y="480436"/>
            <a:ext cx="914400" cy="856881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6523" y="3849623"/>
            <a:ext cx="2702052" cy="215950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39495" y="0"/>
            <a:ext cx="6353810" cy="6231890"/>
            <a:chOff x="539495" y="0"/>
            <a:chExt cx="6353810" cy="623189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9495" y="3140964"/>
              <a:ext cx="3657600" cy="30906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00528" y="0"/>
              <a:ext cx="4192524" cy="31409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0482" y="2824733"/>
            <a:ext cx="334137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rgbClr val="000000"/>
                </a:solidFill>
              </a:rPr>
              <a:t>Görgül</a:t>
            </a:r>
            <a:r>
              <a:rPr sz="4400" spc="-135" dirty="0">
                <a:solidFill>
                  <a:srgbClr val="000000"/>
                </a:solidFill>
              </a:rPr>
              <a:t> </a:t>
            </a:r>
            <a:r>
              <a:rPr sz="4400" spc="-10" dirty="0">
                <a:solidFill>
                  <a:srgbClr val="000000"/>
                </a:solidFill>
              </a:rPr>
              <a:t>Makale</a:t>
            </a:r>
            <a:endParaRPr sz="44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495" y="260604"/>
            <a:ext cx="961644" cy="9906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68970" y="341769"/>
            <a:ext cx="914400" cy="85835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93694" y="216788"/>
            <a:ext cx="214249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000000"/>
                </a:solidFill>
              </a:rPr>
              <a:t>Giriş</a:t>
            </a:r>
            <a:r>
              <a:rPr sz="3200" spc="-50" dirty="0">
                <a:solidFill>
                  <a:srgbClr val="000000"/>
                </a:solidFill>
              </a:rPr>
              <a:t> </a:t>
            </a:r>
            <a:r>
              <a:rPr sz="3200" spc="-10" dirty="0">
                <a:solidFill>
                  <a:srgbClr val="000000"/>
                </a:solidFill>
              </a:rPr>
              <a:t>Bölümü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46303" y="1334541"/>
            <a:ext cx="7600950" cy="4921885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625"/>
              </a:spcBef>
              <a:buFont typeface="Arial MT"/>
              <a:buChar char="•"/>
              <a:tabLst>
                <a:tab pos="354965" algn="l"/>
              </a:tabLst>
            </a:pPr>
            <a:r>
              <a:rPr sz="2200" spc="-10" dirty="0">
                <a:latin typeface="Calibri"/>
                <a:cs typeface="Calibri"/>
              </a:rPr>
              <a:t>Değişkenler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tanıtılır.</a:t>
            </a:r>
            <a:endParaRPr sz="2200" dirty="0">
              <a:latin typeface="Calibri"/>
              <a:cs typeface="Calibri"/>
            </a:endParaRPr>
          </a:p>
          <a:p>
            <a:pPr marL="756285" marR="720090" lvl="1" indent="-287020">
              <a:lnSpc>
                <a:spcPct val="100000"/>
              </a:lnSpc>
              <a:spcBef>
                <a:spcPts val="530"/>
              </a:spcBef>
              <a:buFont typeface="Arial MT"/>
              <a:buChar char="–"/>
              <a:tabLst>
                <a:tab pos="756285" algn="l"/>
              </a:tabLst>
            </a:pPr>
            <a:r>
              <a:rPr sz="2200" dirty="0">
                <a:latin typeface="Calibri"/>
                <a:cs typeface="Calibri"/>
              </a:rPr>
              <a:t>Daha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önce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yapılan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çalışmalardan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örnekler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verilerek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bu </a:t>
            </a:r>
            <a:r>
              <a:rPr sz="2200" spc="-10" dirty="0">
                <a:latin typeface="Calibri"/>
                <a:cs typeface="Calibri"/>
              </a:rPr>
              <a:t>değişkenlerin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literatürdeki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yeri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vurgulanır.</a:t>
            </a:r>
            <a:endParaRPr sz="2200" dirty="0">
              <a:latin typeface="Calibri"/>
              <a:cs typeface="Calibri"/>
            </a:endParaRPr>
          </a:p>
          <a:p>
            <a:pPr marL="355600" marR="301625" indent="-342900">
              <a:lnSpc>
                <a:spcPct val="100000"/>
              </a:lnSpc>
              <a:spcBef>
                <a:spcPts val="530"/>
              </a:spcBef>
              <a:buFont typeface="Arial MT"/>
              <a:buChar char="•"/>
              <a:tabLst>
                <a:tab pos="355600" algn="l"/>
              </a:tabLst>
            </a:pPr>
            <a:r>
              <a:rPr sz="2200" spc="-10" dirty="0">
                <a:latin typeface="Calibri"/>
                <a:cs typeface="Calibri"/>
              </a:rPr>
              <a:t>Değişkenler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arasında</a:t>
            </a:r>
            <a:r>
              <a:rPr sz="2200" spc="-9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beklenen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ilişkinin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neden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hipotez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edildiği açıklanır.</a:t>
            </a:r>
            <a:endParaRPr sz="2200" dirty="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spcBef>
                <a:spcPts val="530"/>
              </a:spcBef>
              <a:buFont typeface="Arial MT"/>
              <a:buChar char="–"/>
              <a:tabLst>
                <a:tab pos="756285" algn="l"/>
              </a:tabLst>
            </a:pPr>
            <a:r>
              <a:rPr sz="2200" dirty="0">
                <a:latin typeface="Calibri"/>
                <a:cs typeface="Calibri"/>
              </a:rPr>
              <a:t>Benzer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çalışmalardan</a:t>
            </a:r>
            <a:r>
              <a:rPr sz="2200" spc="-1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örnekler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verilir.</a:t>
            </a:r>
            <a:endParaRPr sz="2200" dirty="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spcBef>
                <a:spcPts val="525"/>
              </a:spcBef>
              <a:buFont typeface="Arial MT"/>
              <a:buChar char="–"/>
              <a:tabLst>
                <a:tab pos="756285" algn="l"/>
              </a:tabLst>
            </a:pPr>
            <a:r>
              <a:rPr sz="2200" dirty="0">
                <a:latin typeface="Calibri"/>
                <a:cs typeface="Calibri"/>
              </a:rPr>
              <a:t>Benzer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çalışmalar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yoksa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çalışmadaki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değişkenlerle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ilişkili</a:t>
            </a:r>
            <a:endParaRPr sz="2200" dirty="0">
              <a:latin typeface="Calibri"/>
              <a:cs typeface="Calibri"/>
            </a:endParaRPr>
          </a:p>
          <a:p>
            <a:pPr marL="756285" marR="5080">
              <a:lnSpc>
                <a:spcPct val="100000"/>
              </a:lnSpc>
              <a:spcBef>
                <a:spcPts val="5"/>
              </a:spcBef>
            </a:pPr>
            <a:r>
              <a:rPr sz="2200" dirty="0">
                <a:latin typeface="Calibri"/>
                <a:cs typeface="Calibri"/>
              </a:rPr>
              <a:t>olabilecek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diğer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değişkenlerin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olduğu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çalışmalardan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örnekler verilir.</a:t>
            </a:r>
            <a:endParaRPr sz="22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25"/>
              </a:spcBef>
              <a:buFont typeface="Arial MT"/>
              <a:buChar char="•"/>
              <a:tabLst>
                <a:tab pos="354965" algn="l"/>
              </a:tabLst>
            </a:pPr>
            <a:r>
              <a:rPr sz="2200" dirty="0">
                <a:latin typeface="Calibri"/>
                <a:cs typeface="Calibri"/>
              </a:rPr>
              <a:t>İlgili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literatür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anlatıldıktan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sonra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çalışmanın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hipotezleri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açıkça</a:t>
            </a:r>
            <a:endParaRPr sz="22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200" spc="-10" dirty="0">
                <a:latin typeface="Calibri"/>
                <a:cs typeface="Calibri"/>
              </a:rPr>
              <a:t>belirtilir.</a:t>
            </a:r>
            <a:endParaRPr sz="2200" dirty="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spcBef>
                <a:spcPts val="525"/>
              </a:spcBef>
              <a:buFont typeface="Arial MT"/>
              <a:buChar char="–"/>
              <a:tabLst>
                <a:tab pos="756285" algn="l"/>
              </a:tabLst>
            </a:pPr>
            <a:r>
              <a:rPr sz="2200" dirty="0">
                <a:latin typeface="Calibri"/>
                <a:cs typeface="Calibri"/>
              </a:rPr>
              <a:t>Nasıl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bir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ilişki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bekleniyor?</a:t>
            </a:r>
            <a:endParaRPr sz="2200" dirty="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spcBef>
                <a:spcPts val="530"/>
              </a:spcBef>
              <a:buFont typeface="Arial MT"/>
              <a:buChar char="–"/>
              <a:tabLst>
                <a:tab pos="756285" algn="l"/>
              </a:tabLst>
            </a:pPr>
            <a:r>
              <a:rPr sz="2200" dirty="0">
                <a:latin typeface="Calibri"/>
                <a:cs typeface="Calibri"/>
              </a:rPr>
              <a:t>İlişkinin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yönü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(+/-</a:t>
            </a:r>
            <a:r>
              <a:rPr sz="2200" spc="-50" dirty="0">
                <a:latin typeface="Calibri"/>
                <a:cs typeface="Calibri"/>
              </a:rPr>
              <a:t>)</a:t>
            </a:r>
            <a:endParaRPr sz="2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495" y="260604"/>
            <a:ext cx="961644" cy="990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68970" y="341769"/>
            <a:ext cx="914400" cy="85835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57169" y="150952"/>
            <a:ext cx="26504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35" dirty="0">
                <a:solidFill>
                  <a:srgbClr val="000000"/>
                </a:solidFill>
              </a:rPr>
              <a:t>Yöntem</a:t>
            </a:r>
            <a:r>
              <a:rPr sz="3200" spc="-130" dirty="0">
                <a:solidFill>
                  <a:srgbClr val="000000"/>
                </a:solidFill>
              </a:rPr>
              <a:t> </a:t>
            </a:r>
            <a:r>
              <a:rPr sz="3200" spc="-10" dirty="0">
                <a:solidFill>
                  <a:srgbClr val="000000"/>
                </a:solidFill>
              </a:rPr>
              <a:t>Bölümü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46303" y="1132713"/>
            <a:ext cx="7833359" cy="556831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530"/>
              </a:spcBef>
              <a:buFont typeface="Arial MT"/>
              <a:buChar char="•"/>
              <a:tabLst>
                <a:tab pos="354965" algn="l"/>
              </a:tabLst>
            </a:pPr>
            <a:r>
              <a:rPr sz="1800" spc="-10" dirty="0">
                <a:latin typeface="Calibri"/>
                <a:cs typeface="Calibri"/>
              </a:rPr>
              <a:t>Örneklem</a:t>
            </a:r>
            <a:endParaRPr sz="1800" dirty="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spcBef>
                <a:spcPts val="430"/>
              </a:spcBef>
              <a:buFont typeface="Arial MT"/>
              <a:buChar char="–"/>
              <a:tabLst>
                <a:tab pos="756285" algn="l"/>
              </a:tabLst>
            </a:pPr>
            <a:r>
              <a:rPr sz="1800" spc="-10" dirty="0">
                <a:latin typeface="Calibri"/>
                <a:cs typeface="Calibri"/>
              </a:rPr>
              <a:t>Katılımcılara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nasıl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ulaşıldığı</a:t>
            </a:r>
            <a:endParaRPr sz="1800" dirty="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434"/>
              </a:spcBef>
              <a:buFont typeface="Arial MT"/>
              <a:buChar char="•"/>
              <a:tabLst>
                <a:tab pos="1155700" algn="l"/>
              </a:tabLst>
            </a:pPr>
            <a:r>
              <a:rPr sz="1800" dirty="0">
                <a:latin typeface="Calibri"/>
                <a:cs typeface="Calibri"/>
              </a:rPr>
              <a:t>YBÜ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Psikoloji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öğrencileri</a:t>
            </a:r>
            <a:endParaRPr sz="1800" dirty="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1155700" algn="l"/>
              </a:tabLst>
            </a:pPr>
            <a:r>
              <a:rPr sz="1800" spc="-10" dirty="0">
                <a:latin typeface="Calibri"/>
                <a:cs typeface="Calibri"/>
              </a:rPr>
              <a:t>Çankaya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Belediyesine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bağlı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Kadın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Sığınma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Evleri</a:t>
            </a:r>
            <a:endParaRPr sz="1800" dirty="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spcBef>
                <a:spcPts val="434"/>
              </a:spcBef>
              <a:buFont typeface="Arial MT"/>
              <a:buChar char="–"/>
              <a:tabLst>
                <a:tab pos="756285" algn="l"/>
              </a:tabLst>
            </a:pPr>
            <a:r>
              <a:rPr sz="1800" spc="-10" dirty="0">
                <a:latin typeface="Calibri"/>
                <a:cs typeface="Calibri"/>
              </a:rPr>
              <a:t>Katılımcıların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yaş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cinsiyet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dağılımı</a:t>
            </a:r>
            <a:endParaRPr sz="1800" dirty="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434"/>
              </a:spcBef>
              <a:buFont typeface="Arial MT"/>
              <a:buChar char="•"/>
              <a:tabLst>
                <a:tab pos="1155700" algn="l"/>
              </a:tabLst>
            </a:pPr>
            <a:r>
              <a:rPr sz="1800" spc="-20" dirty="0">
                <a:latin typeface="Calibri"/>
                <a:cs typeface="Calibri"/>
              </a:rPr>
              <a:t>Yüzde,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ortalama,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standart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sapma</a:t>
            </a:r>
            <a:endParaRPr sz="18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54965" algn="l"/>
              </a:tabLst>
            </a:pPr>
            <a:r>
              <a:rPr sz="1800" dirty="0">
                <a:latin typeface="Calibri"/>
                <a:cs typeface="Calibri"/>
              </a:rPr>
              <a:t>Ölçekler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(?)</a:t>
            </a:r>
            <a:endParaRPr sz="1800" dirty="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spcBef>
                <a:spcPts val="434"/>
              </a:spcBef>
              <a:buFont typeface="Arial MT"/>
              <a:buChar char="–"/>
              <a:tabLst>
                <a:tab pos="756285" algn="l"/>
              </a:tabLst>
            </a:pPr>
            <a:r>
              <a:rPr sz="1800" spc="-10" dirty="0">
                <a:latin typeface="Calibri"/>
                <a:cs typeface="Calibri"/>
              </a:rPr>
              <a:t>Araştırmada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kullanılan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ölçeklerin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tanıtılması</a:t>
            </a:r>
            <a:endParaRPr sz="1800" dirty="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1155700" algn="l"/>
              </a:tabLst>
            </a:pPr>
            <a:r>
              <a:rPr sz="1800" dirty="0">
                <a:latin typeface="Calibri"/>
                <a:cs typeface="Calibri"/>
              </a:rPr>
              <a:t>Ölçeği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ilk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geliştiren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makaleye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atıf</a:t>
            </a:r>
            <a:endParaRPr sz="1800" dirty="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434"/>
              </a:spcBef>
              <a:buFont typeface="Arial MT"/>
              <a:buChar char="•"/>
              <a:tabLst>
                <a:tab pos="1155700" algn="l"/>
              </a:tabLst>
            </a:pPr>
            <a:r>
              <a:rPr sz="1800" dirty="0">
                <a:latin typeface="Calibri"/>
                <a:cs typeface="Calibri"/>
              </a:rPr>
              <a:t>Ölçeğin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uyarlamasını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yapan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makaleye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atıf</a:t>
            </a:r>
            <a:endParaRPr sz="1800" dirty="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1155700" algn="l"/>
              </a:tabLst>
            </a:pPr>
            <a:r>
              <a:rPr sz="1800" dirty="0">
                <a:latin typeface="Calibri"/>
                <a:cs typeface="Calibri"/>
              </a:rPr>
              <a:t>Geçerlik,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güvenirlik</a:t>
            </a:r>
            <a:endParaRPr sz="1800" dirty="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434"/>
              </a:spcBef>
              <a:buFont typeface="Arial MT"/>
              <a:buChar char="•"/>
              <a:tabLst>
                <a:tab pos="1155700" algn="l"/>
              </a:tabLst>
            </a:pPr>
            <a:r>
              <a:rPr sz="1800" dirty="0">
                <a:latin typeface="Calibri"/>
                <a:cs typeface="Calibri"/>
              </a:rPr>
              <a:t>Alt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boyutların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tanıtılması</a:t>
            </a:r>
            <a:endParaRPr sz="1800" dirty="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1155700" algn="l"/>
              </a:tabLst>
            </a:pPr>
            <a:r>
              <a:rPr sz="1800" dirty="0">
                <a:latin typeface="Calibri"/>
                <a:cs typeface="Calibri"/>
              </a:rPr>
              <a:t>Örnek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maddeler</a:t>
            </a:r>
            <a:endParaRPr sz="1800" dirty="0">
              <a:latin typeface="Calibri"/>
              <a:cs typeface="Calibri"/>
            </a:endParaRPr>
          </a:p>
          <a:p>
            <a:pPr marL="756285" marR="5080" lvl="1" indent="-287020">
              <a:lnSpc>
                <a:spcPct val="100000"/>
              </a:lnSpc>
              <a:spcBef>
                <a:spcPts val="434"/>
              </a:spcBef>
              <a:buFont typeface="Arial MT"/>
              <a:buChar char="–"/>
              <a:tabLst>
                <a:tab pos="756285" algn="l"/>
              </a:tabLst>
            </a:pPr>
            <a:r>
              <a:rPr sz="1800" spc="-10" dirty="0">
                <a:latin typeface="Calibri"/>
                <a:cs typeface="Calibri"/>
              </a:rPr>
              <a:t>Araştırmada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uygulanan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test,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deney,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video,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görüşme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vb.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ölçüm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yöntemlerinin tanıtılması</a:t>
            </a:r>
            <a:endParaRPr sz="1800" dirty="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434"/>
              </a:spcBef>
              <a:buFont typeface="Arial MT"/>
              <a:buChar char="•"/>
              <a:tabLst>
                <a:tab pos="1155700" algn="l"/>
              </a:tabLst>
            </a:pPr>
            <a:r>
              <a:rPr sz="1800" dirty="0">
                <a:latin typeface="Calibri"/>
                <a:cs typeface="Calibri"/>
              </a:rPr>
              <a:t>Daha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önce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kullanılan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bir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yöntemse,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önceki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çalışmalardan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bahsedilmesi</a:t>
            </a:r>
            <a:endParaRPr sz="1800" dirty="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1155700" algn="l"/>
              </a:tabLst>
            </a:pPr>
            <a:r>
              <a:rPr sz="1800" spc="-30" dirty="0">
                <a:latin typeface="Calibri"/>
                <a:cs typeface="Calibri"/>
              </a:rPr>
              <a:t>Yen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geliştirilen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bir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yöntemse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nasıl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geliştirildiğinin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anlatılması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459" y="188976"/>
            <a:ext cx="961644" cy="990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68970" y="341769"/>
            <a:ext cx="914400" cy="85835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303" y="1276350"/>
            <a:ext cx="7860030" cy="42386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spc="-10" dirty="0">
                <a:latin typeface="Calibri"/>
                <a:cs typeface="Calibri"/>
              </a:rPr>
              <a:t>İşlem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90"/>
              </a:spcBef>
              <a:buFont typeface="Arial MT"/>
              <a:buChar char="•"/>
            </a:pPr>
            <a:endParaRPr sz="3200" dirty="0">
              <a:latin typeface="Calibri"/>
              <a:cs typeface="Calibri"/>
            </a:endParaRPr>
          </a:p>
          <a:p>
            <a:pPr marL="755015" marR="266065" lvl="1" indent="-285750">
              <a:lnSpc>
                <a:spcPct val="100000"/>
              </a:lnSpc>
              <a:buFont typeface="Arial MT"/>
              <a:buChar char="–"/>
              <a:tabLst>
                <a:tab pos="756285" algn="l"/>
              </a:tabLst>
            </a:pPr>
            <a:r>
              <a:rPr sz="2800" spc="-10" dirty="0">
                <a:latin typeface="Calibri"/>
                <a:cs typeface="Calibri"/>
              </a:rPr>
              <a:t>Veri</a:t>
            </a:r>
            <a:r>
              <a:rPr sz="2800" spc="-11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toplama</a:t>
            </a:r>
            <a:r>
              <a:rPr sz="2800" spc="-11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aşamasında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uygulanan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her</a:t>
            </a:r>
            <a:r>
              <a:rPr sz="2800" spc="-114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adımın 	</a:t>
            </a:r>
            <a:r>
              <a:rPr sz="2800" dirty="0">
                <a:latin typeface="Calibri"/>
                <a:cs typeface="Calibri"/>
              </a:rPr>
              <a:t>açıkça</a:t>
            </a:r>
            <a:r>
              <a:rPr sz="2800" spc="-1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belirtilmesi</a:t>
            </a:r>
            <a:endParaRPr sz="280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220"/>
              </a:spcBef>
              <a:buFont typeface="Arial MT"/>
              <a:buChar char="–"/>
            </a:pPr>
            <a:endParaRPr sz="2800" dirty="0">
              <a:latin typeface="Calibri"/>
              <a:cs typeface="Calibri"/>
            </a:endParaRPr>
          </a:p>
          <a:p>
            <a:pPr marL="1154430" lvl="2" indent="-227329">
              <a:lnSpc>
                <a:spcPct val="100000"/>
              </a:lnSpc>
              <a:buFont typeface="Arial MT"/>
              <a:buChar char="•"/>
              <a:tabLst>
                <a:tab pos="1154430" algn="l"/>
              </a:tabLst>
            </a:pPr>
            <a:r>
              <a:rPr sz="2400" spc="-10" dirty="0">
                <a:latin typeface="Calibri"/>
                <a:cs typeface="Calibri"/>
              </a:rPr>
              <a:t>Ölçekler/deney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nasıl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uygulandı?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Nerede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uygulandı?</a:t>
            </a:r>
            <a:endParaRPr sz="2400" dirty="0">
              <a:latin typeface="Calibri"/>
              <a:cs typeface="Calibri"/>
            </a:endParaRPr>
          </a:p>
          <a:p>
            <a:pPr lvl="2">
              <a:lnSpc>
                <a:spcPct val="100000"/>
              </a:lnSpc>
              <a:spcBef>
                <a:spcPts val="1105"/>
              </a:spcBef>
              <a:buFont typeface="Arial MT"/>
              <a:buChar char="•"/>
            </a:pPr>
            <a:endParaRPr sz="2400" dirty="0">
              <a:latin typeface="Calibri"/>
              <a:cs typeface="Calibri"/>
            </a:endParaRPr>
          </a:p>
          <a:p>
            <a:pPr marL="1154430" marR="5080" lvl="2" indent="-227329">
              <a:lnSpc>
                <a:spcPct val="100000"/>
              </a:lnSpc>
              <a:buFont typeface="Arial MT"/>
              <a:buChar char="•"/>
              <a:tabLst>
                <a:tab pos="1155700" algn="l"/>
              </a:tabLst>
            </a:pPr>
            <a:r>
              <a:rPr sz="2400" dirty="0">
                <a:latin typeface="Calibri"/>
                <a:cs typeface="Calibri"/>
              </a:rPr>
              <a:t>Ölçeklerin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doldurulması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/deneyin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uygulanması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toplam 	</a:t>
            </a:r>
            <a:r>
              <a:rPr sz="2400" dirty="0">
                <a:latin typeface="Calibri"/>
                <a:cs typeface="Calibri"/>
              </a:rPr>
              <a:t>kaç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dakika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sürüyor?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495" y="260604"/>
            <a:ext cx="961644" cy="9906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68970" y="341769"/>
            <a:ext cx="914400" cy="85835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90494" y="309499"/>
            <a:ext cx="27641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000000"/>
                </a:solidFill>
              </a:rPr>
              <a:t>Bulgular</a:t>
            </a:r>
            <a:r>
              <a:rPr sz="3200" spc="-110" dirty="0">
                <a:solidFill>
                  <a:srgbClr val="000000"/>
                </a:solidFill>
              </a:rPr>
              <a:t> </a:t>
            </a:r>
            <a:r>
              <a:rPr sz="3200" spc="-10" dirty="0">
                <a:solidFill>
                  <a:srgbClr val="000000"/>
                </a:solidFill>
              </a:rPr>
              <a:t>Bölümü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474370" y="1207388"/>
            <a:ext cx="7755255" cy="4805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1227455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>
                <a:latin typeface="Calibri"/>
                <a:cs typeface="Calibri"/>
              </a:rPr>
              <a:t>Değişkenlerle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ilgili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betimleyici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istatistiklerin raporlanması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90"/>
              </a:spcBef>
              <a:buFont typeface="Arial MT"/>
              <a:buChar char="•"/>
            </a:pPr>
            <a:endParaRPr sz="2800" dirty="0">
              <a:latin typeface="Calibri"/>
              <a:cs typeface="Calibri"/>
            </a:endParaRPr>
          </a:p>
          <a:p>
            <a:pPr marL="355600" marR="2306320" indent="-342900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2800" spc="-60" dirty="0">
                <a:latin typeface="Calibri"/>
                <a:cs typeface="Calibri"/>
              </a:rPr>
              <a:t>Test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edilen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hipotezlerin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desteklenip desteklenmediğinin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raporlanması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85"/>
              </a:spcBef>
              <a:buFont typeface="Arial MT"/>
              <a:buChar char="•"/>
            </a:pPr>
            <a:endParaRPr sz="2800" dirty="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</a:pPr>
            <a:r>
              <a:rPr sz="2800" dirty="0">
                <a:latin typeface="Arial MT"/>
                <a:cs typeface="Arial MT"/>
              </a:rPr>
              <a:t>–</a:t>
            </a:r>
            <a:r>
              <a:rPr sz="2800" spc="-155" dirty="0">
                <a:latin typeface="Arial MT"/>
                <a:cs typeface="Arial MT"/>
              </a:rPr>
              <a:t> </a:t>
            </a:r>
            <a:r>
              <a:rPr sz="2800" dirty="0">
                <a:latin typeface="Calibri"/>
                <a:cs typeface="Calibri"/>
              </a:rPr>
              <a:t>İlgili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istatistiksel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analiz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sonuçlarının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raporlanması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90"/>
              </a:spcBef>
            </a:pPr>
            <a:endParaRPr sz="2800" dirty="0">
              <a:latin typeface="Calibri"/>
              <a:cs typeface="Calibri"/>
            </a:endParaRPr>
          </a:p>
          <a:p>
            <a:pPr marL="355600" marR="901700" indent="-342900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2800" spc="-35" dirty="0">
                <a:latin typeface="Calibri"/>
                <a:cs typeface="Calibri"/>
              </a:rPr>
              <a:t>Tablo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ve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şekillerle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bulguların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daha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kolay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takip </a:t>
            </a:r>
            <a:r>
              <a:rPr sz="2800" dirty="0">
                <a:latin typeface="Calibri"/>
                <a:cs typeface="Calibri"/>
              </a:rPr>
              <a:t>edilmesinin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sağlanması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495" y="260604"/>
            <a:ext cx="961644" cy="990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68970" y="341769"/>
            <a:ext cx="914400" cy="8583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</TotalTime>
  <Words>1876</Words>
  <Application>Microsoft Office PowerPoint</Application>
  <PresentationFormat>On-screen Show (4:3)</PresentationFormat>
  <Paragraphs>205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0" baseType="lpstr">
      <vt:lpstr>Arial MT</vt:lpstr>
      <vt:lpstr>Calibri</vt:lpstr>
      <vt:lpstr>Wingdings</vt:lpstr>
      <vt:lpstr>Office Theme</vt:lpstr>
      <vt:lpstr>AYBÜ PSİKOLOJİ BÖLÜMÜ PSİ 401 BİTİRME ÇALIŞMASI DERSİ EĞİTİMİ</vt:lpstr>
      <vt:lpstr>PowerPoint Presentation</vt:lpstr>
      <vt:lpstr>Makale Yazma</vt:lpstr>
      <vt:lpstr>Derleme Makalesi</vt:lpstr>
      <vt:lpstr>Görgül Makale</vt:lpstr>
      <vt:lpstr>Giriş Bölümü</vt:lpstr>
      <vt:lpstr>Yöntem Bölümü</vt:lpstr>
      <vt:lpstr>PowerPoint Presentation</vt:lpstr>
      <vt:lpstr>Bulgular Bölümü</vt:lpstr>
      <vt:lpstr>Tartışma bölümü</vt:lpstr>
      <vt:lpstr>Proje Raporu</vt:lpstr>
      <vt:lpstr>Staj Raporumu Nasıl Yazacağım?</vt:lpstr>
      <vt:lpstr>PowerPoint Presentation</vt:lpstr>
      <vt:lpstr>Basit ama önemli kısım: Görünüm</vt:lpstr>
      <vt:lpstr>PowerPoint Presentation</vt:lpstr>
      <vt:lpstr>Yakından Bakalım: Yönetici Özeti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Yakından Bakalım: Staj Yapılan Kurum</vt:lpstr>
      <vt:lpstr>PowerPoint Presentation</vt:lpstr>
      <vt:lpstr>PowerPoint Presentation</vt:lpstr>
      <vt:lpstr>Yakından Bakalım: Stajın Amacı ve Kapsamı “Öğrencinin Lisans Stajı süresince üstlendiği görev ve sorumluluklar” 2-4 sayfa</vt:lpstr>
      <vt:lpstr>Yakından Bakalım: Staj Deneyiminin Lisans Programında Öğrenilen Bilgiler Çerçevesinde Ele Alınması</vt:lpstr>
      <vt:lpstr>Yakından Bakalım: Staj Deneyiminin, Lisans Programında Öğrenilen Bilgiler Çerçevesinde Ele Alınması</vt:lpstr>
      <vt:lpstr>Yakından Bakalım: Staj Deneyiminin, Lisans Programında Öğrenilen Bilgiler Çerçevesinde Ele Alınması</vt:lpstr>
      <vt:lpstr>Yakından Bakalım: Staj Deneyiminin, Lisans Programında Öğrenilen Bilgiler Çerçevesinde Ele Alınması</vt:lpstr>
      <vt:lpstr>PowerPoint Presentation</vt:lpstr>
      <vt:lpstr>PowerPoint Presentation</vt:lpstr>
      <vt:lpstr>PowerPoint Presentation</vt:lpstr>
      <vt:lpstr>Yakından Bakalım: Staj Deneyiminin, Lisans Programında Öğrenilen Bilgiler Çerçevesinde Ele Alınması</vt:lpstr>
      <vt:lpstr>Yakından Bakalım: Staj Deneyiminin, Lisans Programında Öğrenilen Bilgiler Çerçevesinde Ele Alınması</vt:lpstr>
      <vt:lpstr>PowerPoint Presentation</vt:lpstr>
      <vt:lpstr>PowerPoint Presentation</vt:lpstr>
      <vt:lpstr>PowerPoint Presentation</vt:lpstr>
      <vt:lpstr>Yakından Bakalım: Değerlendirme</vt:lpstr>
      <vt:lpstr>PowerPoint Presentation</vt:lpstr>
      <vt:lpstr>PowerPoint Presentation</vt:lpstr>
      <vt:lpstr>Yakından Bakalım: Kaynakça</vt:lpstr>
      <vt:lpstr>PowerPoint Presentation</vt:lpstr>
      <vt:lpstr>Yakından Bakalım: Ekler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Staj Raporumu Nasıl Yazacağım?</dc:title>
  <dc:creator>selmin</dc:creator>
  <cp:lastModifiedBy>4418</cp:lastModifiedBy>
  <cp:revision>2</cp:revision>
  <dcterms:created xsi:type="dcterms:W3CDTF">2023-11-08T08:17:41Z</dcterms:created>
  <dcterms:modified xsi:type="dcterms:W3CDTF">2023-11-08T10:19:36Z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2018-10-22T00:00:00Z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2023-11-08T00:00:00Z</vt:filetime>
  </property>
  <property fmtid="{D5CDD505-2E9C-101B-9397-08002B2CF9AE}" pid="5" name="Producer">
    <vt:lpwstr>Microsoft® PowerPoint® 2013</vt:lpwstr>
  </property>
</Properties>
</file>