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7" r:id="rId4"/>
    <p:sldId id="258" r:id="rId5"/>
    <p:sldId id="259" r:id="rId6"/>
    <p:sldId id="260" r:id="rId7"/>
    <p:sldId id="261" r:id="rId8"/>
    <p:sldId id="262" r:id="rId9"/>
    <p:sldId id="263" r:id="rId10"/>
    <p:sldId id="298" r:id="rId11"/>
    <p:sldId id="264" r:id="rId12"/>
    <p:sldId id="265" r:id="rId13"/>
    <p:sldId id="266" r:id="rId14"/>
    <p:sldId id="267" r:id="rId15"/>
    <p:sldId id="281" r:id="rId16"/>
    <p:sldId id="268" r:id="rId17"/>
    <p:sldId id="282" r:id="rId18"/>
    <p:sldId id="283" r:id="rId19"/>
    <p:sldId id="284" r:id="rId20"/>
    <p:sldId id="299" r:id="rId21"/>
    <p:sldId id="300" r:id="rId22"/>
    <p:sldId id="285" r:id="rId23"/>
    <p:sldId id="269" r:id="rId24"/>
    <p:sldId id="287" r:id="rId25"/>
    <p:sldId id="288" r:id="rId26"/>
    <p:sldId id="270" r:id="rId27"/>
    <p:sldId id="271" r:id="rId28"/>
    <p:sldId id="272" r:id="rId29"/>
    <p:sldId id="273" r:id="rId30"/>
    <p:sldId id="274" r:id="rId31"/>
    <p:sldId id="275" r:id="rId32"/>
    <p:sldId id="301" r:id="rId33"/>
    <p:sldId id="276" r:id="rId34"/>
    <p:sldId id="302" r:id="rId35"/>
    <p:sldId id="278" r:id="rId36"/>
    <p:sldId id="289" r:id="rId37"/>
    <p:sldId id="290" r:id="rId38"/>
    <p:sldId id="291" r:id="rId39"/>
    <p:sldId id="277" r:id="rId40"/>
    <p:sldId id="295" r:id="rId41"/>
    <p:sldId id="296" r:id="rId42"/>
    <p:sldId id="280" r:id="rId43"/>
    <p:sldId id="292" r:id="rId44"/>
    <p:sldId id="293" r:id="rId45"/>
    <p:sldId id="297" r:id="rId46"/>
    <p:sldId id="294"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C638-FA9B-AFF0-B62A-2735BB121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E47C61D9-27F1-9803-2711-38233FDFE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734DF4E0-4F66-7728-D445-0A2149CC7232}"/>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5" name="Footer Placeholder 4">
            <a:extLst>
              <a:ext uri="{FF2B5EF4-FFF2-40B4-BE49-F238E27FC236}">
                <a16:creationId xmlns:a16="http://schemas.microsoft.com/office/drawing/2014/main" id="{5CE4F92B-1439-9304-61B6-F186792ABE4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EC26A1C-CC71-E34F-2855-CD4D76818292}"/>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49132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11D9-E1BE-EB8E-1418-7BC1A10F4F0B}"/>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8593CE4-164E-CC50-6738-7E9CB04428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79FD20B-7EAD-A27C-F514-C20E4D1F34E7}"/>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5" name="Footer Placeholder 4">
            <a:extLst>
              <a:ext uri="{FF2B5EF4-FFF2-40B4-BE49-F238E27FC236}">
                <a16:creationId xmlns:a16="http://schemas.microsoft.com/office/drawing/2014/main" id="{F93C69BB-25AE-0D5D-1721-F398E1879EC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040A62D-EEC8-6903-AAF5-01BCA464DF10}"/>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43707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BF485-DAE1-44E5-237F-F345BD7CA5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FBFF923-D0F2-8F88-EBFB-CE76068FF5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CFF72E2-891C-83B9-6604-96D5C953DD11}"/>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5" name="Footer Placeholder 4">
            <a:extLst>
              <a:ext uri="{FF2B5EF4-FFF2-40B4-BE49-F238E27FC236}">
                <a16:creationId xmlns:a16="http://schemas.microsoft.com/office/drawing/2014/main" id="{E36D652E-81BE-3C72-4E3C-E80DCE105B1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44F607A-1A31-CA2E-2F3D-F039D424E8AF}"/>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55794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9540-1708-F75E-EC5F-8AA87836B47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252C04EE-659C-8527-5EF0-40AEFB2B8D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873B159-A97F-17B4-1D55-0BDE7281AB36}"/>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5" name="Footer Placeholder 4">
            <a:extLst>
              <a:ext uri="{FF2B5EF4-FFF2-40B4-BE49-F238E27FC236}">
                <a16:creationId xmlns:a16="http://schemas.microsoft.com/office/drawing/2014/main" id="{2495D36B-D632-B40F-7479-F3F1D4CF3BD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47BBDB4-FB92-68F4-7FE4-131D29CC7A03}"/>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14244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3889-E85E-6470-711F-E26C56F3C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128D6167-2ADA-735F-0F84-25724B97C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76320E-6494-C150-2DD6-7B205C2186B0}"/>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5" name="Footer Placeholder 4">
            <a:extLst>
              <a:ext uri="{FF2B5EF4-FFF2-40B4-BE49-F238E27FC236}">
                <a16:creationId xmlns:a16="http://schemas.microsoft.com/office/drawing/2014/main" id="{D59A57A2-3F9F-1F35-EFE0-C30B1C34E5B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1261BC5-D84D-7702-9CB7-863BBD209EA6}"/>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29978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09E2-A2CB-DCA9-2F86-739454AA83FD}"/>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F51147F3-70F0-18FE-47D4-AB27BA5861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8FA99346-79E0-104F-B9FC-42E00426C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D53D34CA-A27B-D89A-3F15-D406D39B494B}"/>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6" name="Footer Placeholder 5">
            <a:extLst>
              <a:ext uri="{FF2B5EF4-FFF2-40B4-BE49-F238E27FC236}">
                <a16:creationId xmlns:a16="http://schemas.microsoft.com/office/drawing/2014/main" id="{2D6B08D3-84AF-BEA0-AC56-C90FD676FBD1}"/>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9B9C9CA-DE91-3D19-A4A6-EA359A302720}"/>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41981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452C-2BC0-2AE7-4F02-1AD9730F5DCD}"/>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5ACD928-9177-1916-5B07-6C8C46DC5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81E30E-DFA6-56E8-0F6B-EE40A6807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A98725BF-C279-A7FB-F535-A213E95FF9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5EDE8F-E5F0-9AF6-2198-870878DE6C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BC6072F9-0737-2755-4B7C-AFA1952B2F5B}"/>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8" name="Footer Placeholder 7">
            <a:extLst>
              <a:ext uri="{FF2B5EF4-FFF2-40B4-BE49-F238E27FC236}">
                <a16:creationId xmlns:a16="http://schemas.microsoft.com/office/drawing/2014/main" id="{029AF34C-5044-99F9-5FDF-2CD01CDC3420}"/>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BEEE0131-9759-D7E6-2A01-93DC19333F3B}"/>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157096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1BCD-D72D-3855-CDF3-76A51F3548E4}"/>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1F55378D-1797-C921-39C3-1466F9BB1334}"/>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4" name="Footer Placeholder 3">
            <a:extLst>
              <a:ext uri="{FF2B5EF4-FFF2-40B4-BE49-F238E27FC236}">
                <a16:creationId xmlns:a16="http://schemas.microsoft.com/office/drawing/2014/main" id="{8BAEB304-71F1-90E2-DBFE-E625792633E7}"/>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4617CBC3-7061-B56C-25BE-94752C00B698}"/>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250670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8AAD1-628D-774F-69C2-B7273D966A40}"/>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3" name="Footer Placeholder 2">
            <a:extLst>
              <a:ext uri="{FF2B5EF4-FFF2-40B4-BE49-F238E27FC236}">
                <a16:creationId xmlns:a16="http://schemas.microsoft.com/office/drawing/2014/main" id="{C4FE0889-A3A6-749F-DDC8-76F9EFC8EADF}"/>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CFF110D0-A61F-7270-FC4A-DFEC710B9519}"/>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348518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FBD1-7E9B-8150-39C5-470A7ADE6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7D5DC535-B1C5-4109-037A-F3723E14B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C14B106-B211-25CC-238C-414C1E869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8AD50-F385-BB89-E383-F28018B1AF83}"/>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6" name="Footer Placeholder 5">
            <a:extLst>
              <a:ext uri="{FF2B5EF4-FFF2-40B4-BE49-F238E27FC236}">
                <a16:creationId xmlns:a16="http://schemas.microsoft.com/office/drawing/2014/main" id="{CD0585A9-62E3-7FE6-5CB9-44521C4E765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D7FEB5CC-B718-32DC-EAB2-AB18AF3D92AA}"/>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74841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C841-F694-D30B-232F-40DFAAC53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86E47D9C-FE76-1C64-BFCA-9A4E445FB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8B8F2931-6241-AFF0-3D5A-7496AF2BB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4B382-43C1-C4CD-6059-73DC6BDEB245}"/>
              </a:ext>
            </a:extLst>
          </p:cNvPr>
          <p:cNvSpPr>
            <a:spLocks noGrp="1"/>
          </p:cNvSpPr>
          <p:nvPr>
            <p:ph type="dt" sz="half" idx="10"/>
          </p:nvPr>
        </p:nvSpPr>
        <p:spPr/>
        <p:txBody>
          <a:bodyPr/>
          <a:lstStyle/>
          <a:p>
            <a:fld id="{CF39338A-DC47-48D3-B544-13B5C58945D5}" type="datetimeFigureOut">
              <a:rPr lang="tr-TR" smtClean="0"/>
              <a:t>8.11.2023</a:t>
            </a:fld>
            <a:endParaRPr lang="tr-TR"/>
          </a:p>
        </p:txBody>
      </p:sp>
      <p:sp>
        <p:nvSpPr>
          <p:cNvPr id="6" name="Footer Placeholder 5">
            <a:extLst>
              <a:ext uri="{FF2B5EF4-FFF2-40B4-BE49-F238E27FC236}">
                <a16:creationId xmlns:a16="http://schemas.microsoft.com/office/drawing/2014/main" id="{2660BFE8-F8F4-2FF8-94AF-FD408771F9B3}"/>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94D1803B-CDA0-9B01-9BC1-4BCB4F07F542}"/>
              </a:ext>
            </a:extLst>
          </p:cNvPr>
          <p:cNvSpPr>
            <a:spLocks noGrp="1"/>
          </p:cNvSpPr>
          <p:nvPr>
            <p:ph type="sldNum" sz="quarter" idx="12"/>
          </p:nvPr>
        </p:nvSpPr>
        <p:spPr/>
        <p:txBody>
          <a:bodyPr/>
          <a:lstStyle/>
          <a:p>
            <a:fld id="{994B687B-88B1-4D0A-A4EA-39996EA3CE64}" type="slidenum">
              <a:rPr lang="tr-TR" smtClean="0"/>
              <a:t>‹#›</a:t>
            </a:fld>
            <a:endParaRPr lang="tr-TR"/>
          </a:p>
        </p:txBody>
      </p:sp>
    </p:spTree>
    <p:extLst>
      <p:ext uri="{BB962C8B-B14F-4D97-AF65-F5344CB8AC3E}">
        <p14:creationId xmlns:p14="http://schemas.microsoft.com/office/powerpoint/2010/main" val="355178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E8BD1-69E0-6473-F2E4-0B30EE308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5A9DA29F-1741-3B46-D803-DADFCB851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2679E48-DEE9-9C43-DEC7-279E10D6B3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9338A-DC47-48D3-B544-13B5C58945D5}" type="datetimeFigureOut">
              <a:rPr lang="tr-TR" smtClean="0"/>
              <a:t>8.11.2023</a:t>
            </a:fld>
            <a:endParaRPr lang="tr-TR"/>
          </a:p>
        </p:txBody>
      </p:sp>
      <p:sp>
        <p:nvSpPr>
          <p:cNvPr id="5" name="Footer Placeholder 4">
            <a:extLst>
              <a:ext uri="{FF2B5EF4-FFF2-40B4-BE49-F238E27FC236}">
                <a16:creationId xmlns:a16="http://schemas.microsoft.com/office/drawing/2014/main" id="{386450B3-0CF9-0A4C-7F47-8DCB9EFA4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BEC8DDA7-0A6E-347F-83E6-B40C5FFF9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B687B-88B1-4D0A-A4EA-39996EA3CE64}" type="slidenum">
              <a:rPr lang="tr-TR" smtClean="0"/>
              <a:t>‹#›</a:t>
            </a:fld>
            <a:endParaRPr lang="tr-TR"/>
          </a:p>
        </p:txBody>
      </p:sp>
    </p:spTree>
    <p:extLst>
      <p:ext uri="{BB962C8B-B14F-4D97-AF65-F5344CB8AC3E}">
        <p14:creationId xmlns:p14="http://schemas.microsoft.com/office/powerpoint/2010/main" val="345234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99268-DED2-737E-B163-01C5B2210C38}"/>
              </a:ext>
            </a:extLst>
          </p:cNvPr>
          <p:cNvSpPr>
            <a:spLocks noGrp="1"/>
          </p:cNvSpPr>
          <p:nvPr>
            <p:ph idx="1"/>
          </p:nvPr>
        </p:nvSpPr>
        <p:spPr/>
        <p:txBody>
          <a:bodyPr/>
          <a:lstStyle/>
          <a:p>
            <a:pPr marL="0" indent="0" algn="ctr">
              <a:buNone/>
            </a:pPr>
            <a:r>
              <a:rPr lang="tr-TR" dirty="0"/>
              <a:t>       </a:t>
            </a:r>
          </a:p>
          <a:p>
            <a:pPr marL="0" indent="0" algn="ctr">
              <a:buNone/>
            </a:pPr>
            <a:endParaRPr lang="tr-TR" dirty="0"/>
          </a:p>
          <a:p>
            <a:pPr marL="0" indent="0" algn="ctr">
              <a:buNone/>
            </a:pPr>
            <a:r>
              <a:rPr lang="tr-TR" dirty="0"/>
              <a:t> </a:t>
            </a:r>
            <a:r>
              <a:rPr lang="tr-TR" sz="4000" b="1" dirty="0"/>
              <a:t>GRADUATİON WORK</a:t>
            </a:r>
          </a:p>
        </p:txBody>
      </p:sp>
    </p:spTree>
    <p:extLst>
      <p:ext uri="{BB962C8B-B14F-4D97-AF65-F5344CB8AC3E}">
        <p14:creationId xmlns:p14="http://schemas.microsoft.com/office/powerpoint/2010/main" val="236610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7EE5-B96B-DC34-2139-4E6C21AED327}"/>
              </a:ext>
            </a:extLst>
          </p:cNvPr>
          <p:cNvSpPr>
            <a:spLocks noGrp="1"/>
          </p:cNvSpPr>
          <p:nvPr>
            <p:ph type="title"/>
          </p:nvPr>
        </p:nvSpPr>
        <p:spPr/>
        <p:txBody>
          <a:bodyPr/>
          <a:lstStyle/>
          <a:p>
            <a:r>
              <a:rPr lang="tr-TR" dirty="0"/>
              <a:t>Discussion</a:t>
            </a:r>
          </a:p>
        </p:txBody>
      </p:sp>
      <p:sp>
        <p:nvSpPr>
          <p:cNvPr id="3" name="Content Placeholder 2">
            <a:extLst>
              <a:ext uri="{FF2B5EF4-FFF2-40B4-BE49-F238E27FC236}">
                <a16:creationId xmlns:a16="http://schemas.microsoft.com/office/drawing/2014/main" id="{7AAFE96B-0199-FCC1-F5CB-790F7BE07CF5}"/>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48607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EFEB-593C-FDDE-0E85-35C985B1F0CC}"/>
              </a:ext>
            </a:extLst>
          </p:cNvPr>
          <p:cNvSpPr>
            <a:spLocks noGrp="1"/>
          </p:cNvSpPr>
          <p:nvPr>
            <p:ph type="title"/>
          </p:nvPr>
        </p:nvSpPr>
        <p:spPr/>
        <p:txBody>
          <a:bodyPr/>
          <a:lstStyle/>
          <a:p>
            <a:r>
              <a:rPr lang="tr-TR" dirty="0"/>
              <a:t>Project Report</a:t>
            </a:r>
          </a:p>
        </p:txBody>
      </p:sp>
      <p:sp>
        <p:nvSpPr>
          <p:cNvPr id="3" name="Content Placeholder 2">
            <a:extLst>
              <a:ext uri="{FF2B5EF4-FFF2-40B4-BE49-F238E27FC236}">
                <a16:creationId xmlns:a16="http://schemas.microsoft.com/office/drawing/2014/main" id="{38EEF24F-1F0A-1380-246D-AE132F37A379}"/>
              </a:ext>
            </a:extLst>
          </p:cNvPr>
          <p:cNvSpPr>
            <a:spLocks noGrp="1"/>
          </p:cNvSpPr>
          <p:nvPr>
            <p:ph idx="1"/>
          </p:nvPr>
        </p:nvSpPr>
        <p:spPr/>
        <p:txBody>
          <a:bodyPr>
            <a:normAutofit fontScale="92500" lnSpcReduction="20000"/>
          </a:bodyPr>
          <a:lstStyle/>
          <a:p>
            <a:r>
              <a:rPr lang="en-US" dirty="0"/>
              <a:t>"Students must work on a project that they have written and presented themselves and which has been accepted by the relevant institution in their field,</a:t>
            </a:r>
          </a:p>
          <a:p>
            <a:endParaRPr lang="en-US" dirty="0"/>
          </a:p>
          <a:p>
            <a:r>
              <a:rPr lang="en-US" dirty="0"/>
              <a:t>They must conduct a literature review within the scope of the project,</a:t>
            </a:r>
          </a:p>
          <a:p>
            <a:endParaRPr lang="en-US" dirty="0"/>
          </a:p>
          <a:p>
            <a:r>
              <a:rPr lang="en-US" dirty="0"/>
              <a:t>They are required to report the knowledge and data obtained as a result of the project appropriately and discuss them within the context of the literature,</a:t>
            </a:r>
          </a:p>
          <a:p>
            <a:endParaRPr lang="en-US" dirty="0"/>
          </a:p>
          <a:p>
            <a:r>
              <a:rPr lang="en-US" dirty="0"/>
              <a:t>They must write the project report in accordance with the headings that should be included in an empirical article</a:t>
            </a:r>
            <a:endParaRPr lang="tr-TR" dirty="0"/>
          </a:p>
        </p:txBody>
      </p:sp>
    </p:spTree>
    <p:extLst>
      <p:ext uri="{BB962C8B-B14F-4D97-AF65-F5344CB8AC3E}">
        <p14:creationId xmlns:p14="http://schemas.microsoft.com/office/powerpoint/2010/main" val="232965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5">
            <a:extLst>
              <a:ext uri="{FF2B5EF4-FFF2-40B4-BE49-F238E27FC236}">
                <a16:creationId xmlns:a16="http://schemas.microsoft.com/office/drawing/2014/main" id="{BBF8C010-B8AF-0415-BC3C-3DA031423656}"/>
              </a:ext>
            </a:extLst>
          </p:cNvPr>
          <p:cNvPicPr/>
          <p:nvPr/>
        </p:nvPicPr>
        <p:blipFill>
          <a:blip r:embed="rId2" cstate="print"/>
          <a:stretch>
            <a:fillRect/>
          </a:stretch>
        </p:blipFill>
        <p:spPr>
          <a:xfrm>
            <a:off x="316215" y="209525"/>
            <a:ext cx="963168" cy="990600"/>
          </a:xfrm>
          <a:prstGeom prst="rect">
            <a:avLst/>
          </a:prstGeom>
        </p:spPr>
      </p:pic>
      <p:pic>
        <p:nvPicPr>
          <p:cNvPr id="5" name="object 6">
            <a:extLst>
              <a:ext uri="{FF2B5EF4-FFF2-40B4-BE49-F238E27FC236}">
                <a16:creationId xmlns:a16="http://schemas.microsoft.com/office/drawing/2014/main" id="{049D8E7B-55D2-B985-38EC-ACA5AC5E901F}"/>
              </a:ext>
            </a:extLst>
          </p:cNvPr>
          <p:cNvPicPr/>
          <p:nvPr/>
        </p:nvPicPr>
        <p:blipFill>
          <a:blip r:embed="rId3" cstate="print"/>
          <a:stretch>
            <a:fillRect/>
          </a:stretch>
        </p:blipFill>
        <p:spPr>
          <a:xfrm>
            <a:off x="10000441" y="275647"/>
            <a:ext cx="914400" cy="858356"/>
          </a:xfrm>
          <a:prstGeom prst="rect">
            <a:avLst/>
          </a:prstGeom>
        </p:spPr>
      </p:pic>
      <p:pic>
        <p:nvPicPr>
          <p:cNvPr id="6" name="object 4">
            <a:extLst>
              <a:ext uri="{FF2B5EF4-FFF2-40B4-BE49-F238E27FC236}">
                <a16:creationId xmlns:a16="http://schemas.microsoft.com/office/drawing/2014/main" id="{30C53BA8-A06B-512E-9F7C-0BF9FFF26F3B}"/>
              </a:ext>
            </a:extLst>
          </p:cNvPr>
          <p:cNvPicPr/>
          <p:nvPr/>
        </p:nvPicPr>
        <p:blipFill>
          <a:blip r:embed="rId4" cstate="print"/>
          <a:stretch>
            <a:fillRect/>
          </a:stretch>
        </p:blipFill>
        <p:spPr>
          <a:xfrm>
            <a:off x="1279383" y="1496415"/>
            <a:ext cx="904165" cy="857777"/>
          </a:xfrm>
          <a:prstGeom prst="rect">
            <a:avLst/>
          </a:prstGeom>
        </p:spPr>
      </p:pic>
      <p:pic>
        <p:nvPicPr>
          <p:cNvPr id="7" name="object 3">
            <a:extLst>
              <a:ext uri="{FF2B5EF4-FFF2-40B4-BE49-F238E27FC236}">
                <a16:creationId xmlns:a16="http://schemas.microsoft.com/office/drawing/2014/main" id="{5E69B049-E954-083E-0F25-8DB18E1FFADA}"/>
              </a:ext>
            </a:extLst>
          </p:cNvPr>
          <p:cNvPicPr/>
          <p:nvPr/>
        </p:nvPicPr>
        <p:blipFill>
          <a:blip r:embed="rId5" cstate="print"/>
          <a:stretch>
            <a:fillRect/>
          </a:stretch>
        </p:blipFill>
        <p:spPr>
          <a:xfrm>
            <a:off x="8133532" y="3843513"/>
            <a:ext cx="1632203" cy="1801368"/>
          </a:xfrm>
          <a:prstGeom prst="rect">
            <a:avLst/>
          </a:prstGeom>
        </p:spPr>
      </p:pic>
      <p:sp>
        <p:nvSpPr>
          <p:cNvPr id="11" name="TextBox 10">
            <a:extLst>
              <a:ext uri="{FF2B5EF4-FFF2-40B4-BE49-F238E27FC236}">
                <a16:creationId xmlns:a16="http://schemas.microsoft.com/office/drawing/2014/main" id="{F97A50F2-7594-A477-EB36-7D42EBCB6BFB}"/>
              </a:ext>
            </a:extLst>
          </p:cNvPr>
          <p:cNvSpPr txBox="1"/>
          <p:nvPr/>
        </p:nvSpPr>
        <p:spPr>
          <a:xfrm>
            <a:off x="3047301" y="3246431"/>
            <a:ext cx="6094602" cy="1077218"/>
          </a:xfrm>
          <a:prstGeom prst="rect">
            <a:avLst/>
          </a:prstGeom>
          <a:noFill/>
        </p:spPr>
        <p:txBody>
          <a:bodyPr wrap="square">
            <a:spAutoFit/>
          </a:bodyPr>
          <a:lstStyle/>
          <a:p>
            <a:r>
              <a:rPr lang="en-US" sz="3200" dirty="0"/>
              <a:t>How will I write my internship report?</a:t>
            </a:r>
            <a:endParaRPr lang="tr-TR" sz="3200" dirty="0"/>
          </a:p>
        </p:txBody>
      </p:sp>
    </p:spTree>
    <p:extLst>
      <p:ext uri="{BB962C8B-B14F-4D97-AF65-F5344CB8AC3E}">
        <p14:creationId xmlns:p14="http://schemas.microsoft.com/office/powerpoint/2010/main" val="257158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5CABD-5B3C-52BA-DD42-AEDE61B2BF9D}"/>
              </a:ext>
            </a:extLst>
          </p:cNvPr>
          <p:cNvSpPr>
            <a:spLocks noGrp="1"/>
          </p:cNvSpPr>
          <p:nvPr>
            <p:ph idx="1"/>
          </p:nvPr>
        </p:nvSpPr>
        <p:spPr/>
        <p:txBody>
          <a:bodyPr/>
          <a:lstStyle/>
          <a:p>
            <a:r>
              <a:rPr lang="en-US" dirty="0"/>
              <a:t>The internship report is the document in which students will address the professional knowledge and experience they have acquired during their Undergraduate Internship, within the framework of the information learned in the undergraduate program."</a:t>
            </a:r>
          </a:p>
          <a:p>
            <a:endParaRPr lang="en-US" dirty="0"/>
          </a:p>
          <a:p>
            <a:r>
              <a:rPr lang="tr-TR" dirty="0"/>
              <a:t>                           </a:t>
            </a:r>
            <a:r>
              <a:rPr lang="en-US" dirty="0"/>
              <a:t>Internship Report</a:t>
            </a:r>
            <a:r>
              <a:rPr lang="tr-TR" dirty="0"/>
              <a:t> </a:t>
            </a:r>
          </a:p>
          <a:p>
            <a:r>
              <a:rPr lang="tr-TR" dirty="0"/>
              <a:t>                                        =</a:t>
            </a:r>
            <a:endParaRPr lang="en-US" dirty="0"/>
          </a:p>
          <a:p>
            <a:r>
              <a:rPr lang="en-US" dirty="0"/>
              <a:t>Theoretical Knowledge + Experiences &amp; Observations</a:t>
            </a:r>
            <a:endParaRPr lang="tr-TR" dirty="0"/>
          </a:p>
        </p:txBody>
      </p:sp>
      <p:pic>
        <p:nvPicPr>
          <p:cNvPr id="4" name="object 3">
            <a:extLst>
              <a:ext uri="{FF2B5EF4-FFF2-40B4-BE49-F238E27FC236}">
                <a16:creationId xmlns:a16="http://schemas.microsoft.com/office/drawing/2014/main" id="{5084686F-6054-975B-0C3A-1FB1B6DD1091}"/>
              </a:ext>
            </a:extLst>
          </p:cNvPr>
          <p:cNvPicPr/>
          <p:nvPr/>
        </p:nvPicPr>
        <p:blipFill>
          <a:blip r:embed="rId2" cstate="print"/>
          <a:stretch>
            <a:fillRect/>
          </a:stretch>
        </p:blipFill>
        <p:spPr>
          <a:xfrm>
            <a:off x="838200" y="395541"/>
            <a:ext cx="961644" cy="990600"/>
          </a:xfrm>
          <a:prstGeom prst="rect">
            <a:avLst/>
          </a:prstGeom>
        </p:spPr>
      </p:pic>
      <p:pic>
        <p:nvPicPr>
          <p:cNvPr id="6" name="object 4">
            <a:extLst>
              <a:ext uri="{FF2B5EF4-FFF2-40B4-BE49-F238E27FC236}">
                <a16:creationId xmlns:a16="http://schemas.microsoft.com/office/drawing/2014/main" id="{86AEAAA1-D44D-EEB4-2674-1C3B861B1709}"/>
              </a:ext>
            </a:extLst>
          </p:cNvPr>
          <p:cNvPicPr/>
          <p:nvPr/>
        </p:nvPicPr>
        <p:blipFill>
          <a:blip r:embed="rId3" cstate="print"/>
          <a:stretch>
            <a:fillRect/>
          </a:stretch>
        </p:blipFill>
        <p:spPr>
          <a:xfrm>
            <a:off x="7768970" y="341769"/>
            <a:ext cx="914400" cy="858356"/>
          </a:xfrm>
          <a:prstGeom prst="rect">
            <a:avLst/>
          </a:prstGeom>
        </p:spPr>
      </p:pic>
    </p:spTree>
    <p:extLst>
      <p:ext uri="{BB962C8B-B14F-4D97-AF65-F5344CB8AC3E}">
        <p14:creationId xmlns:p14="http://schemas.microsoft.com/office/powerpoint/2010/main" val="33440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00EE-1E3A-6662-9378-AF50D2D70566}"/>
              </a:ext>
            </a:extLst>
          </p:cNvPr>
          <p:cNvSpPr>
            <a:spLocks noGrp="1"/>
          </p:cNvSpPr>
          <p:nvPr>
            <p:ph type="title"/>
          </p:nvPr>
        </p:nvSpPr>
        <p:spPr/>
        <p:txBody>
          <a:bodyPr/>
          <a:lstStyle/>
          <a:p>
            <a:r>
              <a:rPr lang="tr-TR" dirty="0"/>
              <a:t>Simple but an important part: Format</a:t>
            </a:r>
          </a:p>
        </p:txBody>
      </p:sp>
      <p:sp>
        <p:nvSpPr>
          <p:cNvPr id="3" name="Content Placeholder 2">
            <a:extLst>
              <a:ext uri="{FF2B5EF4-FFF2-40B4-BE49-F238E27FC236}">
                <a16:creationId xmlns:a16="http://schemas.microsoft.com/office/drawing/2014/main" id="{8D4863B8-6C39-8876-D754-72D4825EC383}"/>
              </a:ext>
            </a:extLst>
          </p:cNvPr>
          <p:cNvSpPr>
            <a:spLocks noGrp="1"/>
          </p:cNvSpPr>
          <p:nvPr>
            <p:ph idx="1"/>
          </p:nvPr>
        </p:nvSpPr>
        <p:spPr/>
        <p:txBody>
          <a:bodyPr/>
          <a:lstStyle/>
          <a:p>
            <a:r>
              <a:rPr lang="tr-TR" dirty="0"/>
              <a:t>S</a:t>
            </a:r>
            <a:r>
              <a:rPr lang="en-US" dirty="0" err="1"/>
              <a:t>tudents</a:t>
            </a:r>
            <a:r>
              <a:rPr lang="en-US" dirty="0"/>
              <a:t> will prepare the internship report in the language of their education and will write the report in Word using 12 point (Times New Roman) font, double spacing, and standard (2.5 cm) margins. The expected length of the internship report is between 20-30 pages, excluding references and appendices.</a:t>
            </a:r>
            <a:endParaRPr lang="tr-TR" dirty="0"/>
          </a:p>
        </p:txBody>
      </p:sp>
    </p:spTree>
    <p:extLst>
      <p:ext uri="{BB962C8B-B14F-4D97-AF65-F5344CB8AC3E}">
        <p14:creationId xmlns:p14="http://schemas.microsoft.com/office/powerpoint/2010/main" val="237795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0E8F-8316-D9CA-A163-BAB5F0F98238}"/>
              </a:ext>
            </a:extLst>
          </p:cNvPr>
          <p:cNvSpPr>
            <a:spLocks noGrp="1"/>
          </p:cNvSpPr>
          <p:nvPr>
            <p:ph type="title"/>
          </p:nvPr>
        </p:nvSpPr>
        <p:spPr/>
        <p:txBody>
          <a:bodyPr/>
          <a:lstStyle/>
          <a:p>
            <a:r>
              <a:rPr lang="tr-TR" b="1" dirty="0"/>
              <a:t>                   Content</a:t>
            </a:r>
          </a:p>
        </p:txBody>
      </p:sp>
      <p:sp>
        <p:nvSpPr>
          <p:cNvPr id="3" name="Content Placeholder 2">
            <a:extLst>
              <a:ext uri="{FF2B5EF4-FFF2-40B4-BE49-F238E27FC236}">
                <a16:creationId xmlns:a16="http://schemas.microsoft.com/office/drawing/2014/main" id="{5318890F-AE65-A8E7-D828-2B6FDF2DB5F8}"/>
              </a:ext>
            </a:extLst>
          </p:cNvPr>
          <p:cNvSpPr>
            <a:spLocks noGrp="1"/>
          </p:cNvSpPr>
          <p:nvPr>
            <p:ph idx="1"/>
          </p:nvPr>
        </p:nvSpPr>
        <p:spPr/>
        <p:txBody>
          <a:bodyPr/>
          <a:lstStyle/>
          <a:p>
            <a:r>
              <a:rPr lang="en-US" dirty="0"/>
              <a:t>Executive Summary</a:t>
            </a:r>
          </a:p>
          <a:p>
            <a:r>
              <a:rPr lang="en-US" dirty="0"/>
              <a:t>Internship Institution</a:t>
            </a:r>
          </a:p>
          <a:p>
            <a:r>
              <a:rPr lang="en-US" dirty="0"/>
              <a:t>Purpose and Scope of the Internship</a:t>
            </a:r>
          </a:p>
          <a:p>
            <a:r>
              <a:rPr lang="en-US" dirty="0"/>
              <a:t>Evaluation of the Internship Experience within the Framework of the Information Learned in the Undergraduate Program</a:t>
            </a:r>
          </a:p>
          <a:p>
            <a:r>
              <a:rPr lang="en-US" dirty="0"/>
              <a:t>Assessment</a:t>
            </a:r>
          </a:p>
          <a:p>
            <a:r>
              <a:rPr lang="en-US" dirty="0"/>
              <a:t>References</a:t>
            </a:r>
          </a:p>
          <a:p>
            <a:r>
              <a:rPr lang="en-US" dirty="0" err="1"/>
              <a:t>Appendice</a:t>
            </a:r>
            <a:r>
              <a:rPr lang="tr-TR" dirty="0"/>
              <a:t>s</a:t>
            </a:r>
          </a:p>
        </p:txBody>
      </p:sp>
    </p:spTree>
    <p:extLst>
      <p:ext uri="{BB962C8B-B14F-4D97-AF65-F5344CB8AC3E}">
        <p14:creationId xmlns:p14="http://schemas.microsoft.com/office/powerpoint/2010/main" val="294876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5EA-AEFA-BC9A-31BB-528660F84978}"/>
              </a:ext>
            </a:extLst>
          </p:cNvPr>
          <p:cNvSpPr>
            <a:spLocks noGrp="1"/>
          </p:cNvSpPr>
          <p:nvPr>
            <p:ph type="title"/>
          </p:nvPr>
        </p:nvSpPr>
        <p:spPr/>
        <p:txBody>
          <a:bodyPr/>
          <a:lstStyle/>
          <a:p>
            <a:r>
              <a:rPr lang="tr-TR" b="1" dirty="0"/>
              <a:t>              Executive Report</a:t>
            </a:r>
          </a:p>
        </p:txBody>
      </p:sp>
      <p:sp>
        <p:nvSpPr>
          <p:cNvPr id="3" name="Content Placeholder 2">
            <a:extLst>
              <a:ext uri="{FF2B5EF4-FFF2-40B4-BE49-F238E27FC236}">
                <a16:creationId xmlns:a16="http://schemas.microsoft.com/office/drawing/2014/main" id="{DEF1AD42-53F2-8F01-58DD-7CCFDB28DC92}"/>
              </a:ext>
            </a:extLst>
          </p:cNvPr>
          <p:cNvSpPr>
            <a:spLocks noGrp="1"/>
          </p:cNvSpPr>
          <p:nvPr>
            <p:ph idx="1"/>
          </p:nvPr>
        </p:nvSpPr>
        <p:spPr/>
        <p:txBody>
          <a:bodyPr/>
          <a:lstStyle/>
          <a:p>
            <a:r>
              <a:rPr lang="tr-TR" dirty="0"/>
              <a:t>Involves a summary of internship report.</a:t>
            </a:r>
          </a:p>
          <a:p>
            <a:r>
              <a:rPr lang="tr-TR" dirty="0"/>
              <a:t>Should be between 750-1000 words</a:t>
            </a:r>
          </a:p>
          <a:p>
            <a:r>
              <a:rPr lang="tr-TR" dirty="0"/>
              <a:t>Should cover a summary of all subsections involved in your report.</a:t>
            </a:r>
          </a:p>
        </p:txBody>
      </p:sp>
    </p:spTree>
    <p:extLst>
      <p:ext uri="{BB962C8B-B14F-4D97-AF65-F5344CB8AC3E}">
        <p14:creationId xmlns:p14="http://schemas.microsoft.com/office/powerpoint/2010/main" val="327703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4C8A26B6-95F5-7B84-FCF7-31B136243E3D}"/>
              </a:ext>
            </a:extLst>
          </p:cNvPr>
          <p:cNvPicPr>
            <a:picLocks noGrp="1"/>
          </p:cNvPicPr>
          <p:nvPr>
            <p:ph idx="1"/>
          </p:nvPr>
        </p:nvPicPr>
        <p:blipFill>
          <a:blip r:embed="rId2" cstate="print"/>
          <a:stretch>
            <a:fillRect/>
          </a:stretch>
        </p:blipFill>
        <p:spPr>
          <a:xfrm>
            <a:off x="2042809" y="515566"/>
            <a:ext cx="6857999" cy="5661397"/>
          </a:xfrm>
          <a:prstGeom prst="rect">
            <a:avLst/>
          </a:prstGeom>
        </p:spPr>
      </p:pic>
    </p:spTree>
    <p:extLst>
      <p:ext uri="{BB962C8B-B14F-4D97-AF65-F5344CB8AC3E}">
        <p14:creationId xmlns:p14="http://schemas.microsoft.com/office/powerpoint/2010/main" val="64300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16A386BF-155B-B03C-C55F-BD1B289CB0AA}"/>
              </a:ext>
            </a:extLst>
          </p:cNvPr>
          <p:cNvPicPr/>
          <p:nvPr/>
        </p:nvPicPr>
        <p:blipFill>
          <a:blip r:embed="rId2" cstate="print"/>
          <a:stretch>
            <a:fillRect/>
          </a:stretch>
        </p:blipFill>
        <p:spPr>
          <a:xfrm>
            <a:off x="2227634" y="367421"/>
            <a:ext cx="6682901" cy="5810250"/>
          </a:xfrm>
          <a:prstGeom prst="rect">
            <a:avLst/>
          </a:prstGeom>
        </p:spPr>
      </p:pic>
    </p:spTree>
    <p:extLst>
      <p:ext uri="{BB962C8B-B14F-4D97-AF65-F5344CB8AC3E}">
        <p14:creationId xmlns:p14="http://schemas.microsoft.com/office/powerpoint/2010/main" val="117056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46A3A16D-2B15-762E-A5EE-B37F90BDD98C}"/>
              </a:ext>
            </a:extLst>
          </p:cNvPr>
          <p:cNvPicPr/>
          <p:nvPr/>
        </p:nvPicPr>
        <p:blipFill>
          <a:blip r:embed="rId2" cstate="print"/>
          <a:stretch>
            <a:fillRect/>
          </a:stretch>
        </p:blipFill>
        <p:spPr>
          <a:xfrm>
            <a:off x="1731524" y="797668"/>
            <a:ext cx="7317176" cy="5580231"/>
          </a:xfrm>
          <a:prstGeom prst="rect">
            <a:avLst/>
          </a:prstGeom>
        </p:spPr>
      </p:pic>
    </p:spTree>
    <p:extLst>
      <p:ext uri="{BB962C8B-B14F-4D97-AF65-F5344CB8AC3E}">
        <p14:creationId xmlns:p14="http://schemas.microsoft.com/office/powerpoint/2010/main" val="274197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7DD7-7CA0-1399-75C0-73812184A7C3}"/>
              </a:ext>
            </a:extLst>
          </p:cNvPr>
          <p:cNvSpPr>
            <a:spLocks noGrp="1"/>
          </p:cNvSpPr>
          <p:nvPr>
            <p:ph type="ctrTitle"/>
          </p:nvPr>
        </p:nvSpPr>
        <p:spPr/>
        <p:txBody>
          <a:bodyPr>
            <a:normAutofit fontScale="90000"/>
          </a:bodyPr>
          <a:lstStyle/>
          <a:p>
            <a:r>
              <a:rPr lang="en-US" dirty="0"/>
              <a:t>The submission of works for all subfields (internship, article, voluntary community service) will be made to the office of the Department of Psychology during the final period of the fall semester. (The specific day and time range will be announced later). Before submitting the printed versions of their reports/articles, all students are required to send the final versions of their reports/articles to ybubitirmeprojesi@gmail.com.</a:t>
            </a:r>
            <a:br>
              <a:rPr lang="en-US" dirty="0"/>
            </a:br>
            <a:br>
              <a:rPr lang="en-US" dirty="0"/>
            </a:br>
            <a:r>
              <a:rPr lang="en-US" dirty="0"/>
              <a:t>The submission of the works will be against signature; if a friend will submit on your behalf, we will require that person to present a signed petition written by you stating that they will be submitting the work.</a:t>
            </a:r>
            <a:br>
              <a:rPr lang="en-US" dirty="0"/>
            </a:br>
            <a:br>
              <a:rPr lang="en-US" dirty="0"/>
            </a:br>
            <a:r>
              <a:rPr lang="en-US" dirty="0"/>
              <a:t>Those who have completed the graduation project course in the subfields of internship and voluntary community service must submit their reports, journals, performance evaluation, and attendance forms (these can be either separate or together) within an open yellow file envelope (with the opening unsealed) along with the Graduation Project Submission Document (Delivery Deed).</a:t>
            </a:r>
            <a:br>
              <a:rPr lang="en-US" dirty="0"/>
            </a:br>
            <a:br>
              <a:rPr lang="en-US" dirty="0"/>
            </a:br>
            <a:r>
              <a:rPr lang="en-US" dirty="0"/>
              <a:t>Those who have completed the graduation project course in the article writing subfield must submit their articles (two copies) within an open yellow file envelope (with the opening unsealed) along with the Graduation Project Submission Document (Delivery Deed), and the Article Writing Subfield Ethics and Signature Form.</a:t>
            </a:r>
            <a:br>
              <a:rPr lang="en-US" dirty="0"/>
            </a:br>
            <a:br>
              <a:rPr lang="en-US" dirty="0"/>
            </a:br>
            <a:br>
              <a:rPr lang="en-US" dirty="0"/>
            </a:br>
            <a:br>
              <a:rPr lang="en-US" dirty="0"/>
            </a:br>
            <a:br>
              <a:rPr lang="en-US" dirty="0"/>
            </a:br>
            <a:r>
              <a:rPr lang="en-US" dirty="0"/>
              <a:t>The submission of works for all subfields (internship, article, voluntary community service) will be made to the office of the Department of Psychology during the final period of the fall semester. (The specific day and time range will be announced later). Before submitting the printed versions of their reports/articles, all students are required to send the final versions of their reports/articles to ybubitirmeprojesi@gmail.com.</a:t>
            </a:r>
            <a:br>
              <a:rPr lang="en-US" dirty="0"/>
            </a:br>
            <a:br>
              <a:rPr lang="en-US" dirty="0"/>
            </a:br>
            <a:r>
              <a:rPr lang="en-US" dirty="0"/>
              <a:t>The submission of the works will be against signature; if a friend will submit on your behalf, we will require that person to present a signed petition written by you stating that they will be submitting the work.</a:t>
            </a:r>
            <a:br>
              <a:rPr lang="en-US" dirty="0"/>
            </a:br>
            <a:br>
              <a:rPr lang="en-US" dirty="0"/>
            </a:br>
            <a:r>
              <a:rPr lang="en-US" dirty="0"/>
              <a:t>Those who have completed the graduation project course in the subfields of internship and voluntary community service must submit their reports, journals, performance evaluation, and attendance forms (these can be either separate or together) within an open yellow file envelope (with the opening unsealed) along with the Graduation Project Submission Document (Delivery Deed).</a:t>
            </a:r>
            <a:br>
              <a:rPr lang="en-US" dirty="0"/>
            </a:br>
            <a:br>
              <a:rPr lang="en-US" dirty="0"/>
            </a:br>
            <a:r>
              <a:rPr lang="en-US" dirty="0"/>
              <a:t>Those who have completed the graduation project course in the article writing subfield must submit their articles (two copies) within an open yellow file envelope (with the opening unsealed) along with the Graduation Project Submission Document (Delivery Deed), and the Article Writing Subfield Ethics and Signature Form.</a:t>
            </a:r>
            <a:br>
              <a:rPr lang="en-US" dirty="0"/>
            </a:br>
            <a:br>
              <a:rPr lang="en-US" dirty="0"/>
            </a:br>
            <a:br>
              <a:rPr lang="en-US" dirty="0"/>
            </a:br>
            <a:br>
              <a:rPr lang="en-US" dirty="0"/>
            </a:br>
            <a:br>
              <a:rPr lang="en-US" dirty="0"/>
            </a:br>
            <a:br>
              <a:rPr lang="en-US" dirty="0"/>
            </a:br>
            <a:br>
              <a:rPr lang="en-US" dirty="0"/>
            </a:br>
            <a:endParaRPr lang="tr-TR" dirty="0"/>
          </a:p>
        </p:txBody>
      </p:sp>
      <p:sp>
        <p:nvSpPr>
          <p:cNvPr id="3" name="Subtitle 2">
            <a:extLst>
              <a:ext uri="{FF2B5EF4-FFF2-40B4-BE49-F238E27FC236}">
                <a16:creationId xmlns:a16="http://schemas.microsoft.com/office/drawing/2014/main" id="{F290BE15-638F-5E62-DE61-C54AB1DA884E}"/>
              </a:ext>
            </a:extLst>
          </p:cNvPr>
          <p:cNvSpPr>
            <a:spLocks noGrp="1"/>
          </p:cNvSpPr>
          <p:nvPr>
            <p:ph type="subTitle" idx="1"/>
          </p:nvPr>
        </p:nvSpPr>
        <p:spPr>
          <a:xfrm>
            <a:off x="1350628" y="411062"/>
            <a:ext cx="9521504" cy="5258018"/>
          </a:xfrm>
        </p:spPr>
        <p:txBody>
          <a:bodyPr>
            <a:normAutofit fontScale="85000" lnSpcReduction="20000"/>
          </a:bodyPr>
          <a:lstStyle/>
          <a:p>
            <a:r>
              <a:rPr lang="en-US" dirty="0"/>
              <a:t>The submission of works for all subfields (internship, article, voluntary community service) will be made to the office of the Department of Psychology during the final period of the fall semester. (The specific day and time range will be announced later). Before submitting the printed versions of their reports/articles, all students are required to send the final versions of their reports/articles to ybubitirmeprojesi@gmail.com.</a:t>
            </a:r>
          </a:p>
          <a:p>
            <a:endParaRPr lang="en-US" dirty="0"/>
          </a:p>
          <a:p>
            <a:r>
              <a:rPr lang="en-US" dirty="0"/>
              <a:t>The submission of the works will be against signature; if a friend will submit on your behalf, we will require that person to present a signed petition written by you stating that they will be submitting the work.</a:t>
            </a:r>
          </a:p>
          <a:p>
            <a:endParaRPr lang="en-US" dirty="0"/>
          </a:p>
          <a:p>
            <a:r>
              <a:rPr lang="en-US" dirty="0"/>
              <a:t>Those who have completed the graduation project course in the subfields of internship and voluntary community service must submit their reports, journals, performance evaluation, and attendance forms (these can be either separate or together) within an open yellow file envelope (with the opening unsealed) along with the Graduation Project Submission Document (Delivery Deed).</a:t>
            </a:r>
          </a:p>
          <a:p>
            <a:endParaRPr lang="en-US" dirty="0"/>
          </a:p>
          <a:p>
            <a:r>
              <a:rPr lang="en-US" dirty="0"/>
              <a:t>Those who have completed the graduation project course in the article writing subfield must submit their articles (two copies) within an open yellow file envelope (with the opening unsealed) along with the Graduation Project Submission Document (Delivery Deed), and the Article Writing Subfield Ethics and Signature Form.</a:t>
            </a:r>
          </a:p>
          <a:p>
            <a:endParaRPr lang="en-US" dirty="0"/>
          </a:p>
          <a:p>
            <a:endParaRPr lang="en-US" dirty="0"/>
          </a:p>
          <a:p>
            <a:endParaRPr lang="en-US" dirty="0"/>
          </a:p>
          <a:p>
            <a:endParaRPr lang="en-US" dirty="0"/>
          </a:p>
          <a:p>
            <a:endParaRPr lang="en-US" dirty="0"/>
          </a:p>
          <a:p>
            <a:endParaRPr lang="tr-TR" dirty="0"/>
          </a:p>
        </p:txBody>
      </p:sp>
    </p:spTree>
    <p:extLst>
      <p:ext uri="{BB962C8B-B14F-4D97-AF65-F5344CB8AC3E}">
        <p14:creationId xmlns:p14="http://schemas.microsoft.com/office/powerpoint/2010/main" val="92188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D8555BE8-355D-4212-4122-5F4E60393F2F}"/>
              </a:ext>
            </a:extLst>
          </p:cNvPr>
          <p:cNvPicPr/>
          <p:nvPr/>
        </p:nvPicPr>
        <p:blipFill>
          <a:blip r:embed="rId2" cstate="print"/>
          <a:stretch>
            <a:fillRect/>
          </a:stretch>
        </p:blipFill>
        <p:spPr>
          <a:xfrm>
            <a:off x="1680617" y="914039"/>
            <a:ext cx="7421438" cy="5115658"/>
          </a:xfrm>
          <a:prstGeom prst="rect">
            <a:avLst/>
          </a:prstGeom>
        </p:spPr>
      </p:pic>
    </p:spTree>
    <p:extLst>
      <p:ext uri="{BB962C8B-B14F-4D97-AF65-F5344CB8AC3E}">
        <p14:creationId xmlns:p14="http://schemas.microsoft.com/office/powerpoint/2010/main" val="173073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197E3E01-A3FD-B237-0B44-09B7855B002E}"/>
              </a:ext>
            </a:extLst>
          </p:cNvPr>
          <p:cNvPicPr/>
          <p:nvPr/>
        </p:nvPicPr>
        <p:blipFill>
          <a:blip r:embed="rId2" cstate="print"/>
          <a:stretch>
            <a:fillRect/>
          </a:stretch>
        </p:blipFill>
        <p:spPr>
          <a:xfrm>
            <a:off x="1947671" y="633983"/>
            <a:ext cx="7468703" cy="5494801"/>
          </a:xfrm>
          <a:prstGeom prst="rect">
            <a:avLst/>
          </a:prstGeom>
        </p:spPr>
      </p:pic>
    </p:spTree>
    <p:extLst>
      <p:ext uri="{BB962C8B-B14F-4D97-AF65-F5344CB8AC3E}">
        <p14:creationId xmlns:p14="http://schemas.microsoft.com/office/powerpoint/2010/main" val="52927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06086E0A-EAE2-AB86-2DEC-895C8927D621}"/>
              </a:ext>
            </a:extLst>
          </p:cNvPr>
          <p:cNvPicPr/>
          <p:nvPr/>
        </p:nvPicPr>
        <p:blipFill>
          <a:blip r:embed="rId2" cstate="print"/>
          <a:stretch>
            <a:fillRect/>
          </a:stretch>
        </p:blipFill>
        <p:spPr>
          <a:xfrm>
            <a:off x="2208234" y="332231"/>
            <a:ext cx="6760668" cy="6372048"/>
          </a:xfrm>
          <a:prstGeom prst="rect">
            <a:avLst/>
          </a:prstGeom>
        </p:spPr>
      </p:pic>
    </p:spTree>
    <p:extLst>
      <p:ext uri="{BB962C8B-B14F-4D97-AF65-F5344CB8AC3E}">
        <p14:creationId xmlns:p14="http://schemas.microsoft.com/office/powerpoint/2010/main" val="197242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B4A3-3167-8DC4-E93B-4F29EE9D9853}"/>
              </a:ext>
            </a:extLst>
          </p:cNvPr>
          <p:cNvSpPr>
            <a:spLocks noGrp="1"/>
          </p:cNvSpPr>
          <p:nvPr>
            <p:ph type="title"/>
          </p:nvPr>
        </p:nvSpPr>
        <p:spPr/>
        <p:txBody>
          <a:bodyPr/>
          <a:lstStyle/>
          <a:p>
            <a:r>
              <a:rPr lang="tr-TR" dirty="0"/>
              <a:t>	</a:t>
            </a:r>
            <a:r>
              <a:rPr lang="tr-TR" b="1" dirty="0"/>
              <a:t>A closer look: Intership Institution</a:t>
            </a:r>
          </a:p>
        </p:txBody>
      </p:sp>
      <p:sp>
        <p:nvSpPr>
          <p:cNvPr id="3" name="Content Placeholder 2">
            <a:extLst>
              <a:ext uri="{FF2B5EF4-FFF2-40B4-BE49-F238E27FC236}">
                <a16:creationId xmlns:a16="http://schemas.microsoft.com/office/drawing/2014/main" id="{888ACD90-E4DC-4FEB-A21B-5F51990A71A4}"/>
              </a:ext>
            </a:extLst>
          </p:cNvPr>
          <p:cNvSpPr>
            <a:spLocks noGrp="1"/>
          </p:cNvSpPr>
          <p:nvPr>
            <p:ph idx="1"/>
          </p:nvPr>
        </p:nvSpPr>
        <p:spPr/>
        <p:txBody>
          <a:bodyPr/>
          <a:lstStyle/>
          <a:p>
            <a:r>
              <a:rPr lang="en-US" dirty="0"/>
              <a:t>"the structure of the institution, the sector it serves and its position within that sector, its mission, size, and organizational chart" Maximum of 3 pages.</a:t>
            </a:r>
          </a:p>
          <a:p>
            <a:endParaRPr lang="en-US" dirty="0"/>
          </a:p>
          <a:p>
            <a:r>
              <a:rPr lang="en-US" dirty="0"/>
              <a:t>History, physical structure (e.g., number of beds), other individuals working at the institution and their roles, modus operandi...</a:t>
            </a:r>
            <a:endParaRPr lang="tr-TR" dirty="0"/>
          </a:p>
        </p:txBody>
      </p:sp>
    </p:spTree>
    <p:extLst>
      <p:ext uri="{BB962C8B-B14F-4D97-AF65-F5344CB8AC3E}">
        <p14:creationId xmlns:p14="http://schemas.microsoft.com/office/powerpoint/2010/main" val="233201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53212" y="461772"/>
            <a:ext cx="4885576" cy="593445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B3438180-0CA2-0C7C-7E81-A3E39119128A}"/>
              </a:ext>
            </a:extLst>
          </p:cNvPr>
          <p:cNvPicPr/>
          <p:nvPr/>
        </p:nvPicPr>
        <p:blipFill>
          <a:blip r:embed="rId2" cstate="print"/>
          <a:stretch>
            <a:fillRect/>
          </a:stretch>
        </p:blipFill>
        <p:spPr>
          <a:xfrm>
            <a:off x="1750979" y="423672"/>
            <a:ext cx="7247106" cy="601065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A36D-624B-BB13-0902-705288607594}"/>
              </a:ext>
            </a:extLst>
          </p:cNvPr>
          <p:cNvSpPr>
            <a:spLocks noGrp="1"/>
          </p:cNvSpPr>
          <p:nvPr>
            <p:ph type="title"/>
          </p:nvPr>
        </p:nvSpPr>
        <p:spPr/>
        <p:txBody>
          <a:bodyPr/>
          <a:lstStyle/>
          <a:p>
            <a:r>
              <a:rPr lang="tr-TR" b="1" dirty="0"/>
              <a:t> 	The Purpose and Scope of the Internship</a:t>
            </a:r>
          </a:p>
        </p:txBody>
      </p:sp>
      <p:sp>
        <p:nvSpPr>
          <p:cNvPr id="3" name="Content Placeholder 2">
            <a:extLst>
              <a:ext uri="{FF2B5EF4-FFF2-40B4-BE49-F238E27FC236}">
                <a16:creationId xmlns:a16="http://schemas.microsoft.com/office/drawing/2014/main" id="{ED71FA9F-84C6-2047-5657-2C769E9346F2}"/>
              </a:ext>
            </a:extLst>
          </p:cNvPr>
          <p:cNvSpPr>
            <a:spLocks noGrp="1"/>
          </p:cNvSpPr>
          <p:nvPr>
            <p:ph idx="1"/>
          </p:nvPr>
        </p:nvSpPr>
        <p:spPr/>
        <p:txBody>
          <a:bodyPr/>
          <a:lstStyle/>
          <a:p>
            <a:r>
              <a:rPr lang="en-US" dirty="0"/>
              <a:t>"The duties and responsibilities undertaken by the student during the Undergraduate Internship" 2-4 pages.</a:t>
            </a:r>
            <a:endParaRPr lang="tr-TR" dirty="0"/>
          </a:p>
          <a:p>
            <a:r>
              <a:rPr lang="en-US" dirty="0"/>
              <a:t>The general objective of the undergraduate internship + your personal goal in doing this internship (were you able to achieve it?, if yes, how?, if no, why?, what is the impact of this on you and your future?) + the tasks given to you by your advisor at the institution.</a:t>
            </a:r>
            <a:endParaRPr lang="tr-TR" dirty="0"/>
          </a:p>
        </p:txBody>
      </p:sp>
    </p:spTree>
    <p:extLst>
      <p:ext uri="{BB962C8B-B14F-4D97-AF65-F5344CB8AC3E}">
        <p14:creationId xmlns:p14="http://schemas.microsoft.com/office/powerpoint/2010/main" val="339473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F8E5-2A38-BCD3-4943-BC1123C88129}"/>
              </a:ext>
            </a:extLst>
          </p:cNvPr>
          <p:cNvSpPr>
            <a:spLocks noGrp="1"/>
          </p:cNvSpPr>
          <p:nvPr>
            <p:ph type="ctrTitle"/>
          </p:nvPr>
        </p:nvSpPr>
        <p:spPr>
          <a:xfrm>
            <a:off x="1524000" y="1122363"/>
            <a:ext cx="8257563" cy="689660"/>
          </a:xfrm>
        </p:spPr>
        <p:txBody>
          <a:bodyPr>
            <a:normAutofit fontScale="90000"/>
          </a:bodyPr>
          <a:lstStyle/>
          <a:p>
            <a:r>
              <a:rPr lang="en-US" sz="2400" b="1" dirty="0"/>
              <a:t>Addressing the Internship Experience Within the Framework of the Information Learned in the Undergraduate Program.</a:t>
            </a:r>
            <a:endParaRPr lang="tr-TR" sz="2400" b="1" dirty="0"/>
          </a:p>
        </p:txBody>
      </p:sp>
      <p:sp>
        <p:nvSpPr>
          <p:cNvPr id="3" name="Subtitle 2">
            <a:extLst>
              <a:ext uri="{FF2B5EF4-FFF2-40B4-BE49-F238E27FC236}">
                <a16:creationId xmlns:a16="http://schemas.microsoft.com/office/drawing/2014/main" id="{39C7177E-83CE-0B5E-0954-2BA92C1BFFC8}"/>
              </a:ext>
            </a:extLst>
          </p:cNvPr>
          <p:cNvSpPr>
            <a:spLocks noGrp="1"/>
          </p:cNvSpPr>
          <p:nvPr>
            <p:ph type="subTitle" idx="1"/>
          </p:nvPr>
        </p:nvSpPr>
        <p:spPr>
          <a:xfrm>
            <a:off x="830510" y="1963024"/>
            <a:ext cx="9837490" cy="3294776"/>
          </a:xfrm>
        </p:spPr>
        <p:txBody>
          <a:bodyPr>
            <a:normAutofit/>
          </a:bodyPr>
          <a:lstStyle/>
          <a:p>
            <a:r>
              <a:rPr lang="en-US" dirty="0"/>
              <a:t>The extent to which the knowledge gained in the undergraduate program, the theories and models learned, show parallels with the observations and experiences gained during the internship will be discussed, along with the observed differences and their reasons. Additionally, where appropriate, the observed role of cultural factors in the integration of internship and academic knowledge should also be written about, along with findings and suggestions on this subject. 10-15 pages.</a:t>
            </a:r>
            <a:endParaRPr lang="tr-TR" dirty="0"/>
          </a:p>
        </p:txBody>
      </p:sp>
    </p:spTree>
    <p:extLst>
      <p:ext uri="{BB962C8B-B14F-4D97-AF65-F5344CB8AC3E}">
        <p14:creationId xmlns:p14="http://schemas.microsoft.com/office/powerpoint/2010/main" val="3725220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2BB3-1376-63A2-3203-57722DC6B6FF}"/>
              </a:ext>
            </a:extLst>
          </p:cNvPr>
          <p:cNvSpPr>
            <a:spLocks noGrp="1"/>
          </p:cNvSpPr>
          <p:nvPr>
            <p:ph type="ctrTitle"/>
          </p:nvPr>
        </p:nvSpPr>
        <p:spPr>
          <a:xfrm>
            <a:off x="1442906" y="503339"/>
            <a:ext cx="9144000" cy="880844"/>
          </a:xfrm>
        </p:spPr>
        <p:txBody>
          <a:bodyPr>
            <a:normAutofit/>
          </a:bodyPr>
          <a:lstStyle/>
          <a:p>
            <a:r>
              <a:rPr lang="en-US" sz="2400" b="1" dirty="0"/>
              <a:t>Addressing the Internship Experience Within the Framework of the Information Learned in the Undergraduate Program.</a:t>
            </a:r>
            <a:endParaRPr lang="tr-TR" sz="2400" b="1" dirty="0"/>
          </a:p>
        </p:txBody>
      </p:sp>
      <p:sp>
        <p:nvSpPr>
          <p:cNvPr id="3" name="Subtitle 2">
            <a:extLst>
              <a:ext uri="{FF2B5EF4-FFF2-40B4-BE49-F238E27FC236}">
                <a16:creationId xmlns:a16="http://schemas.microsoft.com/office/drawing/2014/main" id="{8E630DFA-3D0E-D82C-86F8-E8B3DFB78709}"/>
              </a:ext>
            </a:extLst>
          </p:cNvPr>
          <p:cNvSpPr>
            <a:spLocks noGrp="1"/>
          </p:cNvSpPr>
          <p:nvPr>
            <p:ph type="subTitle" idx="1"/>
          </p:nvPr>
        </p:nvSpPr>
        <p:spPr>
          <a:xfrm>
            <a:off x="922789" y="1937857"/>
            <a:ext cx="9745211" cy="3319943"/>
          </a:xfrm>
        </p:spPr>
        <p:txBody>
          <a:bodyPr/>
          <a:lstStyle/>
          <a:p>
            <a:r>
              <a:rPr lang="en-US" dirty="0"/>
              <a:t>"During the internship, I had the opportunity to observe many of the psychological disorders that we learned about in our classes... However, I noticed during my internship that not everything was as we learned in class. For example, although we were taught that a certain number of criteria were necessary for a person to receive a disorder diagnosis, I saw that doctors did not pay much attention to the number of criteria. If a person came with a critical symptom, a diagnosis could be made without much attention to the number of symptoms."</a:t>
            </a:r>
            <a:endParaRPr lang="tr-TR" dirty="0"/>
          </a:p>
        </p:txBody>
      </p:sp>
    </p:spTree>
    <p:extLst>
      <p:ext uri="{BB962C8B-B14F-4D97-AF65-F5344CB8AC3E}">
        <p14:creationId xmlns:p14="http://schemas.microsoft.com/office/powerpoint/2010/main" val="309911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0C4A-F469-657E-0254-AE5D574E7370}"/>
              </a:ext>
            </a:extLst>
          </p:cNvPr>
          <p:cNvSpPr>
            <a:spLocks noGrp="1"/>
          </p:cNvSpPr>
          <p:nvPr>
            <p:ph type="title"/>
          </p:nvPr>
        </p:nvSpPr>
        <p:spPr/>
        <p:txBody>
          <a:bodyPr>
            <a:normAutofit/>
          </a:bodyPr>
          <a:lstStyle/>
          <a:p>
            <a:r>
              <a:rPr lang="en-US" sz="2400" b="1" dirty="0"/>
              <a:t>Addressing the Internship Experience Within the Framework of the Information Learned in the Undergraduate Program.</a:t>
            </a:r>
            <a:endParaRPr lang="tr-TR" sz="2400" b="1" dirty="0"/>
          </a:p>
        </p:txBody>
      </p:sp>
      <p:sp>
        <p:nvSpPr>
          <p:cNvPr id="3" name="Content Placeholder 2">
            <a:extLst>
              <a:ext uri="{FF2B5EF4-FFF2-40B4-BE49-F238E27FC236}">
                <a16:creationId xmlns:a16="http://schemas.microsoft.com/office/drawing/2014/main" id="{1A633117-2E6C-3831-2A8D-E97AE3A96C64}"/>
              </a:ext>
            </a:extLst>
          </p:cNvPr>
          <p:cNvSpPr>
            <a:spLocks noGrp="1"/>
          </p:cNvSpPr>
          <p:nvPr>
            <p:ph idx="1"/>
          </p:nvPr>
        </p:nvSpPr>
        <p:spPr/>
        <p:txBody>
          <a:bodyPr/>
          <a:lstStyle/>
          <a:p>
            <a:r>
              <a:rPr lang="en-US" dirty="0"/>
              <a:t>..In addition to these, I realized how disorders can manifest differently in different individuals. For instance, I observed the impact of clinical symptoms on clients' daily lives, along with their struggles.</a:t>
            </a:r>
          </a:p>
          <a:p>
            <a:endParaRPr lang="en-US" dirty="0"/>
          </a:p>
          <a:p>
            <a:r>
              <a:rPr lang="en-US" dirty="0"/>
              <a:t>For example, you may discuss the advantages or disadvantages that prior familiarity or lack thereof with the X test provided you."</a:t>
            </a:r>
            <a:endParaRPr lang="tr-TR" dirty="0"/>
          </a:p>
        </p:txBody>
      </p:sp>
    </p:spTree>
    <p:extLst>
      <p:ext uri="{BB962C8B-B14F-4D97-AF65-F5344CB8AC3E}">
        <p14:creationId xmlns:p14="http://schemas.microsoft.com/office/powerpoint/2010/main" val="77465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E275CA-985C-3CC0-9B0C-09E2E25AD484}"/>
              </a:ext>
            </a:extLst>
          </p:cNvPr>
          <p:cNvSpPr>
            <a:spLocks noGrp="1"/>
          </p:cNvSpPr>
          <p:nvPr>
            <p:ph idx="1"/>
          </p:nvPr>
        </p:nvSpPr>
        <p:spPr>
          <a:xfrm>
            <a:off x="713064" y="427839"/>
            <a:ext cx="10640736" cy="5279341"/>
          </a:xfrm>
        </p:spPr>
        <p:txBody>
          <a:bodyPr>
            <a:normAutofit fontScale="70000" lnSpcReduction="20000"/>
          </a:bodyPr>
          <a:lstStyle/>
          <a:p>
            <a:r>
              <a:rPr lang="en-US" dirty="0"/>
              <a:t>General Principles</a:t>
            </a:r>
          </a:p>
          <a:p>
            <a:r>
              <a:rPr lang="en-US" dirty="0"/>
              <a:t>Students may work in groups of up to two people, provided they also obtain the approval of their advisors. However, it is mandatory for each student to write their article individually and to submit separate articles.</a:t>
            </a:r>
          </a:p>
          <a:p>
            <a:endParaRPr lang="en-US" dirty="0"/>
          </a:p>
          <a:p>
            <a:r>
              <a:rPr lang="en-US" dirty="0"/>
              <a:t>The responsibility for applying to the AYBÜ Social and Humanities Ethics Committee related to the study that the student will conduct and the follow-up of the process lies with the student.</a:t>
            </a:r>
          </a:p>
          <a:p>
            <a:endParaRPr lang="en-US" dirty="0"/>
          </a:p>
          <a:p>
            <a:r>
              <a:rPr lang="en-US" dirty="0"/>
              <a:t>At the end of the term, the student's grade will be determined taking into account the article assessment made by the advisor. Articles will be evaluated considering organization, clarity of language, writing quality, and sources used. Students whose articles are found to be insufficient or who are detected to have plagiarized will be considered unsuccessful.</a:t>
            </a:r>
          </a:p>
          <a:p>
            <a:endParaRPr lang="en-US" dirty="0"/>
          </a:p>
          <a:p>
            <a:r>
              <a:rPr lang="en-US" dirty="0"/>
              <a:t>Article Options</a:t>
            </a:r>
          </a:p>
          <a:p>
            <a:r>
              <a:rPr lang="en-US" dirty="0"/>
              <a:t>Review article</a:t>
            </a:r>
          </a:p>
          <a:p>
            <a:r>
              <a:rPr lang="en-US" dirty="0"/>
              <a:t>Empirical article</a:t>
            </a:r>
          </a:p>
          <a:p>
            <a:r>
              <a:rPr lang="en-US" dirty="0"/>
              <a:t>Project report</a:t>
            </a:r>
            <a:endParaRPr lang="tr-TR" dirty="0"/>
          </a:p>
        </p:txBody>
      </p:sp>
    </p:spTree>
    <p:extLst>
      <p:ext uri="{BB962C8B-B14F-4D97-AF65-F5344CB8AC3E}">
        <p14:creationId xmlns:p14="http://schemas.microsoft.com/office/powerpoint/2010/main" val="3330341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A675-F397-F757-15A6-DF5458CEDCAC}"/>
              </a:ext>
            </a:extLst>
          </p:cNvPr>
          <p:cNvSpPr>
            <a:spLocks noGrp="1"/>
          </p:cNvSpPr>
          <p:nvPr>
            <p:ph type="title"/>
          </p:nvPr>
        </p:nvSpPr>
        <p:spPr/>
        <p:txBody>
          <a:bodyPr>
            <a:normAutofit/>
          </a:bodyPr>
          <a:lstStyle/>
          <a:p>
            <a:r>
              <a:rPr lang="en-US" sz="2400" b="1" dirty="0"/>
              <a:t>Addressing the Internship Experience Within the Framework of the Information Learned in the Undergraduate Program.</a:t>
            </a:r>
            <a:endParaRPr lang="tr-TR" sz="2400" dirty="0"/>
          </a:p>
        </p:txBody>
      </p:sp>
      <p:sp>
        <p:nvSpPr>
          <p:cNvPr id="3" name="Content Placeholder 2">
            <a:extLst>
              <a:ext uri="{FF2B5EF4-FFF2-40B4-BE49-F238E27FC236}">
                <a16:creationId xmlns:a16="http://schemas.microsoft.com/office/drawing/2014/main" id="{50D9A773-C392-1D20-9AC1-206BF5406E17}"/>
              </a:ext>
            </a:extLst>
          </p:cNvPr>
          <p:cNvSpPr>
            <a:spLocks noGrp="1"/>
          </p:cNvSpPr>
          <p:nvPr>
            <p:ph idx="1"/>
          </p:nvPr>
        </p:nvSpPr>
        <p:spPr/>
        <p:txBody>
          <a:bodyPr/>
          <a:lstStyle/>
          <a:p>
            <a:r>
              <a:rPr lang="en-US" dirty="0"/>
              <a:t>The first case of depression I encountered was an atypical depression. Razali (2000) stated that if the symptoms are ambiguous and do not correspond to an organic disorder, or if the patient does not respond to the treatment that normally resolves the apparent disorder, atypical depression should be considered as a diagnosis. Moreover, he mentioned that these patients are unlikely to accept the relationship of their symptoms with depression and will instead attribute their symptoms to an organic illness they believe they have. However, the patient I saw was fully aware of everything. They knew their diagnosis and it wasn’t their first visit to the outpatient clinic…."</a:t>
            </a:r>
            <a:endParaRPr lang="tr-TR" dirty="0"/>
          </a:p>
        </p:txBody>
      </p:sp>
    </p:spTree>
    <p:extLst>
      <p:ext uri="{BB962C8B-B14F-4D97-AF65-F5344CB8AC3E}">
        <p14:creationId xmlns:p14="http://schemas.microsoft.com/office/powerpoint/2010/main" val="497484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9514-614F-0BFA-7D95-B539A7CB50F2}"/>
              </a:ext>
            </a:extLst>
          </p:cNvPr>
          <p:cNvSpPr>
            <a:spLocks noGrp="1"/>
          </p:cNvSpPr>
          <p:nvPr>
            <p:ph type="title"/>
          </p:nvPr>
        </p:nvSpPr>
        <p:spPr/>
        <p:txBody>
          <a:bodyPr>
            <a:normAutofit/>
          </a:bodyPr>
          <a:lstStyle/>
          <a:p>
            <a:r>
              <a:rPr lang="en-US" sz="2400" b="1" dirty="0"/>
              <a:t>Addressing the Internship Experience Within the Framework of the Information Learned in the Undergraduate Program.</a:t>
            </a:r>
            <a:endParaRPr lang="tr-TR" sz="2400" dirty="0"/>
          </a:p>
        </p:txBody>
      </p:sp>
      <p:sp>
        <p:nvSpPr>
          <p:cNvPr id="3" name="Content Placeholder 2">
            <a:extLst>
              <a:ext uri="{FF2B5EF4-FFF2-40B4-BE49-F238E27FC236}">
                <a16:creationId xmlns:a16="http://schemas.microsoft.com/office/drawing/2014/main" id="{96D64173-AF31-7471-E710-F58EB099FB73}"/>
              </a:ext>
            </a:extLst>
          </p:cNvPr>
          <p:cNvSpPr>
            <a:spLocks noGrp="1"/>
          </p:cNvSpPr>
          <p:nvPr>
            <p:ph idx="1"/>
          </p:nvPr>
        </p:nvSpPr>
        <p:spPr/>
        <p:txBody>
          <a:bodyPr/>
          <a:lstStyle/>
          <a:p>
            <a:r>
              <a:rPr lang="en-US" dirty="0"/>
              <a:t>"...In the inpatient service, when patients with depression did not respond to medication, doctors decided to administer ECT. Although ECT is also applied to patients with bipolar disorder, I did not have the chance to observe this. However, according to the study by </a:t>
            </a:r>
            <a:r>
              <a:rPr lang="en-US" dirty="0" err="1"/>
              <a:t>Sienaert</a:t>
            </a:r>
            <a:r>
              <a:rPr lang="en-US" dirty="0"/>
              <a:t> et al. (2009), patients with bipolar depression tend to show a faster clinical improvement with ECT compared to patients with unipolar depression."</a:t>
            </a:r>
            <a:endParaRPr lang="tr-TR" dirty="0"/>
          </a:p>
        </p:txBody>
      </p:sp>
    </p:spTree>
    <p:extLst>
      <p:ext uri="{BB962C8B-B14F-4D97-AF65-F5344CB8AC3E}">
        <p14:creationId xmlns:p14="http://schemas.microsoft.com/office/powerpoint/2010/main" val="206783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005B9-2130-601E-4F67-D516EDD3976B}"/>
              </a:ext>
            </a:extLst>
          </p:cNvPr>
          <p:cNvSpPr>
            <a:spLocks noGrp="1"/>
          </p:cNvSpPr>
          <p:nvPr>
            <p:ph idx="1"/>
          </p:nvPr>
        </p:nvSpPr>
        <p:spPr/>
        <p:txBody>
          <a:bodyPr>
            <a:normAutofit fontScale="92500" lnSpcReduction="20000"/>
          </a:bodyPr>
          <a:lstStyle/>
          <a:p>
            <a:r>
              <a:rPr lang="en-US" dirty="0"/>
              <a:t>"When I encountered a patient with bipolar disorder in the women's service, I initially thought she was there because of a sleep disorder. She was fun and cheerful. However, I later learned that when she first arrived at the service, she had attacked another patient. I was very surprised when the doctors said that the patient was very aggressive and constantly swearing during that period."</a:t>
            </a:r>
          </a:p>
          <a:p>
            <a:endParaRPr lang="en-US" dirty="0"/>
          </a:p>
          <a:p>
            <a:r>
              <a:rPr lang="en-US" dirty="0"/>
              <a:t>This account touches on the complex nature of bipolar disorder, where a patient's mood can range from manic or hypomanic to depressive states, sometimes associated with other symptoms like irritability or aggression. It underscores the importance of comprehensive assessment and management in psychiatric care to address both the mental health condition and any comorbid issues, such as sleep disturbances, that may be present.</a:t>
            </a:r>
            <a:endParaRPr lang="tr-TR" dirty="0"/>
          </a:p>
        </p:txBody>
      </p:sp>
      <p:sp>
        <p:nvSpPr>
          <p:cNvPr id="9" name="TextBox 8">
            <a:extLst>
              <a:ext uri="{FF2B5EF4-FFF2-40B4-BE49-F238E27FC236}">
                <a16:creationId xmlns:a16="http://schemas.microsoft.com/office/drawing/2014/main" id="{8CD28468-23E8-C658-D77A-788685BBA1F0}"/>
              </a:ext>
            </a:extLst>
          </p:cNvPr>
          <p:cNvSpPr txBox="1"/>
          <p:nvPr/>
        </p:nvSpPr>
        <p:spPr>
          <a:xfrm>
            <a:off x="2460071" y="549289"/>
            <a:ext cx="6094602" cy="646331"/>
          </a:xfrm>
          <a:prstGeom prst="rect">
            <a:avLst/>
          </a:prstGeom>
          <a:noFill/>
        </p:spPr>
        <p:txBody>
          <a:bodyPr wrap="square">
            <a:spAutoFit/>
          </a:bodyPr>
          <a:lstStyle/>
          <a:p>
            <a:r>
              <a:rPr lang="en-US" sz="1800" b="1" dirty="0"/>
              <a:t>Addressing the Internship Experience Within the Framework of the Information Learned in the Undergraduate Program.</a:t>
            </a:r>
            <a:endParaRPr lang="tr-TR" dirty="0"/>
          </a:p>
        </p:txBody>
      </p:sp>
    </p:spTree>
    <p:extLst>
      <p:ext uri="{BB962C8B-B14F-4D97-AF65-F5344CB8AC3E}">
        <p14:creationId xmlns:p14="http://schemas.microsoft.com/office/powerpoint/2010/main" val="328666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AA6B-2B17-0FEF-015D-49CD06E8BAF9}"/>
              </a:ext>
            </a:extLst>
          </p:cNvPr>
          <p:cNvSpPr>
            <a:spLocks noGrp="1"/>
          </p:cNvSpPr>
          <p:nvPr>
            <p:ph type="title"/>
          </p:nvPr>
        </p:nvSpPr>
        <p:spPr/>
        <p:txBody>
          <a:bodyPr>
            <a:normAutofit/>
          </a:bodyPr>
          <a:lstStyle/>
          <a:p>
            <a:r>
              <a:rPr lang="en-US" sz="2400" b="1" dirty="0"/>
              <a:t>Addressing the Internship Experience Within the Framework of the Information Learned in the Undergraduate Program.</a:t>
            </a:r>
            <a:endParaRPr lang="tr-TR" sz="2400" dirty="0"/>
          </a:p>
        </p:txBody>
      </p:sp>
      <p:sp>
        <p:nvSpPr>
          <p:cNvPr id="3" name="Content Placeholder 2">
            <a:extLst>
              <a:ext uri="{FF2B5EF4-FFF2-40B4-BE49-F238E27FC236}">
                <a16:creationId xmlns:a16="http://schemas.microsoft.com/office/drawing/2014/main" id="{8F6299B4-E293-359E-22EE-8F112DCCB141}"/>
              </a:ext>
            </a:extLst>
          </p:cNvPr>
          <p:cNvSpPr>
            <a:spLocks noGrp="1"/>
          </p:cNvSpPr>
          <p:nvPr>
            <p:ph idx="1"/>
          </p:nvPr>
        </p:nvSpPr>
        <p:spPr/>
        <p:txBody>
          <a:bodyPr/>
          <a:lstStyle/>
          <a:p>
            <a:r>
              <a:rPr lang="en-US" dirty="0"/>
              <a:t>"The frequency of seeing patients with depression was high in the outpatient clinic, yet, in the inpatient service, patients with bipolar disorder were in the majority."</a:t>
            </a:r>
          </a:p>
          <a:p>
            <a:r>
              <a:rPr lang="en-US" dirty="0"/>
              <a:t>"Additionally, I observed that some patients with bipolar disorder could have hallucinations and delusions. For example, one patient believed she was pregnant and would give birth to Jesus."</a:t>
            </a:r>
            <a:endParaRPr lang="tr-TR" dirty="0"/>
          </a:p>
        </p:txBody>
      </p:sp>
    </p:spTree>
    <p:extLst>
      <p:ext uri="{BB962C8B-B14F-4D97-AF65-F5344CB8AC3E}">
        <p14:creationId xmlns:p14="http://schemas.microsoft.com/office/powerpoint/2010/main" val="78940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C59D-A6DE-62F5-6366-4E3AC01F12A0}"/>
              </a:ext>
            </a:extLst>
          </p:cNvPr>
          <p:cNvSpPr>
            <a:spLocks noGrp="1"/>
          </p:cNvSpPr>
          <p:nvPr>
            <p:ph type="title"/>
          </p:nvPr>
        </p:nvSpPr>
        <p:spPr/>
        <p:txBody>
          <a:bodyPr>
            <a:normAutofit/>
          </a:bodyPr>
          <a:lstStyle/>
          <a:p>
            <a:r>
              <a:rPr lang="en-US" sz="2400" b="1" dirty="0"/>
              <a:t>Addressing the Internship Experience Within the Framework of the Information Learned in the Undergraduate Program.</a:t>
            </a:r>
            <a:endParaRPr lang="tr-TR" sz="2400" dirty="0"/>
          </a:p>
        </p:txBody>
      </p:sp>
      <p:sp>
        <p:nvSpPr>
          <p:cNvPr id="3" name="Content Placeholder 2">
            <a:extLst>
              <a:ext uri="{FF2B5EF4-FFF2-40B4-BE49-F238E27FC236}">
                <a16:creationId xmlns:a16="http://schemas.microsoft.com/office/drawing/2014/main" id="{57A7038C-32C3-A1C5-FE57-3F9D2A870C9B}"/>
              </a:ext>
            </a:extLst>
          </p:cNvPr>
          <p:cNvSpPr>
            <a:spLocks noGrp="1"/>
          </p:cNvSpPr>
          <p:nvPr>
            <p:ph idx="1"/>
          </p:nvPr>
        </p:nvSpPr>
        <p:spPr/>
        <p:txBody>
          <a:bodyPr>
            <a:normAutofit lnSpcReduction="10000"/>
          </a:bodyPr>
          <a:lstStyle/>
          <a:p>
            <a:r>
              <a:rPr lang="en-US" dirty="0"/>
              <a:t>The issue with the exaggeration of symptoms and the cognitive level suggests that CBT might be a good choice as a treatment method. In the therapy of these patients, methods that facilitate awareness of reality and recognition of inconsistencies using cognitive therapy strategies can be employed (Beck, 2008). Results from a study comparing the effectiveness of individual treatments (SSRI alone or CBT alone) with combined treatments (SSRI + CBT) show that although all treatments are effective, the combined treatment is superior to just CBT. However, the difference in effectiveness between SSRI treatment and the other two treatments is not very significant. (van Apeldoorn, van Hout, </a:t>
            </a:r>
            <a:r>
              <a:rPr lang="en-US" dirty="0" err="1"/>
              <a:t>Mersch</a:t>
            </a:r>
            <a:r>
              <a:rPr lang="en-US" dirty="0"/>
              <a:t>, Huisman, </a:t>
            </a:r>
            <a:r>
              <a:rPr lang="en-US" dirty="0" err="1"/>
              <a:t>Slaap</a:t>
            </a:r>
            <a:r>
              <a:rPr lang="en-US" dirty="0"/>
              <a:t>, Hale III, Visser, van Dyck, &amp; van der Boer, 2008)."</a:t>
            </a:r>
            <a:endParaRPr lang="tr-TR" dirty="0"/>
          </a:p>
        </p:txBody>
      </p:sp>
    </p:spTree>
    <p:extLst>
      <p:ext uri="{BB962C8B-B14F-4D97-AF65-F5344CB8AC3E}">
        <p14:creationId xmlns:p14="http://schemas.microsoft.com/office/powerpoint/2010/main" val="4237149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296F-EA3D-D8B7-6DFA-E58146A5256A}"/>
              </a:ext>
            </a:extLst>
          </p:cNvPr>
          <p:cNvSpPr>
            <a:spLocks noGrp="1"/>
          </p:cNvSpPr>
          <p:nvPr>
            <p:ph type="title"/>
          </p:nvPr>
        </p:nvSpPr>
        <p:spPr/>
        <p:txBody>
          <a:bodyPr>
            <a:normAutofit/>
          </a:bodyPr>
          <a:lstStyle/>
          <a:p>
            <a:r>
              <a:rPr lang="en-US" sz="2400" b="1" dirty="0"/>
              <a:t>Addressing the Internship Experience Within the Framework of the Information Learned in the Undergraduate Program.</a:t>
            </a:r>
            <a:endParaRPr lang="tr-TR" sz="2400" dirty="0"/>
          </a:p>
        </p:txBody>
      </p:sp>
      <p:sp>
        <p:nvSpPr>
          <p:cNvPr id="3" name="Content Placeholder 2">
            <a:extLst>
              <a:ext uri="{FF2B5EF4-FFF2-40B4-BE49-F238E27FC236}">
                <a16:creationId xmlns:a16="http://schemas.microsoft.com/office/drawing/2014/main" id="{6A2B373C-2F83-0AE5-BDFE-F7AEF1DF8779}"/>
              </a:ext>
            </a:extLst>
          </p:cNvPr>
          <p:cNvSpPr>
            <a:spLocks noGrp="1"/>
          </p:cNvSpPr>
          <p:nvPr>
            <p:ph idx="1"/>
          </p:nvPr>
        </p:nvSpPr>
        <p:spPr/>
        <p:txBody>
          <a:bodyPr>
            <a:normAutofit fontScale="92500" lnSpcReduction="10000"/>
          </a:bodyPr>
          <a:lstStyle/>
          <a:p>
            <a:r>
              <a:rPr lang="en-US" dirty="0"/>
              <a:t>"(Speaking of OCD) 'The most common compulsions encountered were cleaning and checking. In the hospital, I observed that the symptoms of most patients emerged after a traumatic event for them. When I saw a female patient who started incessantly asking questions about God, religion, Satan, and death after the loss of a relative whom she saw in good health just a week before, I wondered why she exhibited these symptoms while other patients did not. According to a study conducted with a Turkish sample (</a:t>
            </a:r>
            <a:r>
              <a:rPr lang="en-US" dirty="0" err="1"/>
              <a:t>Yorulmaz</a:t>
            </a:r>
            <a:r>
              <a:rPr lang="en-US" dirty="0"/>
              <a:t>, </a:t>
            </a:r>
            <a:r>
              <a:rPr lang="en-US" dirty="0" err="1"/>
              <a:t>Gençöz</a:t>
            </a:r>
            <a:r>
              <a:rPr lang="en-US" dirty="0"/>
              <a:t>, &amp; Woody, 2009), being religious is a predisposing factor for OCD in this sample. This woman was also very religious and was someone who couldn't even bear the existence of people who didn't believe in God. However, organic factors may also be causing this predisposition. It has been revealed that the pituitary gland volume in OCD patients is much lower (</a:t>
            </a:r>
            <a:r>
              <a:rPr lang="en-US" dirty="0" err="1"/>
              <a:t>Atmaca</a:t>
            </a:r>
            <a:r>
              <a:rPr lang="en-US" dirty="0"/>
              <a:t>, et al., 2009).'"</a:t>
            </a:r>
            <a:endParaRPr lang="tr-TR" dirty="0"/>
          </a:p>
        </p:txBody>
      </p:sp>
    </p:spTree>
    <p:extLst>
      <p:ext uri="{BB962C8B-B14F-4D97-AF65-F5344CB8AC3E}">
        <p14:creationId xmlns:p14="http://schemas.microsoft.com/office/powerpoint/2010/main" val="298414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9D4E3B95-88CC-4628-5514-EF4AE0A30E7E}"/>
              </a:ext>
            </a:extLst>
          </p:cNvPr>
          <p:cNvPicPr/>
          <p:nvPr/>
        </p:nvPicPr>
        <p:blipFill>
          <a:blip r:embed="rId2" cstate="print"/>
          <a:stretch>
            <a:fillRect/>
          </a:stretch>
        </p:blipFill>
        <p:spPr>
          <a:xfrm>
            <a:off x="3135905" y="1486775"/>
            <a:ext cx="5324360" cy="3373296"/>
          </a:xfrm>
          <a:prstGeom prst="rect">
            <a:avLst/>
          </a:prstGeom>
        </p:spPr>
      </p:pic>
    </p:spTree>
    <p:extLst>
      <p:ext uri="{BB962C8B-B14F-4D97-AF65-F5344CB8AC3E}">
        <p14:creationId xmlns:p14="http://schemas.microsoft.com/office/powerpoint/2010/main" val="3472816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86CB430F-E35C-23EE-21DA-4655CB07ADAD}"/>
              </a:ext>
            </a:extLst>
          </p:cNvPr>
          <p:cNvPicPr/>
          <p:nvPr/>
        </p:nvPicPr>
        <p:blipFill>
          <a:blip r:embed="rId2" cstate="print"/>
          <a:stretch>
            <a:fillRect/>
          </a:stretch>
        </p:blipFill>
        <p:spPr>
          <a:xfrm>
            <a:off x="2677165" y="205477"/>
            <a:ext cx="6837670" cy="5973305"/>
          </a:xfrm>
          <a:prstGeom prst="rect">
            <a:avLst/>
          </a:prstGeom>
        </p:spPr>
      </p:pic>
    </p:spTree>
    <p:extLst>
      <p:ext uri="{BB962C8B-B14F-4D97-AF65-F5344CB8AC3E}">
        <p14:creationId xmlns:p14="http://schemas.microsoft.com/office/powerpoint/2010/main" val="4210455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8D7C6083-193D-CDFA-B903-D20B916CC45D}"/>
              </a:ext>
            </a:extLst>
          </p:cNvPr>
          <p:cNvPicPr/>
          <p:nvPr/>
        </p:nvPicPr>
        <p:blipFill>
          <a:blip r:embed="rId2" cstate="print"/>
          <a:stretch>
            <a:fillRect/>
          </a:stretch>
        </p:blipFill>
        <p:spPr>
          <a:xfrm>
            <a:off x="2743200" y="481519"/>
            <a:ext cx="6673173" cy="5571490"/>
          </a:xfrm>
          <a:prstGeom prst="rect">
            <a:avLst/>
          </a:prstGeom>
        </p:spPr>
      </p:pic>
    </p:spTree>
    <p:extLst>
      <p:ext uri="{BB962C8B-B14F-4D97-AF65-F5344CB8AC3E}">
        <p14:creationId xmlns:p14="http://schemas.microsoft.com/office/powerpoint/2010/main" val="795007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3CF-6244-95C3-EB03-85F409FCCC2C}"/>
              </a:ext>
            </a:extLst>
          </p:cNvPr>
          <p:cNvSpPr>
            <a:spLocks noGrp="1"/>
          </p:cNvSpPr>
          <p:nvPr>
            <p:ph type="title"/>
          </p:nvPr>
        </p:nvSpPr>
        <p:spPr/>
        <p:txBody>
          <a:bodyPr/>
          <a:lstStyle/>
          <a:p>
            <a:r>
              <a:rPr lang="tr-TR" dirty="0"/>
              <a:t>                          </a:t>
            </a:r>
            <a:r>
              <a:rPr lang="tr-TR" b="1" dirty="0"/>
              <a:t>Evaluation</a:t>
            </a:r>
          </a:p>
        </p:txBody>
      </p:sp>
      <p:sp>
        <p:nvSpPr>
          <p:cNvPr id="3" name="Content Placeholder 2">
            <a:extLst>
              <a:ext uri="{FF2B5EF4-FFF2-40B4-BE49-F238E27FC236}">
                <a16:creationId xmlns:a16="http://schemas.microsoft.com/office/drawing/2014/main" id="{BB51B6E3-C465-DE73-F766-407CE76FE0B9}"/>
              </a:ext>
            </a:extLst>
          </p:cNvPr>
          <p:cNvSpPr>
            <a:spLocks noGrp="1"/>
          </p:cNvSpPr>
          <p:nvPr>
            <p:ph idx="1"/>
          </p:nvPr>
        </p:nvSpPr>
        <p:spPr/>
        <p:txBody>
          <a:bodyPr/>
          <a:lstStyle/>
          <a:p>
            <a:r>
              <a:rPr lang="en-US" dirty="0"/>
              <a:t>Critical Evaluation of the Internship.</a:t>
            </a:r>
          </a:p>
          <a:p>
            <a:r>
              <a:rPr lang="en-US" dirty="0"/>
              <a:t>Gains obtained from the internship experience, problems encountered, and suggestions for the internship and academic programs. 2-5 pages.</a:t>
            </a:r>
            <a:endParaRPr lang="tr-TR" dirty="0"/>
          </a:p>
        </p:txBody>
      </p:sp>
    </p:spTree>
    <p:extLst>
      <p:ext uri="{BB962C8B-B14F-4D97-AF65-F5344CB8AC3E}">
        <p14:creationId xmlns:p14="http://schemas.microsoft.com/office/powerpoint/2010/main" val="74284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93E4-42E5-DE89-D85C-313C0FE17F8F}"/>
              </a:ext>
            </a:extLst>
          </p:cNvPr>
          <p:cNvSpPr>
            <a:spLocks noGrp="1"/>
          </p:cNvSpPr>
          <p:nvPr>
            <p:ph type="title"/>
          </p:nvPr>
        </p:nvSpPr>
        <p:spPr/>
        <p:txBody>
          <a:bodyPr/>
          <a:lstStyle/>
          <a:p>
            <a:r>
              <a:rPr lang="tr-TR" dirty="0"/>
              <a:t>         LITERATURE REVIEW</a:t>
            </a:r>
          </a:p>
        </p:txBody>
      </p:sp>
      <p:sp>
        <p:nvSpPr>
          <p:cNvPr id="3" name="Content Placeholder 2">
            <a:extLst>
              <a:ext uri="{FF2B5EF4-FFF2-40B4-BE49-F238E27FC236}">
                <a16:creationId xmlns:a16="http://schemas.microsoft.com/office/drawing/2014/main" id="{188A85AF-01D3-2EEB-D5FF-2A90EA6A9B09}"/>
              </a:ext>
            </a:extLst>
          </p:cNvPr>
          <p:cNvSpPr>
            <a:spLocks noGrp="1"/>
          </p:cNvSpPr>
          <p:nvPr>
            <p:ph idx="1"/>
          </p:nvPr>
        </p:nvSpPr>
        <p:spPr/>
        <p:txBody>
          <a:bodyPr>
            <a:normAutofit fontScale="92500" lnSpcReduction="20000"/>
          </a:bodyPr>
          <a:lstStyle/>
          <a:p>
            <a:r>
              <a:rPr lang="en-US" dirty="0"/>
              <a:t>The following steps are to be undertaken for compiling studies in the relevant literature:</a:t>
            </a:r>
          </a:p>
          <a:p>
            <a:endParaRPr lang="en-US" dirty="0"/>
          </a:p>
          <a:p>
            <a:r>
              <a:rPr lang="en-US" dirty="0"/>
              <a:t>Determining a topic to compile studies from the relevant literature,</a:t>
            </a:r>
          </a:p>
          <a:p>
            <a:r>
              <a:rPr lang="en-US" dirty="0"/>
              <a:t>Conducting a national and international literature review in line with this topic,</a:t>
            </a:r>
          </a:p>
          <a:p>
            <a:r>
              <a:rPr lang="en-US" dirty="0"/>
              <a:t>Classifying the studies found within the scope of the literature review according to their findings,</a:t>
            </a:r>
          </a:p>
          <a:p>
            <a:r>
              <a:rPr lang="en-US" dirty="0"/>
              <a:t>Summarizing and writing the classified studies in a fluid and comprehensible manner,</a:t>
            </a:r>
          </a:p>
          <a:p>
            <a:r>
              <a:rPr lang="en-US" dirty="0"/>
              <a:t>Evaluating these studies in accordance with the students' own ideas,</a:t>
            </a:r>
          </a:p>
          <a:p>
            <a:r>
              <a:rPr lang="en-US" dirty="0"/>
              <a:t>Identifying the gaps in the literature and proposing new research topics.</a:t>
            </a:r>
            <a:endParaRPr lang="tr-TR" dirty="0"/>
          </a:p>
        </p:txBody>
      </p:sp>
    </p:spTree>
    <p:extLst>
      <p:ext uri="{BB962C8B-B14F-4D97-AF65-F5344CB8AC3E}">
        <p14:creationId xmlns:p14="http://schemas.microsoft.com/office/powerpoint/2010/main" val="2833700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E8E0A6D6-F346-F1DB-1875-EA26BB0D523F}"/>
              </a:ext>
            </a:extLst>
          </p:cNvPr>
          <p:cNvPicPr/>
          <p:nvPr/>
        </p:nvPicPr>
        <p:blipFill>
          <a:blip r:embed="rId2" cstate="print"/>
          <a:stretch>
            <a:fillRect/>
          </a:stretch>
        </p:blipFill>
        <p:spPr>
          <a:xfrm>
            <a:off x="2076675" y="849237"/>
            <a:ext cx="6863043" cy="5303935"/>
          </a:xfrm>
          <a:prstGeom prst="rect">
            <a:avLst/>
          </a:prstGeom>
        </p:spPr>
      </p:pic>
    </p:spTree>
    <p:extLst>
      <p:ext uri="{BB962C8B-B14F-4D97-AF65-F5344CB8AC3E}">
        <p14:creationId xmlns:p14="http://schemas.microsoft.com/office/powerpoint/2010/main" val="2982518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DB784528-9661-24CA-830B-3A8EE1EF2693}"/>
              </a:ext>
            </a:extLst>
          </p:cNvPr>
          <p:cNvPicPr/>
          <p:nvPr/>
        </p:nvPicPr>
        <p:blipFill>
          <a:blip r:embed="rId2" cstate="print"/>
          <a:stretch>
            <a:fillRect/>
          </a:stretch>
        </p:blipFill>
        <p:spPr>
          <a:xfrm>
            <a:off x="1938527" y="457200"/>
            <a:ext cx="6650996" cy="6061475"/>
          </a:xfrm>
          <a:prstGeom prst="rect">
            <a:avLst/>
          </a:prstGeom>
        </p:spPr>
      </p:pic>
    </p:spTree>
    <p:extLst>
      <p:ext uri="{BB962C8B-B14F-4D97-AF65-F5344CB8AC3E}">
        <p14:creationId xmlns:p14="http://schemas.microsoft.com/office/powerpoint/2010/main" val="3983609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A98E-1D5B-1C0B-750C-9B6B747CC8E3}"/>
              </a:ext>
            </a:extLst>
          </p:cNvPr>
          <p:cNvSpPr>
            <a:spLocks noGrp="1"/>
          </p:cNvSpPr>
          <p:nvPr>
            <p:ph type="title"/>
          </p:nvPr>
        </p:nvSpPr>
        <p:spPr/>
        <p:txBody>
          <a:bodyPr/>
          <a:lstStyle/>
          <a:p>
            <a:r>
              <a:rPr lang="tr-TR" b="1" dirty="0"/>
              <a:t>                References</a:t>
            </a:r>
          </a:p>
        </p:txBody>
      </p:sp>
      <p:sp>
        <p:nvSpPr>
          <p:cNvPr id="3" name="Content Placeholder 2">
            <a:extLst>
              <a:ext uri="{FF2B5EF4-FFF2-40B4-BE49-F238E27FC236}">
                <a16:creationId xmlns:a16="http://schemas.microsoft.com/office/drawing/2014/main" id="{EC8F5025-4D0A-BB20-085F-02A2B6B39B2A}"/>
              </a:ext>
            </a:extLst>
          </p:cNvPr>
          <p:cNvSpPr>
            <a:spLocks noGrp="1"/>
          </p:cNvSpPr>
          <p:nvPr>
            <p:ph idx="1"/>
          </p:nvPr>
        </p:nvSpPr>
        <p:spPr/>
        <p:txBody>
          <a:bodyPr/>
          <a:lstStyle/>
          <a:p>
            <a:r>
              <a:rPr lang="en-US" dirty="0" err="1"/>
              <a:t>ll</a:t>
            </a:r>
            <a:r>
              <a:rPr lang="en-US" dirty="0"/>
              <a:t> sources used in the report (including web pages and other internet-based sources) should be listed taking into account APA citation rules. In addition, all sources used within the text must be cited according to APA citation rules. If there are quotes and citations that do not comply with the citation rules, the student's report will be considered invalid, and the student will be </a:t>
            </a:r>
            <a:r>
              <a:rPr lang="tr-TR" dirty="0"/>
              <a:t>considered</a:t>
            </a:r>
            <a:r>
              <a:rPr lang="en-US" dirty="0"/>
              <a:t> to have failed the course."</a:t>
            </a:r>
            <a:endParaRPr lang="tr-TR" dirty="0"/>
          </a:p>
        </p:txBody>
      </p:sp>
    </p:spTree>
    <p:extLst>
      <p:ext uri="{BB962C8B-B14F-4D97-AF65-F5344CB8AC3E}">
        <p14:creationId xmlns:p14="http://schemas.microsoft.com/office/powerpoint/2010/main" val="2144494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54C482ED-F7DE-1D05-6708-CBC12CCA43AE}"/>
              </a:ext>
            </a:extLst>
          </p:cNvPr>
          <p:cNvPicPr>
            <a:picLocks noGrp="1"/>
          </p:cNvPicPr>
          <p:nvPr>
            <p:ph idx="1"/>
          </p:nvPr>
        </p:nvPicPr>
        <p:blipFill>
          <a:blip r:embed="rId2" cstate="print"/>
          <a:stretch>
            <a:fillRect/>
          </a:stretch>
        </p:blipFill>
        <p:spPr>
          <a:xfrm>
            <a:off x="2412460" y="515566"/>
            <a:ext cx="5885234" cy="5661397"/>
          </a:xfrm>
          <a:prstGeom prst="rect">
            <a:avLst/>
          </a:prstGeom>
        </p:spPr>
      </p:pic>
    </p:spTree>
    <p:extLst>
      <p:ext uri="{BB962C8B-B14F-4D97-AF65-F5344CB8AC3E}">
        <p14:creationId xmlns:p14="http://schemas.microsoft.com/office/powerpoint/2010/main" val="511750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EE60-F20E-B491-3E1D-08C4481E1724}"/>
              </a:ext>
            </a:extLst>
          </p:cNvPr>
          <p:cNvSpPr>
            <a:spLocks noGrp="1"/>
          </p:cNvSpPr>
          <p:nvPr>
            <p:ph type="title"/>
          </p:nvPr>
        </p:nvSpPr>
        <p:spPr/>
        <p:txBody>
          <a:bodyPr/>
          <a:lstStyle/>
          <a:p>
            <a:r>
              <a:rPr lang="tr-TR" dirty="0"/>
              <a:t>Supplementary</a:t>
            </a:r>
          </a:p>
        </p:txBody>
      </p:sp>
      <p:sp>
        <p:nvSpPr>
          <p:cNvPr id="3" name="Content Placeholder 2">
            <a:extLst>
              <a:ext uri="{FF2B5EF4-FFF2-40B4-BE49-F238E27FC236}">
                <a16:creationId xmlns:a16="http://schemas.microsoft.com/office/drawing/2014/main" id="{C44AA5BF-71BC-71FD-F59C-66083DDB6C8C}"/>
              </a:ext>
            </a:extLst>
          </p:cNvPr>
          <p:cNvSpPr>
            <a:spLocks noGrp="1"/>
          </p:cNvSpPr>
          <p:nvPr>
            <p:ph idx="1"/>
          </p:nvPr>
        </p:nvSpPr>
        <p:spPr/>
        <p:txBody>
          <a:bodyPr/>
          <a:lstStyle/>
          <a:p>
            <a:r>
              <a:rPr lang="en-US" dirty="0"/>
              <a:t>"Supporting materials mentioned in the report (organizational charts, tables, figures, etc.) should be presented in the Appendices section.</a:t>
            </a:r>
          </a:p>
          <a:p>
            <a:r>
              <a:rPr lang="en-US" dirty="0"/>
              <a:t>Internship </a:t>
            </a:r>
            <a:r>
              <a:rPr lang="tr-TR" dirty="0"/>
              <a:t>diaries</a:t>
            </a:r>
            <a:r>
              <a:rPr lang="en-US" dirty="0"/>
              <a:t>!"</a:t>
            </a:r>
            <a:endParaRPr lang="tr-TR" dirty="0"/>
          </a:p>
        </p:txBody>
      </p:sp>
    </p:spTree>
    <p:extLst>
      <p:ext uri="{BB962C8B-B14F-4D97-AF65-F5344CB8AC3E}">
        <p14:creationId xmlns:p14="http://schemas.microsoft.com/office/powerpoint/2010/main" val="3828321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6EC269-67C6-3A3F-56AF-768EB9E3F00C}"/>
              </a:ext>
            </a:extLst>
          </p:cNvPr>
          <p:cNvSpPr txBox="1"/>
          <p:nvPr/>
        </p:nvSpPr>
        <p:spPr>
          <a:xfrm>
            <a:off x="1317072" y="2038526"/>
            <a:ext cx="9110444" cy="3416320"/>
          </a:xfrm>
          <a:prstGeom prst="rect">
            <a:avLst/>
          </a:prstGeom>
          <a:noFill/>
        </p:spPr>
        <p:txBody>
          <a:bodyPr wrap="square">
            <a:spAutoFit/>
          </a:bodyPr>
          <a:lstStyle/>
          <a:p>
            <a:r>
              <a:rPr lang="en-US" dirty="0"/>
              <a:t>"Include the contributions of the internship or volunteer community service you have done to yourself.</a:t>
            </a:r>
            <a:endParaRPr lang="tr-TR" dirty="0"/>
          </a:p>
          <a:p>
            <a:endParaRPr lang="en-US" dirty="0"/>
          </a:p>
          <a:p>
            <a:r>
              <a:rPr lang="en-US" dirty="0"/>
              <a:t>Discuss the difficulties and problems you encountered during this process.</a:t>
            </a:r>
            <a:endParaRPr lang="tr-TR" dirty="0"/>
          </a:p>
          <a:p>
            <a:endParaRPr lang="en-US" dirty="0"/>
          </a:p>
          <a:p>
            <a:r>
              <a:rPr lang="en-US" dirty="0"/>
              <a:t>If you were to do this internship/work again, what would you change?</a:t>
            </a:r>
            <a:endParaRPr lang="tr-TR" dirty="0"/>
          </a:p>
          <a:p>
            <a:endParaRPr lang="en-US" dirty="0"/>
          </a:p>
          <a:p>
            <a:r>
              <a:rPr lang="en-US" dirty="0"/>
              <a:t>Evaluate the impact of this internship/work in terms of shaping your education.</a:t>
            </a:r>
            <a:endParaRPr lang="tr-TR" dirty="0"/>
          </a:p>
          <a:p>
            <a:endParaRPr lang="en-US" dirty="0"/>
          </a:p>
          <a:p>
            <a:r>
              <a:rPr lang="en-US" dirty="0"/>
              <a:t>What contributions did it make to your personal development?</a:t>
            </a:r>
            <a:endParaRPr lang="tr-TR" dirty="0"/>
          </a:p>
          <a:p>
            <a:endParaRPr lang="en-US" dirty="0"/>
          </a:p>
          <a:p>
            <a:r>
              <a:rPr lang="en-US" dirty="0"/>
              <a:t>What recommendations might you have for this internship/work? You can give us feedback."</a:t>
            </a:r>
            <a:endParaRPr lang="tr-TR" dirty="0"/>
          </a:p>
        </p:txBody>
      </p:sp>
    </p:spTree>
    <p:extLst>
      <p:ext uri="{BB962C8B-B14F-4D97-AF65-F5344CB8AC3E}">
        <p14:creationId xmlns:p14="http://schemas.microsoft.com/office/powerpoint/2010/main" val="1450882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3">
            <a:extLst>
              <a:ext uri="{FF2B5EF4-FFF2-40B4-BE49-F238E27FC236}">
                <a16:creationId xmlns:a16="http://schemas.microsoft.com/office/drawing/2014/main" id="{45F93A7A-23AF-77BA-4C9C-00B7F7D447DD}"/>
              </a:ext>
            </a:extLst>
          </p:cNvPr>
          <p:cNvGrpSpPr/>
          <p:nvPr/>
        </p:nvGrpSpPr>
        <p:grpSpPr>
          <a:xfrm>
            <a:off x="2200515" y="100668"/>
            <a:ext cx="6353810" cy="6231890"/>
            <a:chOff x="539495" y="0"/>
            <a:chExt cx="6353810" cy="6231890"/>
          </a:xfrm>
        </p:grpSpPr>
        <p:pic>
          <p:nvPicPr>
            <p:cNvPr id="5" name="object 4">
              <a:extLst>
                <a:ext uri="{FF2B5EF4-FFF2-40B4-BE49-F238E27FC236}">
                  <a16:creationId xmlns:a16="http://schemas.microsoft.com/office/drawing/2014/main" id="{E5F8D11B-DB1B-C35B-175C-17AB2E7230BF}"/>
                </a:ext>
              </a:extLst>
            </p:cNvPr>
            <p:cNvPicPr/>
            <p:nvPr/>
          </p:nvPicPr>
          <p:blipFill>
            <a:blip r:embed="rId2" cstate="print"/>
            <a:stretch>
              <a:fillRect/>
            </a:stretch>
          </p:blipFill>
          <p:spPr>
            <a:xfrm>
              <a:off x="539495" y="3140964"/>
              <a:ext cx="3657600" cy="3090672"/>
            </a:xfrm>
            <a:prstGeom prst="rect">
              <a:avLst/>
            </a:prstGeom>
          </p:spPr>
        </p:pic>
        <p:pic>
          <p:nvPicPr>
            <p:cNvPr id="6" name="object 5">
              <a:extLst>
                <a:ext uri="{FF2B5EF4-FFF2-40B4-BE49-F238E27FC236}">
                  <a16:creationId xmlns:a16="http://schemas.microsoft.com/office/drawing/2014/main" id="{733F1AE4-2C74-534F-D5E0-676AFD45DD7D}"/>
                </a:ext>
              </a:extLst>
            </p:cNvPr>
            <p:cNvPicPr/>
            <p:nvPr/>
          </p:nvPicPr>
          <p:blipFill>
            <a:blip r:embed="rId3" cstate="print"/>
            <a:stretch>
              <a:fillRect/>
            </a:stretch>
          </p:blipFill>
          <p:spPr>
            <a:xfrm>
              <a:off x="2700528" y="0"/>
              <a:ext cx="4192524" cy="3140964"/>
            </a:xfrm>
            <a:prstGeom prst="rect">
              <a:avLst/>
            </a:prstGeom>
          </p:spPr>
        </p:pic>
      </p:grpSp>
    </p:spTree>
    <p:extLst>
      <p:ext uri="{BB962C8B-B14F-4D97-AF65-F5344CB8AC3E}">
        <p14:creationId xmlns:p14="http://schemas.microsoft.com/office/powerpoint/2010/main" val="374983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1DD921-C240-1902-E5D8-0F7060F7675E}"/>
              </a:ext>
            </a:extLst>
          </p:cNvPr>
          <p:cNvSpPr txBox="1"/>
          <p:nvPr/>
        </p:nvSpPr>
        <p:spPr>
          <a:xfrm>
            <a:off x="3047301" y="3246431"/>
            <a:ext cx="6094602" cy="646331"/>
          </a:xfrm>
          <a:prstGeom prst="rect">
            <a:avLst/>
          </a:prstGeom>
          <a:noFill/>
        </p:spPr>
        <p:txBody>
          <a:bodyPr wrap="square">
            <a:spAutoFit/>
          </a:bodyPr>
          <a:lstStyle/>
          <a:p>
            <a:r>
              <a:rPr lang="tr-TR" sz="3600" dirty="0">
                <a:solidFill>
                  <a:srgbClr val="000000"/>
                </a:solidFill>
              </a:rPr>
              <a:t>      EMPIRICAL ARTİCLE</a:t>
            </a:r>
            <a:endParaRPr lang="tr-TR" sz="3600" dirty="0"/>
          </a:p>
        </p:txBody>
      </p:sp>
    </p:spTree>
    <p:extLst>
      <p:ext uri="{BB962C8B-B14F-4D97-AF65-F5344CB8AC3E}">
        <p14:creationId xmlns:p14="http://schemas.microsoft.com/office/powerpoint/2010/main" val="127535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C3AE-DBC5-FA4F-E201-A3C961C58D04}"/>
              </a:ext>
            </a:extLst>
          </p:cNvPr>
          <p:cNvSpPr>
            <a:spLocks noGrp="1"/>
          </p:cNvSpPr>
          <p:nvPr>
            <p:ph type="title"/>
          </p:nvPr>
        </p:nvSpPr>
        <p:spPr/>
        <p:txBody>
          <a:bodyPr/>
          <a:lstStyle/>
          <a:p>
            <a:r>
              <a:rPr lang="tr-TR" dirty="0"/>
              <a:t>    INTRODUCTION</a:t>
            </a:r>
          </a:p>
        </p:txBody>
      </p:sp>
      <p:sp>
        <p:nvSpPr>
          <p:cNvPr id="4" name="Rectangle 1">
            <a:extLst>
              <a:ext uri="{FF2B5EF4-FFF2-40B4-BE49-F238E27FC236}">
                <a16:creationId xmlns:a16="http://schemas.microsoft.com/office/drawing/2014/main" id="{07002CFD-FBCB-5DF1-0B4E-CEF425D0F9E4}"/>
              </a:ext>
            </a:extLst>
          </p:cNvPr>
          <p:cNvSpPr>
            <a:spLocks noGrp="1" noChangeArrowheads="1"/>
          </p:cNvSpPr>
          <p:nvPr>
            <p:ph idx="1"/>
          </p:nvPr>
        </p:nvSpPr>
        <p:spPr bwMode="auto">
          <a:xfrm>
            <a:off x="570452" y="2060890"/>
            <a:ext cx="12424333" cy="310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tr-TR" altLang="tr-TR" sz="1600" dirty="0">
                <a:latin typeface="Söhne"/>
              </a:rPr>
              <a:t> </a:t>
            </a:r>
            <a:r>
              <a:rPr kumimoji="0" lang="tr-TR" altLang="tr-TR" sz="1600" b="0" i="0" u="none" strike="noStrike" cap="none" normalizeH="0" baseline="0" dirty="0">
                <a:ln>
                  <a:noFill/>
                </a:ln>
                <a:solidFill>
                  <a:schemeClr val="tx1"/>
                </a:solidFill>
                <a:effectLst/>
                <a:latin typeface="Söhne"/>
              </a:rPr>
              <a:t>Introduce </a:t>
            </a:r>
            <a:r>
              <a:rPr lang="tr-TR" altLang="tr-TR" sz="1600" dirty="0">
                <a:latin typeface="Söhne"/>
              </a:rPr>
              <a:t>the research question.</a:t>
            </a:r>
            <a:endParaRPr kumimoji="0" lang="tr-TR" altLang="tr-TR" sz="16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tr-TR" altLang="tr-TR" sz="1600" b="0" i="0" u="none" strike="noStrike" cap="none" normalizeH="0" baseline="0" dirty="0">
                <a:ln>
                  <a:noFill/>
                </a:ln>
                <a:solidFill>
                  <a:schemeClr val="tx1"/>
                </a:solidFill>
                <a:effectLst/>
                <a:latin typeface="Söhne"/>
              </a:rPr>
              <a:t>  Give examples from previous studies to highlight the place of these variables in the literature.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tr-TR" altLang="tr-TR" sz="1600" b="0" i="0" u="none" strike="noStrike" cap="none" normalizeH="0" baseline="0" dirty="0">
                <a:ln>
                  <a:noFill/>
                </a:ln>
                <a:solidFill>
                  <a:schemeClr val="tx1"/>
                </a:solidFill>
                <a:effectLst/>
                <a:latin typeface="Söhne"/>
              </a:rPr>
              <a:t>   Explain why the expected relationship between the variables is hypothesized.</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tr-TR" altLang="tr-TR" sz="1600" b="0" i="0" u="none" strike="noStrike" cap="none" normalizeH="0" baseline="0" dirty="0">
                <a:ln>
                  <a:noFill/>
                </a:ln>
                <a:solidFill>
                  <a:schemeClr val="tx1"/>
                </a:solidFill>
                <a:effectLst/>
                <a:latin typeface="Söhne"/>
              </a:rPr>
              <a:t>  Provide examples from similar studies.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tr-TR" altLang="tr-TR" sz="1600" b="0" i="0" u="none" strike="noStrike" cap="none" normalizeH="0" baseline="0" dirty="0">
                <a:ln>
                  <a:noFill/>
                </a:ln>
                <a:solidFill>
                  <a:schemeClr val="tx1"/>
                </a:solidFill>
                <a:effectLst/>
                <a:latin typeface="Söhne"/>
              </a:rPr>
              <a:t> If there are no similar studies, provide examples from studies that include other variables that could be related to the variables in the study.</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tr-TR" altLang="tr-TR" sz="1600" b="0" i="0" u="none" strike="noStrike" cap="none" normalizeH="0" baseline="0" dirty="0">
                <a:ln>
                  <a:noFill/>
                </a:ln>
                <a:solidFill>
                  <a:schemeClr val="tx1"/>
                </a:solidFill>
                <a:effectLst/>
                <a:latin typeface="Söhne"/>
              </a:rPr>
              <a:t> After discussing the relevant literature, the hypotheses of the study are clearly stated.</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tr-TR" altLang="tr-TR" sz="1600" b="0" i="0" u="none" strike="noStrike" cap="none" normalizeH="0" baseline="0" dirty="0">
                <a:ln>
                  <a:noFill/>
                </a:ln>
                <a:solidFill>
                  <a:schemeClr val="tx1"/>
                </a:solidFill>
                <a:effectLst/>
                <a:latin typeface="Söhne"/>
              </a:rPr>
              <a:t> What kind of relationship is expected?</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tr-TR" altLang="tr-TR" sz="1600" b="0" i="0" u="none" strike="noStrike" cap="none" normalizeH="0" baseline="0" dirty="0">
                <a:ln>
                  <a:noFill/>
                </a:ln>
                <a:solidFill>
                  <a:schemeClr val="tx1"/>
                </a:solidFill>
                <a:effectLst/>
                <a:latin typeface="Söhne"/>
              </a:rPr>
              <a:t> The direction of the relationship (+/-).</a:t>
            </a: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600" b="0" i="0" u="none" strike="noStrike" cap="none" normalizeH="0" baseline="0" dirty="0">
                <a:ln>
                  <a:noFill/>
                </a:ln>
                <a:solidFill>
                  <a:schemeClr val="tx1"/>
                </a:solidFill>
                <a:effectLst/>
              </a:rPr>
            </a:br>
            <a:endParaRPr kumimoji="0" lang="tr-TR" altLang="tr-T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957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9035-86FE-4891-1290-646C6E6DDBA5}"/>
              </a:ext>
            </a:extLst>
          </p:cNvPr>
          <p:cNvSpPr>
            <a:spLocks noGrp="1"/>
          </p:cNvSpPr>
          <p:nvPr>
            <p:ph type="title"/>
          </p:nvPr>
        </p:nvSpPr>
        <p:spPr>
          <a:xfrm>
            <a:off x="863367" y="163584"/>
            <a:ext cx="8330967" cy="171769"/>
          </a:xfrm>
        </p:spPr>
        <p:txBody>
          <a:bodyPr>
            <a:normAutofit fontScale="90000"/>
          </a:bodyPr>
          <a:lstStyle/>
          <a:p>
            <a:r>
              <a:rPr lang="tr-TR" dirty="0"/>
              <a:t>                      METHODS</a:t>
            </a:r>
          </a:p>
        </p:txBody>
      </p:sp>
      <p:sp>
        <p:nvSpPr>
          <p:cNvPr id="3" name="Content Placeholder 2">
            <a:extLst>
              <a:ext uri="{FF2B5EF4-FFF2-40B4-BE49-F238E27FC236}">
                <a16:creationId xmlns:a16="http://schemas.microsoft.com/office/drawing/2014/main" id="{DD0A55D3-0463-F74B-2EA3-870AB4AD2515}"/>
              </a:ext>
            </a:extLst>
          </p:cNvPr>
          <p:cNvSpPr>
            <a:spLocks noGrp="1"/>
          </p:cNvSpPr>
          <p:nvPr>
            <p:ph idx="1"/>
          </p:nvPr>
        </p:nvSpPr>
        <p:spPr>
          <a:xfrm>
            <a:off x="209725" y="469784"/>
            <a:ext cx="11752976" cy="6224632"/>
          </a:xfrm>
        </p:spPr>
        <p:txBody>
          <a:bodyPr>
            <a:noAutofit/>
          </a:bodyPr>
          <a:lstStyle/>
          <a:p>
            <a:pPr marL="0" indent="0">
              <a:buNone/>
            </a:pPr>
            <a:r>
              <a:rPr lang="tr-TR" sz="1300" b="1" dirty="0"/>
              <a:t>Research Sample</a:t>
            </a:r>
            <a:endParaRPr lang="en-US" sz="1300" b="1" dirty="0"/>
          </a:p>
          <a:p>
            <a:pPr marL="0" indent="0">
              <a:buNone/>
            </a:pPr>
            <a:r>
              <a:rPr lang="en-US" sz="1300" dirty="0"/>
              <a:t>How participants were reached</a:t>
            </a:r>
          </a:p>
          <a:p>
            <a:pPr marL="0" indent="0">
              <a:buNone/>
            </a:pPr>
            <a:r>
              <a:rPr lang="en-US" sz="1300" dirty="0"/>
              <a:t>Students of YBÜ (</a:t>
            </a:r>
            <a:r>
              <a:rPr lang="en-US" sz="1300" dirty="0" err="1"/>
              <a:t>Yıldırım</a:t>
            </a:r>
            <a:r>
              <a:rPr lang="en-US" sz="1300" dirty="0"/>
              <a:t> </a:t>
            </a:r>
            <a:r>
              <a:rPr lang="en-US" sz="1300" dirty="0" err="1"/>
              <a:t>Beyazıt</a:t>
            </a:r>
            <a:r>
              <a:rPr lang="en-US" sz="1300" dirty="0"/>
              <a:t> University) Psychology Department</a:t>
            </a:r>
          </a:p>
          <a:p>
            <a:pPr marL="0" indent="0">
              <a:buNone/>
            </a:pPr>
            <a:r>
              <a:rPr lang="en-US" sz="1300" dirty="0"/>
              <a:t>Women's Shelters affiliated with the </a:t>
            </a:r>
            <a:r>
              <a:rPr lang="en-US" sz="1300" dirty="0" err="1"/>
              <a:t>Çankaya</a:t>
            </a:r>
            <a:r>
              <a:rPr lang="en-US" sz="1300" dirty="0"/>
              <a:t> Municipality</a:t>
            </a:r>
          </a:p>
          <a:p>
            <a:pPr marL="0" indent="0">
              <a:buNone/>
            </a:pPr>
            <a:r>
              <a:rPr lang="en-US" sz="1300" dirty="0"/>
              <a:t>Participants' age and gender distribution:</a:t>
            </a:r>
          </a:p>
          <a:p>
            <a:pPr marL="0" indent="0">
              <a:buNone/>
            </a:pPr>
            <a:endParaRPr lang="en-US" sz="1300" dirty="0"/>
          </a:p>
          <a:p>
            <a:pPr marL="0" indent="0">
              <a:buNone/>
            </a:pPr>
            <a:r>
              <a:rPr lang="en-US" sz="1300" dirty="0"/>
              <a:t>Percentage, mean, standard deviation</a:t>
            </a:r>
          </a:p>
          <a:p>
            <a:pPr marL="0" indent="0">
              <a:buNone/>
            </a:pPr>
            <a:r>
              <a:rPr lang="en-US" sz="1300" b="1" dirty="0"/>
              <a:t>Scales:</a:t>
            </a:r>
          </a:p>
          <a:p>
            <a:pPr marL="0" indent="0">
              <a:buNone/>
            </a:pPr>
            <a:endParaRPr lang="en-US" sz="1300" dirty="0"/>
          </a:p>
          <a:p>
            <a:pPr marL="0" indent="0">
              <a:buNone/>
            </a:pPr>
            <a:r>
              <a:rPr lang="en-US" sz="1300" b="1" dirty="0"/>
              <a:t>Introduction of the scales used in the research</a:t>
            </a:r>
          </a:p>
          <a:p>
            <a:pPr marL="0" indent="0">
              <a:buNone/>
            </a:pPr>
            <a:r>
              <a:rPr lang="en-US" sz="1300" dirty="0"/>
              <a:t>Reference to the article where the scale was first developed</a:t>
            </a:r>
          </a:p>
          <a:p>
            <a:pPr marL="0" indent="0">
              <a:buNone/>
            </a:pPr>
            <a:r>
              <a:rPr lang="en-US" sz="1300" dirty="0"/>
              <a:t>Reference to the article adapting the scale</a:t>
            </a:r>
          </a:p>
          <a:p>
            <a:pPr marL="0" indent="0">
              <a:buNone/>
            </a:pPr>
            <a:r>
              <a:rPr lang="en-US" sz="1300" dirty="0"/>
              <a:t>Validity, reliability</a:t>
            </a:r>
          </a:p>
          <a:p>
            <a:pPr marL="0" indent="0">
              <a:buNone/>
            </a:pPr>
            <a:r>
              <a:rPr lang="en-US" sz="1300" dirty="0"/>
              <a:t>Introduction of the sub-dimensions</a:t>
            </a:r>
          </a:p>
          <a:p>
            <a:pPr marL="0" indent="0">
              <a:buNone/>
            </a:pPr>
            <a:r>
              <a:rPr lang="en-US" sz="1300" dirty="0"/>
              <a:t>Example items</a:t>
            </a:r>
          </a:p>
          <a:p>
            <a:pPr marL="0" indent="0">
              <a:buNone/>
            </a:pPr>
            <a:r>
              <a:rPr lang="en-US" sz="1300" dirty="0"/>
              <a:t>Measurement Methods:</a:t>
            </a:r>
          </a:p>
          <a:p>
            <a:pPr marL="0" indent="0">
              <a:buNone/>
            </a:pPr>
            <a:r>
              <a:rPr lang="en-US" sz="1300" dirty="0"/>
              <a:t>Introduction of the tests, experiments, videos, interviews, etc., used as measurement methods in the research</a:t>
            </a:r>
          </a:p>
          <a:p>
            <a:pPr marL="0" indent="0">
              <a:buNone/>
            </a:pPr>
            <a:r>
              <a:rPr lang="en-US" sz="1300" dirty="0"/>
              <a:t>If the method has been used before, mention should be made of previous studies</a:t>
            </a:r>
          </a:p>
          <a:p>
            <a:pPr marL="0" indent="0">
              <a:buNone/>
            </a:pPr>
            <a:r>
              <a:rPr lang="en-US" sz="1300" dirty="0"/>
              <a:t>If a new method has been developed, how it was developed should be explained.</a:t>
            </a:r>
            <a:endParaRPr lang="tr-TR" sz="1300" dirty="0"/>
          </a:p>
        </p:txBody>
      </p:sp>
    </p:spTree>
    <p:extLst>
      <p:ext uri="{BB962C8B-B14F-4D97-AF65-F5344CB8AC3E}">
        <p14:creationId xmlns:p14="http://schemas.microsoft.com/office/powerpoint/2010/main" val="336919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D64D-2F2E-249A-37C9-3CDE44B2AFB9}"/>
              </a:ext>
            </a:extLst>
          </p:cNvPr>
          <p:cNvSpPr>
            <a:spLocks noGrp="1"/>
          </p:cNvSpPr>
          <p:nvPr>
            <p:ph type="title"/>
          </p:nvPr>
        </p:nvSpPr>
        <p:spPr/>
        <p:txBody>
          <a:bodyPr/>
          <a:lstStyle/>
          <a:p>
            <a:r>
              <a:rPr lang="tr-TR" dirty="0"/>
              <a:t> Data Collection</a:t>
            </a:r>
          </a:p>
        </p:txBody>
      </p:sp>
      <p:sp>
        <p:nvSpPr>
          <p:cNvPr id="3" name="Content Placeholder 2">
            <a:extLst>
              <a:ext uri="{FF2B5EF4-FFF2-40B4-BE49-F238E27FC236}">
                <a16:creationId xmlns:a16="http://schemas.microsoft.com/office/drawing/2014/main" id="{C57C04B1-DD7F-347F-F16D-F878423CD939}"/>
              </a:ext>
            </a:extLst>
          </p:cNvPr>
          <p:cNvSpPr>
            <a:spLocks noGrp="1"/>
          </p:cNvSpPr>
          <p:nvPr>
            <p:ph idx="1"/>
          </p:nvPr>
        </p:nvSpPr>
        <p:spPr/>
        <p:txBody>
          <a:bodyPr/>
          <a:lstStyle/>
          <a:p>
            <a:r>
              <a:rPr lang="en-US" dirty="0"/>
              <a:t>Clearly stating each step implemented during the data collection phase</a:t>
            </a:r>
          </a:p>
          <a:p>
            <a:endParaRPr lang="en-US" dirty="0"/>
          </a:p>
          <a:p>
            <a:r>
              <a:rPr lang="en-US" dirty="0"/>
              <a:t>How and where were the scales/experiments applied?</a:t>
            </a:r>
          </a:p>
          <a:p>
            <a:endParaRPr lang="en-US" dirty="0"/>
          </a:p>
          <a:p>
            <a:r>
              <a:rPr lang="en-US" dirty="0"/>
              <a:t>How many minutes does it take to fill out the scales / apply the experiment in total?"</a:t>
            </a:r>
            <a:endParaRPr lang="tr-TR" dirty="0"/>
          </a:p>
        </p:txBody>
      </p:sp>
    </p:spTree>
    <p:extLst>
      <p:ext uri="{BB962C8B-B14F-4D97-AF65-F5344CB8AC3E}">
        <p14:creationId xmlns:p14="http://schemas.microsoft.com/office/powerpoint/2010/main" val="111676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D8DB-0DDD-6B15-B387-7A214736CAE6}"/>
              </a:ext>
            </a:extLst>
          </p:cNvPr>
          <p:cNvSpPr>
            <a:spLocks noGrp="1"/>
          </p:cNvSpPr>
          <p:nvPr>
            <p:ph type="title"/>
          </p:nvPr>
        </p:nvSpPr>
        <p:spPr/>
        <p:txBody>
          <a:bodyPr/>
          <a:lstStyle/>
          <a:p>
            <a:r>
              <a:rPr lang="tr-TR" dirty="0"/>
              <a:t>Results</a:t>
            </a:r>
          </a:p>
        </p:txBody>
      </p:sp>
      <p:sp>
        <p:nvSpPr>
          <p:cNvPr id="3" name="Content Placeholder 2">
            <a:extLst>
              <a:ext uri="{FF2B5EF4-FFF2-40B4-BE49-F238E27FC236}">
                <a16:creationId xmlns:a16="http://schemas.microsoft.com/office/drawing/2014/main" id="{A18FD96C-1A0B-F7B4-E979-6416E3277730}"/>
              </a:ext>
            </a:extLst>
          </p:cNvPr>
          <p:cNvSpPr>
            <a:spLocks noGrp="1"/>
          </p:cNvSpPr>
          <p:nvPr>
            <p:ph idx="1"/>
          </p:nvPr>
        </p:nvSpPr>
        <p:spPr/>
        <p:txBody>
          <a:bodyPr/>
          <a:lstStyle/>
          <a:p>
            <a:r>
              <a:rPr lang="en-US" dirty="0"/>
              <a:t>"Reporting descriptive statistics related to the variables</a:t>
            </a:r>
          </a:p>
          <a:p>
            <a:endParaRPr lang="en-US" dirty="0"/>
          </a:p>
          <a:p>
            <a:r>
              <a:rPr lang="en-US" dirty="0"/>
              <a:t>Reporting whether the tested hypotheses are supported</a:t>
            </a:r>
          </a:p>
          <a:p>
            <a:endParaRPr lang="en-US" dirty="0"/>
          </a:p>
          <a:p>
            <a:r>
              <a:rPr lang="en-US" dirty="0"/>
              <a:t>Reporting the results of the relevant statistical analyses</a:t>
            </a:r>
          </a:p>
          <a:p>
            <a:r>
              <a:rPr lang="en-US" dirty="0"/>
              <a:t>Ensuring that findings are easier to follow with tables and figures"</a:t>
            </a:r>
            <a:endParaRPr lang="tr-TR" dirty="0"/>
          </a:p>
        </p:txBody>
      </p:sp>
    </p:spTree>
    <p:extLst>
      <p:ext uri="{BB962C8B-B14F-4D97-AF65-F5344CB8AC3E}">
        <p14:creationId xmlns:p14="http://schemas.microsoft.com/office/powerpoint/2010/main" val="1356769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3034</Words>
  <Application>Microsoft Office PowerPoint</Application>
  <PresentationFormat>Widescreen</PresentationFormat>
  <Paragraphs>158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Söhne</vt:lpstr>
      <vt:lpstr>Office Theme</vt:lpstr>
      <vt:lpstr>PowerPoint Presentation</vt:lpstr>
      <vt:lpstr>The submission of works for all subfields (internship, article, voluntary community service) will be made to the office of the Department of Psychology during the final period of the fall semester. (The specific day and time range will be announced later). Before submitting the printed versions of their reports/articles, all students are required to send the final versions of their reports/articles to ybubitirmeprojesi@gmail.com.  The submission of the works will be against signature; if a friend will submit on your behalf, we will require that person to present a signed petition written by you stating that they will be submitting the work.  Those who have completed the graduation project course in the subfields of internship and voluntary community service must submit their reports, journals, performance evaluation, and attendance forms (these can be either separate or together) within an open yellow file envelope (with the opening unsealed) along with the Graduation Project Submission Document (Delivery Deed).  Those who have completed the graduation project course in the article writing subfield must submit their articles (two copies) within an open yellow file envelope (with the opening unsealed) along with the Graduation Project Submission Document (Delivery Deed), and the Article Writing Subfield Ethics and Signature Form.     The submission of works for all subfields (internship, article, voluntary community service) will be made to the office of the Department of Psychology during the final period of the fall semester. (The specific day and time range will be announced later). Before submitting the printed versions of their reports/articles, all students are required to send the final versions of their reports/articles to ybubitirmeprojesi@gmail.com.  The submission of the works will be against signature; if a friend will submit on your behalf, we will require that person to present a signed petition written by you stating that they will be submitting the work.  Those who have completed the graduation project course in the subfields of internship and voluntary community service must submit their reports, journals, performance evaluation, and attendance forms (these can be either separate or together) within an open yellow file envelope (with the opening unsealed) along with the Graduation Project Submission Document (Delivery Deed).  Those who have completed the graduation project course in the article writing subfield must submit their articles (two copies) within an open yellow file envelope (with the opening unsealed) along with the Graduation Project Submission Document (Delivery Deed), and the Article Writing Subfield Ethics and Signature Form.       </vt:lpstr>
      <vt:lpstr>PowerPoint Presentation</vt:lpstr>
      <vt:lpstr>         LITERATURE REVIEW</vt:lpstr>
      <vt:lpstr>PowerPoint Presentation</vt:lpstr>
      <vt:lpstr>    INTRODUCTION</vt:lpstr>
      <vt:lpstr>                      METHODS</vt:lpstr>
      <vt:lpstr> Data Collection</vt:lpstr>
      <vt:lpstr>Results</vt:lpstr>
      <vt:lpstr>Discussion</vt:lpstr>
      <vt:lpstr>Project Report</vt:lpstr>
      <vt:lpstr>PowerPoint Presentation</vt:lpstr>
      <vt:lpstr>PowerPoint Presentation</vt:lpstr>
      <vt:lpstr>Simple but an important part: Format</vt:lpstr>
      <vt:lpstr>                   Content</vt:lpstr>
      <vt:lpstr>              Executive Report</vt:lpstr>
      <vt:lpstr>PowerPoint Presentation</vt:lpstr>
      <vt:lpstr>PowerPoint Presentation</vt:lpstr>
      <vt:lpstr>PowerPoint Presentation</vt:lpstr>
      <vt:lpstr>PowerPoint Presentation</vt:lpstr>
      <vt:lpstr>PowerPoint Presentation</vt:lpstr>
      <vt:lpstr>PowerPoint Presentation</vt:lpstr>
      <vt:lpstr> A closer look: Intership Institution</vt:lpstr>
      <vt:lpstr>PowerPoint Presentation</vt:lpstr>
      <vt:lpstr>PowerPoint Presentation</vt:lpstr>
      <vt:lpstr>  The Purpose and Scope of the Internship</vt:lpstr>
      <vt:lpstr>Addressing the Internship Experience Within the Framework of the Information Learned in the Undergraduate Program.</vt:lpstr>
      <vt:lpstr>Addressing the Internship Experience Within the Framework of the Information Learned in the Undergraduate Program.</vt:lpstr>
      <vt:lpstr>Addressing the Internship Experience Within the Framework of the Information Learned in the Undergraduate Program.</vt:lpstr>
      <vt:lpstr>Addressing the Internship Experience Within the Framework of the Information Learned in the Undergraduate Program.</vt:lpstr>
      <vt:lpstr>Addressing the Internship Experience Within the Framework of the Information Learned in the Undergraduate Program.</vt:lpstr>
      <vt:lpstr>PowerPoint Presentation</vt:lpstr>
      <vt:lpstr>Addressing the Internship Experience Within the Framework of the Information Learned in the Undergraduate Program.</vt:lpstr>
      <vt:lpstr>Addressing the Internship Experience Within the Framework of the Information Learned in the Undergraduate Program.</vt:lpstr>
      <vt:lpstr>Addressing the Internship Experience Within the Framework of the Information Learned in the Undergraduate Program.</vt:lpstr>
      <vt:lpstr>PowerPoint Presentation</vt:lpstr>
      <vt:lpstr>PowerPoint Presentation</vt:lpstr>
      <vt:lpstr>PowerPoint Presentation</vt:lpstr>
      <vt:lpstr>                          Evaluation</vt:lpstr>
      <vt:lpstr>PowerPoint Presentation</vt:lpstr>
      <vt:lpstr>PowerPoint Presentation</vt:lpstr>
      <vt:lpstr>                References</vt:lpstr>
      <vt:lpstr>PowerPoint Presentation</vt:lpstr>
      <vt:lpstr>Supplementary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submission of works for all subfields (internship, article, voluntary community service) will be made to the office of the Department of Psychology during the final period of the fall semester. (The specific day and time range will be announced later). Before submitting the printed versions of their reports/articles, all students are required to send the final versions of their reports/articles to ybubitirmeprojesi@gmail.com.  The submission of the works will be against signature; if a friend will submit on your behalf, we will require that person to present a signed petition written by you stating that they will be submitting the work.  Those who have completed the graduation project course in the subfields of internship and voluntary community service must submit their reports, journals, performance evaluation, and attendance forms (these can be either separate or together) within an open yellow file envelope (with the opening unsealed) along with the Graduation Project Submission Document (Delivery Deed).  Those who have completed the graduation project course in the article writing subfield must submit their articles (two copies) within an open yellow file envelope (with the opening unsealed) along with the Graduation Project Submission Document (Delivery Deed), and the Article Writing Subfield Ethics and Signature Form.     The submission of works for all subfields (internship, article, voluntary community service) will be made to the office of the Department of Psychology during the final period of the fall semester. (The specific day and time range will be announced later). Before submitting the printed versions of their reports/articles, all students are required to send the final versions of their reports/articles to ybubitirmeprojesi@gmail.com.  The submission of the works will be against signature; if a friend will submit on your behalf, we will require that person to present a signed petition written by you stating that they will be submitting the work.  Those who have completed the graduation project course in the subfields of internship and voluntary community service must submit their reports, journals, performance evaluation, and attendance forms (these can be either separate or together) within an open yellow file envelope (with the opening unsealed) along with the Graduation Project Submission Document (Delivery Deed).  Those who have completed the graduation project course in the article writing subfield must submit their articles (two copies) within an open yellow file envelope (with the opening unsealed) along with the Graduation Project Submission Document (Delivery Deed), and the Article Writing Subfield Ethics and Signature Form.       </dc:title>
  <dc:creator>4418</dc:creator>
  <cp:lastModifiedBy>4418</cp:lastModifiedBy>
  <cp:revision>3</cp:revision>
  <dcterms:created xsi:type="dcterms:W3CDTF">2023-11-08T08:19:28Z</dcterms:created>
  <dcterms:modified xsi:type="dcterms:W3CDTF">2023-11-08T10:19:28Z</dcterms:modified>
</cp:coreProperties>
</file>