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sldIdLst>
    <p:sldId id="256" r:id="rId2"/>
    <p:sldId id="259" r:id="rId3"/>
    <p:sldId id="257" r:id="rId4"/>
    <p:sldId id="258"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p:restoredTop sz="94650"/>
  </p:normalViewPr>
  <p:slideViewPr>
    <p:cSldViewPr snapToGrid="0">
      <p:cViewPr varScale="1">
        <p:scale>
          <a:sx n="82" d="100"/>
          <a:sy n="82" d="100"/>
        </p:scale>
        <p:origin x="77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4D2DF-8FAE-430C-A7C0-8F693DF622E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AC98609-9545-4FCF-9AC3-F6FB533E5AF0}">
      <dgm:prSet/>
      <dgm:spPr/>
      <dgm:t>
        <a:bodyPr/>
        <a:lstStyle/>
        <a:p>
          <a:r>
            <a:rPr lang="en-US" b="0" i="0" smtClean="0"/>
            <a:t>Students can complete their undergraduate internships in a total of 30 working days at any official or private institutions where psychologists work and psychological services are provided. For example:</a:t>
          </a:r>
          <a:endParaRPr lang="en-US" b="0" i="0"/>
        </a:p>
      </dgm:t>
    </dgm:pt>
    <dgm:pt modelId="{AB031E4A-407D-4078-9AFE-CFD528E81E76}" type="parTrans" cxnId="{BCB575D7-13A3-4FE3-9A39-F65DD3211636}">
      <dgm:prSet/>
      <dgm:spPr/>
      <dgm:t>
        <a:bodyPr/>
        <a:lstStyle/>
        <a:p>
          <a:endParaRPr lang="tr-TR"/>
        </a:p>
      </dgm:t>
    </dgm:pt>
    <dgm:pt modelId="{89E7E0AE-68CC-41E8-BD74-F8FD4D5CBB0C}" type="sibTrans" cxnId="{BCB575D7-13A3-4FE3-9A39-F65DD3211636}">
      <dgm:prSet/>
      <dgm:spPr/>
      <dgm:t>
        <a:bodyPr/>
        <a:lstStyle/>
        <a:p>
          <a:endParaRPr lang="tr-TR"/>
        </a:p>
      </dgm:t>
    </dgm:pt>
    <dgm:pt modelId="{CF98B92C-33F2-4FAD-B7E4-6C493B8EFAEE}">
      <dgm:prSet/>
      <dgm:spPr/>
      <dgm:t>
        <a:bodyPr/>
        <a:lstStyle/>
        <a:p>
          <a:r>
            <a:rPr lang="en-US" b="0" i="0" dirty="0" smtClean="0"/>
            <a:t>Kindergartens, daycares, and special education centers</a:t>
          </a:r>
          <a:endParaRPr lang="en-US" b="0" i="0" dirty="0"/>
        </a:p>
      </dgm:t>
    </dgm:pt>
    <dgm:pt modelId="{C662CA44-1828-4A56-89A5-A177CFB2D995}" type="parTrans" cxnId="{02CC45A0-A908-41FD-B623-76854F4C061C}">
      <dgm:prSet/>
      <dgm:spPr/>
      <dgm:t>
        <a:bodyPr/>
        <a:lstStyle/>
        <a:p>
          <a:endParaRPr lang="tr-TR"/>
        </a:p>
      </dgm:t>
    </dgm:pt>
    <dgm:pt modelId="{749BB5CA-EC03-452F-AD68-83327413CBD0}" type="sibTrans" cxnId="{02CC45A0-A908-41FD-B623-76854F4C061C}">
      <dgm:prSet/>
      <dgm:spPr/>
      <dgm:t>
        <a:bodyPr/>
        <a:lstStyle/>
        <a:p>
          <a:endParaRPr lang="tr-TR"/>
        </a:p>
      </dgm:t>
    </dgm:pt>
    <dgm:pt modelId="{3F1152E4-922D-417A-93BC-FDD9D83D873B}">
      <dgm:prSet/>
      <dgm:spPr/>
      <dgm:t>
        <a:bodyPr/>
        <a:lstStyle/>
        <a:p>
          <a:r>
            <a:rPr lang="tr-TR" b="0" i="0" smtClean="0"/>
            <a:t>Nursing homes</a:t>
          </a:r>
          <a:endParaRPr lang="tr-TR" b="0" i="0"/>
        </a:p>
      </dgm:t>
    </dgm:pt>
    <dgm:pt modelId="{2BCB9A82-B4BA-4EE6-8345-1505965EB9E5}" type="parTrans" cxnId="{5C79B63D-15D4-4ADC-A4D6-E63A818096C2}">
      <dgm:prSet/>
      <dgm:spPr/>
      <dgm:t>
        <a:bodyPr/>
        <a:lstStyle/>
        <a:p>
          <a:endParaRPr lang="tr-TR"/>
        </a:p>
      </dgm:t>
    </dgm:pt>
    <dgm:pt modelId="{9761186D-49A2-4073-965F-35D202CCE323}" type="sibTrans" cxnId="{5C79B63D-15D4-4ADC-A4D6-E63A818096C2}">
      <dgm:prSet/>
      <dgm:spPr/>
      <dgm:t>
        <a:bodyPr/>
        <a:lstStyle/>
        <a:p>
          <a:endParaRPr lang="tr-TR"/>
        </a:p>
      </dgm:t>
    </dgm:pt>
    <dgm:pt modelId="{017A71D9-420C-47CA-A229-BC6175474E0B}">
      <dgm:prSet/>
      <dgm:spPr/>
      <dgm:t>
        <a:bodyPr/>
        <a:lstStyle/>
        <a:p>
          <a:r>
            <a:rPr lang="tr-TR" b="0" i="0" smtClean="0"/>
            <a:t>Orphanages</a:t>
          </a:r>
          <a:endParaRPr lang="tr-TR" b="0" i="0"/>
        </a:p>
      </dgm:t>
    </dgm:pt>
    <dgm:pt modelId="{01410BCE-5FCD-4DAC-89D8-E571373A644B}" type="parTrans" cxnId="{D4B3A0CB-13D2-4BD4-8773-EC0BA7BFB6D1}">
      <dgm:prSet/>
      <dgm:spPr/>
      <dgm:t>
        <a:bodyPr/>
        <a:lstStyle/>
        <a:p>
          <a:endParaRPr lang="tr-TR"/>
        </a:p>
      </dgm:t>
    </dgm:pt>
    <dgm:pt modelId="{85FA4A24-30B6-42AC-A9C7-B23AF7D165B9}" type="sibTrans" cxnId="{D4B3A0CB-13D2-4BD4-8773-EC0BA7BFB6D1}">
      <dgm:prSet/>
      <dgm:spPr/>
      <dgm:t>
        <a:bodyPr/>
        <a:lstStyle/>
        <a:p>
          <a:endParaRPr lang="tr-TR"/>
        </a:p>
      </dgm:t>
    </dgm:pt>
    <dgm:pt modelId="{D271D09D-44AE-4ECE-833C-072AFCCC3168}">
      <dgm:prSet/>
      <dgm:spPr/>
      <dgm:t>
        <a:bodyPr/>
        <a:lstStyle/>
        <a:p>
          <a:r>
            <a:rPr lang="en-US" b="0" i="0" smtClean="0"/>
            <a:t>Hospitals and other health units</a:t>
          </a:r>
          <a:endParaRPr lang="en-US" b="0" i="0"/>
        </a:p>
      </dgm:t>
    </dgm:pt>
    <dgm:pt modelId="{54044F86-A8B6-4EE1-9BBB-BEC649C96E95}" type="parTrans" cxnId="{B8711AD4-96E5-4AAD-B50C-E53DA16DDDD4}">
      <dgm:prSet/>
      <dgm:spPr/>
      <dgm:t>
        <a:bodyPr/>
        <a:lstStyle/>
        <a:p>
          <a:endParaRPr lang="tr-TR"/>
        </a:p>
      </dgm:t>
    </dgm:pt>
    <dgm:pt modelId="{FD80C777-8A36-48E1-84DC-15DF1D3A0BA2}" type="sibTrans" cxnId="{B8711AD4-96E5-4AAD-B50C-E53DA16DDDD4}">
      <dgm:prSet/>
      <dgm:spPr/>
      <dgm:t>
        <a:bodyPr/>
        <a:lstStyle/>
        <a:p>
          <a:endParaRPr lang="tr-TR"/>
        </a:p>
      </dgm:t>
    </dgm:pt>
    <dgm:pt modelId="{60FDA610-1D50-4889-A67B-B183D992409D}">
      <dgm:prSet/>
      <dgm:spPr/>
      <dgm:t>
        <a:bodyPr/>
        <a:lstStyle/>
        <a:p>
          <a:r>
            <a:rPr lang="tr-TR" b="0" i="0" smtClean="0"/>
            <a:t>Rehabilitation centers</a:t>
          </a:r>
          <a:endParaRPr lang="tr-TR" b="0" i="0"/>
        </a:p>
      </dgm:t>
    </dgm:pt>
    <dgm:pt modelId="{24A64CF7-8566-4C52-AE4A-07670D7368E4}" type="parTrans" cxnId="{8D201A43-8FF2-4686-998D-AEA78FD1DB66}">
      <dgm:prSet/>
      <dgm:spPr/>
      <dgm:t>
        <a:bodyPr/>
        <a:lstStyle/>
        <a:p>
          <a:endParaRPr lang="tr-TR"/>
        </a:p>
      </dgm:t>
    </dgm:pt>
    <dgm:pt modelId="{AAE3E44C-0A2E-400A-9FE3-7484DA093061}" type="sibTrans" cxnId="{8D201A43-8FF2-4686-998D-AEA78FD1DB66}">
      <dgm:prSet/>
      <dgm:spPr/>
      <dgm:t>
        <a:bodyPr/>
        <a:lstStyle/>
        <a:p>
          <a:endParaRPr lang="tr-TR"/>
        </a:p>
      </dgm:t>
    </dgm:pt>
    <dgm:pt modelId="{E037943B-DEFA-48E2-8A9A-8FDFA41D8C74}">
      <dgm:prSet/>
      <dgm:spPr/>
      <dgm:t>
        <a:bodyPr/>
        <a:lstStyle/>
        <a:p>
          <a:r>
            <a:rPr lang="en-US" b="0" i="0" smtClean="0"/>
            <a:t>Human resources, personnel, training, and R&amp;D departments or divisions of public and private sector institutions</a:t>
          </a:r>
          <a:endParaRPr lang="en-US" b="0" i="0"/>
        </a:p>
      </dgm:t>
    </dgm:pt>
    <dgm:pt modelId="{301EEFAB-F4D2-4B4B-B1A6-BCE7A624B61F}" type="parTrans" cxnId="{E7E2E55E-82E7-40D4-9F11-30F5DB010C4B}">
      <dgm:prSet/>
      <dgm:spPr/>
      <dgm:t>
        <a:bodyPr/>
        <a:lstStyle/>
        <a:p>
          <a:endParaRPr lang="tr-TR"/>
        </a:p>
      </dgm:t>
    </dgm:pt>
    <dgm:pt modelId="{2DC74095-5086-456F-93ED-4A4F3CF97439}" type="sibTrans" cxnId="{E7E2E55E-82E7-40D4-9F11-30F5DB010C4B}">
      <dgm:prSet/>
      <dgm:spPr/>
      <dgm:t>
        <a:bodyPr/>
        <a:lstStyle/>
        <a:p>
          <a:endParaRPr lang="tr-TR"/>
        </a:p>
      </dgm:t>
    </dgm:pt>
    <dgm:pt modelId="{B97F2418-9520-4F63-9C1C-09DDC17C8895}">
      <dgm:prSet/>
      <dgm:spPr/>
      <dgm:t>
        <a:bodyPr/>
        <a:lstStyle/>
        <a:p>
          <a:r>
            <a:rPr lang="tr-TR" b="0" i="0" smtClean="0"/>
            <a:t>Research centers or companies</a:t>
          </a:r>
          <a:endParaRPr lang="tr-TR" b="0" i="0"/>
        </a:p>
      </dgm:t>
    </dgm:pt>
    <dgm:pt modelId="{9C8C8AF7-74DA-4D31-BBC8-19EF367C4791}" type="parTrans" cxnId="{3EC4C722-8177-4610-B000-9785FA5F8A2B}">
      <dgm:prSet/>
      <dgm:spPr/>
      <dgm:t>
        <a:bodyPr/>
        <a:lstStyle/>
        <a:p>
          <a:endParaRPr lang="tr-TR"/>
        </a:p>
      </dgm:t>
    </dgm:pt>
    <dgm:pt modelId="{E9E5B8AD-83E2-4D1A-BA77-42119FA362C6}" type="sibTrans" cxnId="{3EC4C722-8177-4610-B000-9785FA5F8A2B}">
      <dgm:prSet/>
      <dgm:spPr/>
      <dgm:t>
        <a:bodyPr/>
        <a:lstStyle/>
        <a:p>
          <a:endParaRPr lang="tr-TR"/>
        </a:p>
      </dgm:t>
    </dgm:pt>
    <dgm:pt modelId="{BAD9C5B2-2A80-4DC5-8726-36CAEC3DFC7F}">
      <dgm:prSet/>
      <dgm:spPr/>
      <dgm:t>
        <a:bodyPr/>
        <a:lstStyle/>
        <a:p>
          <a:r>
            <a:rPr lang="tr-TR" b="0" i="0" smtClean="0"/>
            <a:t>Advertising companies</a:t>
          </a:r>
          <a:endParaRPr lang="tr-TR" b="0" i="0"/>
        </a:p>
      </dgm:t>
    </dgm:pt>
    <dgm:pt modelId="{BB9F0DB8-390E-4273-A86F-EAB37E4FAFCB}" type="parTrans" cxnId="{394A6F01-A427-4B0C-872C-7D87D43E0C30}">
      <dgm:prSet/>
      <dgm:spPr/>
      <dgm:t>
        <a:bodyPr/>
        <a:lstStyle/>
        <a:p>
          <a:endParaRPr lang="tr-TR"/>
        </a:p>
      </dgm:t>
    </dgm:pt>
    <dgm:pt modelId="{50DF228B-F320-4CD5-A6FE-B2E700D46124}" type="sibTrans" cxnId="{394A6F01-A427-4B0C-872C-7D87D43E0C30}">
      <dgm:prSet/>
      <dgm:spPr/>
      <dgm:t>
        <a:bodyPr/>
        <a:lstStyle/>
        <a:p>
          <a:endParaRPr lang="tr-TR"/>
        </a:p>
      </dgm:t>
    </dgm:pt>
    <dgm:pt modelId="{27BBB919-64CA-4719-B372-6451998F8F10}">
      <dgm:prSet/>
      <dgm:spPr/>
      <dgm:t>
        <a:bodyPr/>
        <a:lstStyle/>
        <a:p>
          <a:r>
            <a:rPr lang="en-US" b="0" i="0" smtClean="0"/>
            <a:t>Field studies or projects related to behavioral sciences</a:t>
          </a:r>
          <a:endParaRPr lang="en-US" b="0" i="0"/>
        </a:p>
      </dgm:t>
    </dgm:pt>
    <dgm:pt modelId="{C18F4206-E63E-453F-8BA3-2D5CC5EF7110}" type="parTrans" cxnId="{5048136B-3E10-40A6-A0A9-71EDAE4A0B21}">
      <dgm:prSet/>
      <dgm:spPr/>
      <dgm:t>
        <a:bodyPr/>
        <a:lstStyle/>
        <a:p>
          <a:endParaRPr lang="tr-TR"/>
        </a:p>
      </dgm:t>
    </dgm:pt>
    <dgm:pt modelId="{F2E2B525-72D7-4435-A722-74B2EC178273}" type="sibTrans" cxnId="{5048136B-3E10-40A6-A0A9-71EDAE4A0B21}">
      <dgm:prSet/>
      <dgm:spPr/>
      <dgm:t>
        <a:bodyPr/>
        <a:lstStyle/>
        <a:p>
          <a:endParaRPr lang="tr-TR"/>
        </a:p>
      </dgm:t>
    </dgm:pt>
    <dgm:pt modelId="{2030E848-6861-448C-9B62-094BBCE721E6}">
      <dgm:prSet/>
      <dgm:spPr/>
      <dgm:t>
        <a:bodyPr/>
        <a:lstStyle/>
        <a:p>
          <a:r>
            <a:rPr lang="en-US" b="0" i="0" smtClean="0"/>
            <a:t>Research laboratories or centers for basic sciences such as biology, pharmacology, and physiology</a:t>
          </a:r>
          <a:endParaRPr lang="en-US" b="0" i="0"/>
        </a:p>
      </dgm:t>
    </dgm:pt>
    <dgm:pt modelId="{D2A19AD5-D915-42DF-A918-C357720C5313}" type="parTrans" cxnId="{8D9B7CCB-9426-4A89-8B86-7133858E32E0}">
      <dgm:prSet/>
      <dgm:spPr/>
      <dgm:t>
        <a:bodyPr/>
        <a:lstStyle/>
        <a:p>
          <a:endParaRPr lang="tr-TR"/>
        </a:p>
      </dgm:t>
    </dgm:pt>
    <dgm:pt modelId="{F550807B-8035-4BA8-847F-D06F8FEEF981}" type="sibTrans" cxnId="{8D9B7CCB-9426-4A89-8B86-7133858E32E0}">
      <dgm:prSet/>
      <dgm:spPr/>
      <dgm:t>
        <a:bodyPr/>
        <a:lstStyle/>
        <a:p>
          <a:endParaRPr lang="tr-TR"/>
        </a:p>
      </dgm:t>
    </dgm:pt>
    <dgm:pt modelId="{82B3E858-5F1D-405F-8795-A30856D56992}">
      <dgm:prSet/>
      <dgm:spPr/>
      <dgm:t>
        <a:bodyPr/>
        <a:lstStyle/>
        <a:p>
          <a:r>
            <a:rPr lang="en-US" b="0" i="0" smtClean="0"/>
            <a:t>Foundations working in the field of mental health</a:t>
          </a:r>
          <a:endParaRPr lang="en-US" b="0" i="0"/>
        </a:p>
      </dgm:t>
    </dgm:pt>
    <dgm:pt modelId="{C40A4A61-0E97-48F4-9D23-B67D40240FAD}" type="parTrans" cxnId="{0E2A0C6F-08D1-4F42-B2E7-32B6665B231B}">
      <dgm:prSet/>
      <dgm:spPr/>
      <dgm:t>
        <a:bodyPr/>
        <a:lstStyle/>
        <a:p>
          <a:endParaRPr lang="tr-TR"/>
        </a:p>
      </dgm:t>
    </dgm:pt>
    <dgm:pt modelId="{F1E43321-E877-4437-AC78-773E75C25BE6}" type="sibTrans" cxnId="{0E2A0C6F-08D1-4F42-B2E7-32B6665B231B}">
      <dgm:prSet/>
      <dgm:spPr/>
      <dgm:t>
        <a:bodyPr/>
        <a:lstStyle/>
        <a:p>
          <a:endParaRPr lang="tr-TR"/>
        </a:p>
      </dgm:t>
    </dgm:pt>
    <dgm:pt modelId="{2AA172B5-475A-435E-9785-7D0A4DD795BC}">
      <dgm:prSet/>
      <dgm:spPr/>
      <dgm:t>
        <a:bodyPr/>
        <a:lstStyle/>
        <a:p>
          <a:r>
            <a:rPr lang="en-US" b="0" i="0" smtClean="0"/>
            <a:t>Institutions affiliated with the Ministry of Justice (Family courts, Juvenile courts, Juvenile detention centers, prisons, etc.)</a:t>
          </a:r>
          <a:endParaRPr lang="en-US" b="0" i="0"/>
        </a:p>
      </dgm:t>
    </dgm:pt>
    <dgm:pt modelId="{CE7BDE5B-E092-437B-9E3E-3167BE9F22A7}" type="parTrans" cxnId="{D2A95B1F-C8ED-43E3-B0D5-67039B973DE9}">
      <dgm:prSet/>
      <dgm:spPr/>
      <dgm:t>
        <a:bodyPr/>
        <a:lstStyle/>
        <a:p>
          <a:endParaRPr lang="tr-TR"/>
        </a:p>
      </dgm:t>
    </dgm:pt>
    <dgm:pt modelId="{E56659AB-1AB6-4FD5-B6A4-0631E3680603}" type="sibTrans" cxnId="{D2A95B1F-C8ED-43E3-B0D5-67039B973DE9}">
      <dgm:prSet/>
      <dgm:spPr/>
      <dgm:t>
        <a:bodyPr/>
        <a:lstStyle/>
        <a:p>
          <a:endParaRPr lang="tr-TR"/>
        </a:p>
      </dgm:t>
    </dgm:pt>
    <dgm:pt modelId="{1931C3BC-3B28-1140-A9B8-92A46BE126DD}" type="pres">
      <dgm:prSet presAssocID="{6C24D2DF-8FAE-430C-A7C0-8F693DF622E2}" presName="linear" presStyleCnt="0">
        <dgm:presLayoutVars>
          <dgm:animLvl val="lvl"/>
          <dgm:resizeHandles val="exact"/>
        </dgm:presLayoutVars>
      </dgm:prSet>
      <dgm:spPr/>
      <dgm:t>
        <a:bodyPr/>
        <a:lstStyle/>
        <a:p>
          <a:endParaRPr lang="tr-TR"/>
        </a:p>
      </dgm:t>
    </dgm:pt>
    <dgm:pt modelId="{8EECBA89-DF6A-4FE1-8D41-E111CBCB42B9}" type="pres">
      <dgm:prSet presAssocID="{0AC98609-9545-4FCF-9AC3-F6FB533E5AF0}" presName="parentText" presStyleLbl="node1" presStyleIdx="0" presStyleCnt="13">
        <dgm:presLayoutVars>
          <dgm:chMax val="0"/>
          <dgm:bulletEnabled val="1"/>
        </dgm:presLayoutVars>
      </dgm:prSet>
      <dgm:spPr/>
      <dgm:t>
        <a:bodyPr/>
        <a:lstStyle/>
        <a:p>
          <a:endParaRPr lang="tr-TR"/>
        </a:p>
      </dgm:t>
    </dgm:pt>
    <dgm:pt modelId="{231007F9-384A-411D-B7C4-01C4CE3230EF}" type="pres">
      <dgm:prSet presAssocID="{89E7E0AE-68CC-41E8-BD74-F8FD4D5CBB0C}" presName="spacer" presStyleCnt="0"/>
      <dgm:spPr/>
    </dgm:pt>
    <dgm:pt modelId="{A6F64C09-21D1-443F-A0E7-947010C71504}" type="pres">
      <dgm:prSet presAssocID="{CF98B92C-33F2-4FAD-B7E4-6C493B8EFAEE}" presName="parentText" presStyleLbl="node1" presStyleIdx="1" presStyleCnt="13">
        <dgm:presLayoutVars>
          <dgm:chMax val="0"/>
          <dgm:bulletEnabled val="1"/>
        </dgm:presLayoutVars>
      </dgm:prSet>
      <dgm:spPr/>
      <dgm:t>
        <a:bodyPr/>
        <a:lstStyle/>
        <a:p>
          <a:endParaRPr lang="tr-TR"/>
        </a:p>
      </dgm:t>
    </dgm:pt>
    <dgm:pt modelId="{2CCC853F-EAE9-4572-9BDA-4E6302D92A0C}" type="pres">
      <dgm:prSet presAssocID="{749BB5CA-EC03-452F-AD68-83327413CBD0}" presName="spacer" presStyleCnt="0"/>
      <dgm:spPr/>
    </dgm:pt>
    <dgm:pt modelId="{C516029D-4780-4E38-BF61-671FCDB82BFA}" type="pres">
      <dgm:prSet presAssocID="{3F1152E4-922D-417A-93BC-FDD9D83D873B}" presName="parentText" presStyleLbl="node1" presStyleIdx="2" presStyleCnt="13">
        <dgm:presLayoutVars>
          <dgm:chMax val="0"/>
          <dgm:bulletEnabled val="1"/>
        </dgm:presLayoutVars>
      </dgm:prSet>
      <dgm:spPr/>
      <dgm:t>
        <a:bodyPr/>
        <a:lstStyle/>
        <a:p>
          <a:endParaRPr lang="tr-TR"/>
        </a:p>
      </dgm:t>
    </dgm:pt>
    <dgm:pt modelId="{01DB7B20-E4E4-405F-98BC-7CF40DBD6465}" type="pres">
      <dgm:prSet presAssocID="{9761186D-49A2-4073-965F-35D202CCE323}" presName="spacer" presStyleCnt="0"/>
      <dgm:spPr/>
    </dgm:pt>
    <dgm:pt modelId="{74EC5447-721F-4BB3-AE8F-F43B5CF65C18}" type="pres">
      <dgm:prSet presAssocID="{017A71D9-420C-47CA-A229-BC6175474E0B}" presName="parentText" presStyleLbl="node1" presStyleIdx="3" presStyleCnt="13">
        <dgm:presLayoutVars>
          <dgm:chMax val="0"/>
          <dgm:bulletEnabled val="1"/>
        </dgm:presLayoutVars>
      </dgm:prSet>
      <dgm:spPr/>
      <dgm:t>
        <a:bodyPr/>
        <a:lstStyle/>
        <a:p>
          <a:endParaRPr lang="tr-TR"/>
        </a:p>
      </dgm:t>
    </dgm:pt>
    <dgm:pt modelId="{B046E983-C0A5-4BF4-BC66-27C3A7F24504}" type="pres">
      <dgm:prSet presAssocID="{85FA4A24-30B6-42AC-A9C7-B23AF7D165B9}" presName="spacer" presStyleCnt="0"/>
      <dgm:spPr/>
    </dgm:pt>
    <dgm:pt modelId="{47B37BC6-F6F7-4402-8B3C-452E25C5DB03}" type="pres">
      <dgm:prSet presAssocID="{D271D09D-44AE-4ECE-833C-072AFCCC3168}" presName="parentText" presStyleLbl="node1" presStyleIdx="4" presStyleCnt="13">
        <dgm:presLayoutVars>
          <dgm:chMax val="0"/>
          <dgm:bulletEnabled val="1"/>
        </dgm:presLayoutVars>
      </dgm:prSet>
      <dgm:spPr/>
      <dgm:t>
        <a:bodyPr/>
        <a:lstStyle/>
        <a:p>
          <a:endParaRPr lang="tr-TR"/>
        </a:p>
      </dgm:t>
    </dgm:pt>
    <dgm:pt modelId="{4B462908-77A2-4424-840B-D668F69E2944}" type="pres">
      <dgm:prSet presAssocID="{FD80C777-8A36-48E1-84DC-15DF1D3A0BA2}" presName="spacer" presStyleCnt="0"/>
      <dgm:spPr/>
    </dgm:pt>
    <dgm:pt modelId="{576FA003-B282-4733-B49C-09EE2ABF7460}" type="pres">
      <dgm:prSet presAssocID="{60FDA610-1D50-4889-A67B-B183D992409D}" presName="parentText" presStyleLbl="node1" presStyleIdx="5" presStyleCnt="13">
        <dgm:presLayoutVars>
          <dgm:chMax val="0"/>
          <dgm:bulletEnabled val="1"/>
        </dgm:presLayoutVars>
      </dgm:prSet>
      <dgm:spPr/>
      <dgm:t>
        <a:bodyPr/>
        <a:lstStyle/>
        <a:p>
          <a:endParaRPr lang="tr-TR"/>
        </a:p>
      </dgm:t>
    </dgm:pt>
    <dgm:pt modelId="{FAB3D09D-B560-4F73-B8F3-69590452F14E}" type="pres">
      <dgm:prSet presAssocID="{AAE3E44C-0A2E-400A-9FE3-7484DA093061}" presName="spacer" presStyleCnt="0"/>
      <dgm:spPr/>
    </dgm:pt>
    <dgm:pt modelId="{22346966-EE96-49E5-8857-6DAD896DACD9}" type="pres">
      <dgm:prSet presAssocID="{E037943B-DEFA-48E2-8A9A-8FDFA41D8C74}" presName="parentText" presStyleLbl="node1" presStyleIdx="6" presStyleCnt="13">
        <dgm:presLayoutVars>
          <dgm:chMax val="0"/>
          <dgm:bulletEnabled val="1"/>
        </dgm:presLayoutVars>
      </dgm:prSet>
      <dgm:spPr/>
      <dgm:t>
        <a:bodyPr/>
        <a:lstStyle/>
        <a:p>
          <a:endParaRPr lang="tr-TR"/>
        </a:p>
      </dgm:t>
    </dgm:pt>
    <dgm:pt modelId="{BBBCCB40-C375-4DDC-BCF1-9F9A8C55EB1E}" type="pres">
      <dgm:prSet presAssocID="{2DC74095-5086-456F-93ED-4A4F3CF97439}" presName="spacer" presStyleCnt="0"/>
      <dgm:spPr/>
    </dgm:pt>
    <dgm:pt modelId="{B3EF4691-A92B-4249-81AB-D16499E5EE5C}" type="pres">
      <dgm:prSet presAssocID="{B97F2418-9520-4F63-9C1C-09DDC17C8895}" presName="parentText" presStyleLbl="node1" presStyleIdx="7" presStyleCnt="13">
        <dgm:presLayoutVars>
          <dgm:chMax val="0"/>
          <dgm:bulletEnabled val="1"/>
        </dgm:presLayoutVars>
      </dgm:prSet>
      <dgm:spPr/>
      <dgm:t>
        <a:bodyPr/>
        <a:lstStyle/>
        <a:p>
          <a:endParaRPr lang="tr-TR"/>
        </a:p>
      </dgm:t>
    </dgm:pt>
    <dgm:pt modelId="{5C6DED21-62A3-4141-854C-0DE2F2F06E62}" type="pres">
      <dgm:prSet presAssocID="{E9E5B8AD-83E2-4D1A-BA77-42119FA362C6}" presName="spacer" presStyleCnt="0"/>
      <dgm:spPr/>
    </dgm:pt>
    <dgm:pt modelId="{29865AD8-9B83-4404-8461-F022E9256587}" type="pres">
      <dgm:prSet presAssocID="{BAD9C5B2-2A80-4DC5-8726-36CAEC3DFC7F}" presName="parentText" presStyleLbl="node1" presStyleIdx="8" presStyleCnt="13">
        <dgm:presLayoutVars>
          <dgm:chMax val="0"/>
          <dgm:bulletEnabled val="1"/>
        </dgm:presLayoutVars>
      </dgm:prSet>
      <dgm:spPr/>
      <dgm:t>
        <a:bodyPr/>
        <a:lstStyle/>
        <a:p>
          <a:endParaRPr lang="tr-TR"/>
        </a:p>
      </dgm:t>
    </dgm:pt>
    <dgm:pt modelId="{70B93F65-0604-434F-BA0C-37245059CDFA}" type="pres">
      <dgm:prSet presAssocID="{50DF228B-F320-4CD5-A6FE-B2E700D46124}" presName="spacer" presStyleCnt="0"/>
      <dgm:spPr/>
    </dgm:pt>
    <dgm:pt modelId="{FCABD1E8-C405-4228-8B63-0A36CF9148D6}" type="pres">
      <dgm:prSet presAssocID="{27BBB919-64CA-4719-B372-6451998F8F10}" presName="parentText" presStyleLbl="node1" presStyleIdx="9" presStyleCnt="13">
        <dgm:presLayoutVars>
          <dgm:chMax val="0"/>
          <dgm:bulletEnabled val="1"/>
        </dgm:presLayoutVars>
      </dgm:prSet>
      <dgm:spPr/>
      <dgm:t>
        <a:bodyPr/>
        <a:lstStyle/>
        <a:p>
          <a:endParaRPr lang="tr-TR"/>
        </a:p>
      </dgm:t>
    </dgm:pt>
    <dgm:pt modelId="{114424B3-C5E1-4B4D-B2D3-9E0E4F38616E}" type="pres">
      <dgm:prSet presAssocID="{F2E2B525-72D7-4435-A722-74B2EC178273}" presName="spacer" presStyleCnt="0"/>
      <dgm:spPr/>
    </dgm:pt>
    <dgm:pt modelId="{617FD83D-07E8-4B50-897A-999292D76F0B}" type="pres">
      <dgm:prSet presAssocID="{2030E848-6861-448C-9B62-094BBCE721E6}" presName="parentText" presStyleLbl="node1" presStyleIdx="10" presStyleCnt="13">
        <dgm:presLayoutVars>
          <dgm:chMax val="0"/>
          <dgm:bulletEnabled val="1"/>
        </dgm:presLayoutVars>
      </dgm:prSet>
      <dgm:spPr/>
      <dgm:t>
        <a:bodyPr/>
        <a:lstStyle/>
        <a:p>
          <a:endParaRPr lang="tr-TR"/>
        </a:p>
      </dgm:t>
    </dgm:pt>
    <dgm:pt modelId="{A2A1B6C8-006C-4154-82F8-BD88711BDA32}" type="pres">
      <dgm:prSet presAssocID="{F550807B-8035-4BA8-847F-D06F8FEEF981}" presName="spacer" presStyleCnt="0"/>
      <dgm:spPr/>
    </dgm:pt>
    <dgm:pt modelId="{79AA4FBB-AE41-4EF6-B4D5-EE28A19969C9}" type="pres">
      <dgm:prSet presAssocID="{82B3E858-5F1D-405F-8795-A30856D56992}" presName="parentText" presStyleLbl="node1" presStyleIdx="11" presStyleCnt="13">
        <dgm:presLayoutVars>
          <dgm:chMax val="0"/>
          <dgm:bulletEnabled val="1"/>
        </dgm:presLayoutVars>
      </dgm:prSet>
      <dgm:spPr/>
      <dgm:t>
        <a:bodyPr/>
        <a:lstStyle/>
        <a:p>
          <a:endParaRPr lang="tr-TR"/>
        </a:p>
      </dgm:t>
    </dgm:pt>
    <dgm:pt modelId="{33080A07-780E-412D-81C3-DF4CA749F954}" type="pres">
      <dgm:prSet presAssocID="{F1E43321-E877-4437-AC78-773E75C25BE6}" presName="spacer" presStyleCnt="0"/>
      <dgm:spPr/>
    </dgm:pt>
    <dgm:pt modelId="{735F0BB1-A68E-46AD-9088-E5D528AEDF42}" type="pres">
      <dgm:prSet presAssocID="{2AA172B5-475A-435E-9785-7D0A4DD795BC}" presName="parentText" presStyleLbl="node1" presStyleIdx="12" presStyleCnt="13">
        <dgm:presLayoutVars>
          <dgm:chMax val="0"/>
          <dgm:bulletEnabled val="1"/>
        </dgm:presLayoutVars>
      </dgm:prSet>
      <dgm:spPr/>
      <dgm:t>
        <a:bodyPr/>
        <a:lstStyle/>
        <a:p>
          <a:endParaRPr lang="tr-TR"/>
        </a:p>
      </dgm:t>
    </dgm:pt>
  </dgm:ptLst>
  <dgm:cxnLst>
    <dgm:cxn modelId="{0E2A0C6F-08D1-4F42-B2E7-32B6665B231B}" srcId="{6C24D2DF-8FAE-430C-A7C0-8F693DF622E2}" destId="{82B3E858-5F1D-405F-8795-A30856D56992}" srcOrd="11" destOrd="0" parTransId="{C40A4A61-0E97-48F4-9D23-B67D40240FAD}" sibTransId="{F1E43321-E877-4437-AC78-773E75C25BE6}"/>
    <dgm:cxn modelId="{BCB575D7-13A3-4FE3-9A39-F65DD3211636}" srcId="{6C24D2DF-8FAE-430C-A7C0-8F693DF622E2}" destId="{0AC98609-9545-4FCF-9AC3-F6FB533E5AF0}" srcOrd="0" destOrd="0" parTransId="{AB031E4A-407D-4078-9AFE-CFD528E81E76}" sibTransId="{89E7E0AE-68CC-41E8-BD74-F8FD4D5CBB0C}"/>
    <dgm:cxn modelId="{67DFA14A-DF6D-4BA8-89D6-65473FECA710}" type="presOf" srcId="{017A71D9-420C-47CA-A229-BC6175474E0B}" destId="{74EC5447-721F-4BB3-AE8F-F43B5CF65C18}" srcOrd="0" destOrd="0" presId="urn:microsoft.com/office/officeart/2005/8/layout/vList2"/>
    <dgm:cxn modelId="{4FBDC327-14D4-49DB-B6D1-DCD5D67E0297}" type="presOf" srcId="{3F1152E4-922D-417A-93BC-FDD9D83D873B}" destId="{C516029D-4780-4E38-BF61-671FCDB82BFA}" srcOrd="0" destOrd="0" presId="urn:microsoft.com/office/officeart/2005/8/layout/vList2"/>
    <dgm:cxn modelId="{8D201A43-8FF2-4686-998D-AEA78FD1DB66}" srcId="{6C24D2DF-8FAE-430C-A7C0-8F693DF622E2}" destId="{60FDA610-1D50-4889-A67B-B183D992409D}" srcOrd="5" destOrd="0" parTransId="{24A64CF7-8566-4C52-AE4A-07670D7368E4}" sibTransId="{AAE3E44C-0A2E-400A-9FE3-7484DA093061}"/>
    <dgm:cxn modelId="{D2A95B1F-C8ED-43E3-B0D5-67039B973DE9}" srcId="{6C24D2DF-8FAE-430C-A7C0-8F693DF622E2}" destId="{2AA172B5-475A-435E-9785-7D0A4DD795BC}" srcOrd="12" destOrd="0" parTransId="{CE7BDE5B-E092-437B-9E3E-3167BE9F22A7}" sibTransId="{E56659AB-1AB6-4FD5-B6A4-0631E3680603}"/>
    <dgm:cxn modelId="{E7E2E55E-82E7-40D4-9F11-30F5DB010C4B}" srcId="{6C24D2DF-8FAE-430C-A7C0-8F693DF622E2}" destId="{E037943B-DEFA-48E2-8A9A-8FDFA41D8C74}" srcOrd="6" destOrd="0" parTransId="{301EEFAB-F4D2-4B4B-B1A6-BCE7A624B61F}" sibTransId="{2DC74095-5086-456F-93ED-4A4F3CF97439}"/>
    <dgm:cxn modelId="{02CC45A0-A908-41FD-B623-76854F4C061C}" srcId="{6C24D2DF-8FAE-430C-A7C0-8F693DF622E2}" destId="{CF98B92C-33F2-4FAD-B7E4-6C493B8EFAEE}" srcOrd="1" destOrd="0" parTransId="{C662CA44-1828-4A56-89A5-A177CFB2D995}" sibTransId="{749BB5CA-EC03-452F-AD68-83327413CBD0}"/>
    <dgm:cxn modelId="{5C79B63D-15D4-4ADC-A4D6-E63A818096C2}" srcId="{6C24D2DF-8FAE-430C-A7C0-8F693DF622E2}" destId="{3F1152E4-922D-417A-93BC-FDD9D83D873B}" srcOrd="2" destOrd="0" parTransId="{2BCB9A82-B4BA-4EE6-8345-1505965EB9E5}" sibTransId="{9761186D-49A2-4073-965F-35D202CCE323}"/>
    <dgm:cxn modelId="{67A112FA-A14B-3040-B356-DA3A1C74E404}" type="presOf" srcId="{6C24D2DF-8FAE-430C-A7C0-8F693DF622E2}" destId="{1931C3BC-3B28-1140-A9B8-92A46BE126DD}" srcOrd="0" destOrd="0" presId="urn:microsoft.com/office/officeart/2005/8/layout/vList2"/>
    <dgm:cxn modelId="{B93558C0-3A50-4518-94DB-C962480961C2}" type="presOf" srcId="{2030E848-6861-448C-9B62-094BBCE721E6}" destId="{617FD83D-07E8-4B50-897A-999292D76F0B}" srcOrd="0" destOrd="0" presId="urn:microsoft.com/office/officeart/2005/8/layout/vList2"/>
    <dgm:cxn modelId="{5048136B-3E10-40A6-A0A9-71EDAE4A0B21}" srcId="{6C24D2DF-8FAE-430C-A7C0-8F693DF622E2}" destId="{27BBB919-64CA-4719-B372-6451998F8F10}" srcOrd="9" destOrd="0" parTransId="{C18F4206-E63E-453F-8BA3-2D5CC5EF7110}" sibTransId="{F2E2B525-72D7-4435-A722-74B2EC178273}"/>
    <dgm:cxn modelId="{F759D15F-C93F-4617-83A9-A3EF5CA5ADD8}" type="presOf" srcId="{E037943B-DEFA-48E2-8A9A-8FDFA41D8C74}" destId="{22346966-EE96-49E5-8857-6DAD896DACD9}" srcOrd="0" destOrd="0" presId="urn:microsoft.com/office/officeart/2005/8/layout/vList2"/>
    <dgm:cxn modelId="{B17B35FE-DDFC-40D5-826C-CC3CA2B75152}" type="presOf" srcId="{BAD9C5B2-2A80-4DC5-8726-36CAEC3DFC7F}" destId="{29865AD8-9B83-4404-8461-F022E9256587}" srcOrd="0" destOrd="0" presId="urn:microsoft.com/office/officeart/2005/8/layout/vList2"/>
    <dgm:cxn modelId="{D4B3A0CB-13D2-4BD4-8773-EC0BA7BFB6D1}" srcId="{6C24D2DF-8FAE-430C-A7C0-8F693DF622E2}" destId="{017A71D9-420C-47CA-A229-BC6175474E0B}" srcOrd="3" destOrd="0" parTransId="{01410BCE-5FCD-4DAC-89D8-E571373A644B}" sibTransId="{85FA4A24-30B6-42AC-A9C7-B23AF7D165B9}"/>
    <dgm:cxn modelId="{A8E8DED6-C5CC-4DA1-9C89-FB326573DBAD}" type="presOf" srcId="{0AC98609-9545-4FCF-9AC3-F6FB533E5AF0}" destId="{8EECBA89-DF6A-4FE1-8D41-E111CBCB42B9}" srcOrd="0" destOrd="0" presId="urn:microsoft.com/office/officeart/2005/8/layout/vList2"/>
    <dgm:cxn modelId="{5A99830D-1E67-4E9A-B69B-F6C6480320DA}" type="presOf" srcId="{60FDA610-1D50-4889-A67B-B183D992409D}" destId="{576FA003-B282-4733-B49C-09EE2ABF7460}" srcOrd="0" destOrd="0" presId="urn:microsoft.com/office/officeart/2005/8/layout/vList2"/>
    <dgm:cxn modelId="{4C68E98E-7494-4B70-9F02-F47797933E7F}" type="presOf" srcId="{82B3E858-5F1D-405F-8795-A30856D56992}" destId="{79AA4FBB-AE41-4EF6-B4D5-EE28A19969C9}" srcOrd="0" destOrd="0" presId="urn:microsoft.com/office/officeart/2005/8/layout/vList2"/>
    <dgm:cxn modelId="{4C257E33-BAD0-47DC-A06E-D4574555E2E1}" type="presOf" srcId="{D271D09D-44AE-4ECE-833C-072AFCCC3168}" destId="{47B37BC6-F6F7-4402-8B3C-452E25C5DB03}" srcOrd="0" destOrd="0" presId="urn:microsoft.com/office/officeart/2005/8/layout/vList2"/>
    <dgm:cxn modelId="{8D9B7CCB-9426-4A89-8B86-7133858E32E0}" srcId="{6C24D2DF-8FAE-430C-A7C0-8F693DF622E2}" destId="{2030E848-6861-448C-9B62-094BBCE721E6}" srcOrd="10" destOrd="0" parTransId="{D2A19AD5-D915-42DF-A918-C357720C5313}" sibTransId="{F550807B-8035-4BA8-847F-D06F8FEEF981}"/>
    <dgm:cxn modelId="{6F1E5060-B804-42DF-8385-C83A6F120160}" type="presOf" srcId="{B97F2418-9520-4F63-9C1C-09DDC17C8895}" destId="{B3EF4691-A92B-4249-81AB-D16499E5EE5C}" srcOrd="0" destOrd="0" presId="urn:microsoft.com/office/officeart/2005/8/layout/vList2"/>
    <dgm:cxn modelId="{756D73D1-8192-4C05-ABBC-C23861772B38}" type="presOf" srcId="{2AA172B5-475A-435E-9785-7D0A4DD795BC}" destId="{735F0BB1-A68E-46AD-9088-E5D528AEDF42}" srcOrd="0" destOrd="0" presId="urn:microsoft.com/office/officeart/2005/8/layout/vList2"/>
    <dgm:cxn modelId="{B8711AD4-96E5-4AAD-B50C-E53DA16DDDD4}" srcId="{6C24D2DF-8FAE-430C-A7C0-8F693DF622E2}" destId="{D271D09D-44AE-4ECE-833C-072AFCCC3168}" srcOrd="4" destOrd="0" parTransId="{54044F86-A8B6-4EE1-9BBB-BEC649C96E95}" sibTransId="{FD80C777-8A36-48E1-84DC-15DF1D3A0BA2}"/>
    <dgm:cxn modelId="{394A6F01-A427-4B0C-872C-7D87D43E0C30}" srcId="{6C24D2DF-8FAE-430C-A7C0-8F693DF622E2}" destId="{BAD9C5B2-2A80-4DC5-8726-36CAEC3DFC7F}" srcOrd="8" destOrd="0" parTransId="{BB9F0DB8-390E-4273-A86F-EAB37E4FAFCB}" sibTransId="{50DF228B-F320-4CD5-A6FE-B2E700D46124}"/>
    <dgm:cxn modelId="{3EC4C722-8177-4610-B000-9785FA5F8A2B}" srcId="{6C24D2DF-8FAE-430C-A7C0-8F693DF622E2}" destId="{B97F2418-9520-4F63-9C1C-09DDC17C8895}" srcOrd="7" destOrd="0" parTransId="{9C8C8AF7-74DA-4D31-BBC8-19EF367C4791}" sibTransId="{E9E5B8AD-83E2-4D1A-BA77-42119FA362C6}"/>
    <dgm:cxn modelId="{30332DED-AD8F-4D11-A110-08B6F8B972D1}" type="presOf" srcId="{27BBB919-64CA-4719-B372-6451998F8F10}" destId="{FCABD1E8-C405-4228-8B63-0A36CF9148D6}" srcOrd="0" destOrd="0" presId="urn:microsoft.com/office/officeart/2005/8/layout/vList2"/>
    <dgm:cxn modelId="{2252E5D9-C849-4128-BA1E-9BF56E5EDDD7}" type="presOf" srcId="{CF98B92C-33F2-4FAD-B7E4-6C493B8EFAEE}" destId="{A6F64C09-21D1-443F-A0E7-947010C71504}" srcOrd="0" destOrd="0" presId="urn:microsoft.com/office/officeart/2005/8/layout/vList2"/>
    <dgm:cxn modelId="{DC7144AF-9D8A-4D92-BD61-E404A273623A}" type="presParOf" srcId="{1931C3BC-3B28-1140-A9B8-92A46BE126DD}" destId="{8EECBA89-DF6A-4FE1-8D41-E111CBCB42B9}" srcOrd="0" destOrd="0" presId="urn:microsoft.com/office/officeart/2005/8/layout/vList2"/>
    <dgm:cxn modelId="{BE197E80-164C-459D-ABCD-65C0E137D76B}" type="presParOf" srcId="{1931C3BC-3B28-1140-A9B8-92A46BE126DD}" destId="{231007F9-384A-411D-B7C4-01C4CE3230EF}" srcOrd="1" destOrd="0" presId="urn:microsoft.com/office/officeart/2005/8/layout/vList2"/>
    <dgm:cxn modelId="{A3279D73-F034-4F21-912A-E5C2200637DA}" type="presParOf" srcId="{1931C3BC-3B28-1140-A9B8-92A46BE126DD}" destId="{A6F64C09-21D1-443F-A0E7-947010C71504}" srcOrd="2" destOrd="0" presId="urn:microsoft.com/office/officeart/2005/8/layout/vList2"/>
    <dgm:cxn modelId="{EF6AEE7A-086A-4C51-8DED-05B7BAE70112}" type="presParOf" srcId="{1931C3BC-3B28-1140-A9B8-92A46BE126DD}" destId="{2CCC853F-EAE9-4572-9BDA-4E6302D92A0C}" srcOrd="3" destOrd="0" presId="urn:microsoft.com/office/officeart/2005/8/layout/vList2"/>
    <dgm:cxn modelId="{96AEBA6C-35B1-46FE-A517-9763A76B6D4D}" type="presParOf" srcId="{1931C3BC-3B28-1140-A9B8-92A46BE126DD}" destId="{C516029D-4780-4E38-BF61-671FCDB82BFA}" srcOrd="4" destOrd="0" presId="urn:microsoft.com/office/officeart/2005/8/layout/vList2"/>
    <dgm:cxn modelId="{D85C2E61-8FCB-466A-ABBB-CBAD8F46BE49}" type="presParOf" srcId="{1931C3BC-3B28-1140-A9B8-92A46BE126DD}" destId="{01DB7B20-E4E4-405F-98BC-7CF40DBD6465}" srcOrd="5" destOrd="0" presId="urn:microsoft.com/office/officeart/2005/8/layout/vList2"/>
    <dgm:cxn modelId="{F7BBD6CE-A084-4B51-B665-75B0AD2E9735}" type="presParOf" srcId="{1931C3BC-3B28-1140-A9B8-92A46BE126DD}" destId="{74EC5447-721F-4BB3-AE8F-F43B5CF65C18}" srcOrd="6" destOrd="0" presId="urn:microsoft.com/office/officeart/2005/8/layout/vList2"/>
    <dgm:cxn modelId="{EE80BBD4-587A-47F9-82FC-F5DF86C3E48E}" type="presParOf" srcId="{1931C3BC-3B28-1140-A9B8-92A46BE126DD}" destId="{B046E983-C0A5-4BF4-BC66-27C3A7F24504}" srcOrd="7" destOrd="0" presId="urn:microsoft.com/office/officeart/2005/8/layout/vList2"/>
    <dgm:cxn modelId="{D4D35FAD-8770-4192-9A99-F11B671CC61A}" type="presParOf" srcId="{1931C3BC-3B28-1140-A9B8-92A46BE126DD}" destId="{47B37BC6-F6F7-4402-8B3C-452E25C5DB03}" srcOrd="8" destOrd="0" presId="urn:microsoft.com/office/officeart/2005/8/layout/vList2"/>
    <dgm:cxn modelId="{7235F04A-1CE1-4A86-B45A-EFBBF672C131}" type="presParOf" srcId="{1931C3BC-3B28-1140-A9B8-92A46BE126DD}" destId="{4B462908-77A2-4424-840B-D668F69E2944}" srcOrd="9" destOrd="0" presId="urn:microsoft.com/office/officeart/2005/8/layout/vList2"/>
    <dgm:cxn modelId="{6E21EFB7-E62A-4693-960B-6A7B30474049}" type="presParOf" srcId="{1931C3BC-3B28-1140-A9B8-92A46BE126DD}" destId="{576FA003-B282-4733-B49C-09EE2ABF7460}" srcOrd="10" destOrd="0" presId="urn:microsoft.com/office/officeart/2005/8/layout/vList2"/>
    <dgm:cxn modelId="{234301F9-AEBB-40EC-BDCF-A5DB3C078EF9}" type="presParOf" srcId="{1931C3BC-3B28-1140-A9B8-92A46BE126DD}" destId="{FAB3D09D-B560-4F73-B8F3-69590452F14E}" srcOrd="11" destOrd="0" presId="urn:microsoft.com/office/officeart/2005/8/layout/vList2"/>
    <dgm:cxn modelId="{897E793B-15A7-47F3-A490-084E340F97FE}" type="presParOf" srcId="{1931C3BC-3B28-1140-A9B8-92A46BE126DD}" destId="{22346966-EE96-49E5-8857-6DAD896DACD9}" srcOrd="12" destOrd="0" presId="urn:microsoft.com/office/officeart/2005/8/layout/vList2"/>
    <dgm:cxn modelId="{F9280BC9-8289-4B4F-9513-95FFE7AC0920}" type="presParOf" srcId="{1931C3BC-3B28-1140-A9B8-92A46BE126DD}" destId="{BBBCCB40-C375-4DDC-BCF1-9F9A8C55EB1E}" srcOrd="13" destOrd="0" presId="urn:microsoft.com/office/officeart/2005/8/layout/vList2"/>
    <dgm:cxn modelId="{FD1481B5-D5A4-4561-B888-2F216E0666AA}" type="presParOf" srcId="{1931C3BC-3B28-1140-A9B8-92A46BE126DD}" destId="{B3EF4691-A92B-4249-81AB-D16499E5EE5C}" srcOrd="14" destOrd="0" presId="urn:microsoft.com/office/officeart/2005/8/layout/vList2"/>
    <dgm:cxn modelId="{DF27051B-B072-42C9-BE36-66102655E3B3}" type="presParOf" srcId="{1931C3BC-3B28-1140-A9B8-92A46BE126DD}" destId="{5C6DED21-62A3-4141-854C-0DE2F2F06E62}" srcOrd="15" destOrd="0" presId="urn:microsoft.com/office/officeart/2005/8/layout/vList2"/>
    <dgm:cxn modelId="{DB6FAEDA-9A72-4431-B1F0-ADAF6EC08AEE}" type="presParOf" srcId="{1931C3BC-3B28-1140-A9B8-92A46BE126DD}" destId="{29865AD8-9B83-4404-8461-F022E9256587}" srcOrd="16" destOrd="0" presId="urn:microsoft.com/office/officeart/2005/8/layout/vList2"/>
    <dgm:cxn modelId="{C1B90807-9C06-43C7-B3DA-DDF04442B3AD}" type="presParOf" srcId="{1931C3BC-3B28-1140-A9B8-92A46BE126DD}" destId="{70B93F65-0604-434F-BA0C-37245059CDFA}" srcOrd="17" destOrd="0" presId="urn:microsoft.com/office/officeart/2005/8/layout/vList2"/>
    <dgm:cxn modelId="{7C54C8C5-A458-4A3A-80BD-153CE4CE9D9C}" type="presParOf" srcId="{1931C3BC-3B28-1140-A9B8-92A46BE126DD}" destId="{FCABD1E8-C405-4228-8B63-0A36CF9148D6}" srcOrd="18" destOrd="0" presId="urn:microsoft.com/office/officeart/2005/8/layout/vList2"/>
    <dgm:cxn modelId="{0700A18A-C3B9-400E-9DDA-0F7BA602C39D}" type="presParOf" srcId="{1931C3BC-3B28-1140-A9B8-92A46BE126DD}" destId="{114424B3-C5E1-4B4D-B2D3-9E0E4F38616E}" srcOrd="19" destOrd="0" presId="urn:microsoft.com/office/officeart/2005/8/layout/vList2"/>
    <dgm:cxn modelId="{A0C92588-2C10-47A8-9D18-9CC0E6ADA0D6}" type="presParOf" srcId="{1931C3BC-3B28-1140-A9B8-92A46BE126DD}" destId="{617FD83D-07E8-4B50-897A-999292D76F0B}" srcOrd="20" destOrd="0" presId="urn:microsoft.com/office/officeart/2005/8/layout/vList2"/>
    <dgm:cxn modelId="{9F8CF2FF-180C-4685-91E3-A9D25E4E0CB3}" type="presParOf" srcId="{1931C3BC-3B28-1140-A9B8-92A46BE126DD}" destId="{A2A1B6C8-006C-4154-82F8-BD88711BDA32}" srcOrd="21" destOrd="0" presId="urn:microsoft.com/office/officeart/2005/8/layout/vList2"/>
    <dgm:cxn modelId="{15F038B0-63B3-4A1F-B913-4D62900DA019}" type="presParOf" srcId="{1931C3BC-3B28-1140-A9B8-92A46BE126DD}" destId="{79AA4FBB-AE41-4EF6-B4D5-EE28A19969C9}" srcOrd="22" destOrd="0" presId="urn:microsoft.com/office/officeart/2005/8/layout/vList2"/>
    <dgm:cxn modelId="{262D4B32-4D23-4A58-9C2A-838B3E9883E1}" type="presParOf" srcId="{1931C3BC-3B28-1140-A9B8-92A46BE126DD}" destId="{33080A07-780E-412D-81C3-DF4CA749F954}" srcOrd="23" destOrd="0" presId="urn:microsoft.com/office/officeart/2005/8/layout/vList2"/>
    <dgm:cxn modelId="{5579FB22-BBA8-4C2B-821E-0F3B75AA8346}" type="presParOf" srcId="{1931C3BC-3B28-1140-A9B8-92A46BE126DD}" destId="{735F0BB1-A68E-46AD-9088-E5D528AEDF42}" srcOrd="2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C22CA8-E88A-4AB7-854B-72FFA8640D4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940C9C4-B0A3-4D54-9B93-D0E943EF68B6}">
      <dgm:prSet/>
      <dgm:spPr/>
      <dgm:t>
        <a:bodyPr/>
        <a:lstStyle/>
        <a:p>
          <a:r>
            <a:rPr lang="tr-TR" dirty="0" err="1" smtClean="0"/>
            <a:t>Individual</a:t>
          </a:r>
          <a:r>
            <a:rPr lang="tr-TR" dirty="0" smtClean="0"/>
            <a:t> </a:t>
          </a:r>
          <a:r>
            <a:rPr lang="tr-TR" dirty="0" err="1" smtClean="0"/>
            <a:t>Internship</a:t>
          </a:r>
          <a:r>
            <a:rPr lang="tr-TR" dirty="0" smtClean="0"/>
            <a:t> </a:t>
          </a:r>
          <a:r>
            <a:rPr lang="tr-TR" dirty="0" err="1" smtClean="0"/>
            <a:t>Opportunities</a:t>
          </a:r>
          <a:endParaRPr lang="en-US" dirty="0"/>
        </a:p>
      </dgm:t>
    </dgm:pt>
    <dgm:pt modelId="{16D0AEF4-09CF-4280-B941-07A788A4AA7C}" type="parTrans" cxnId="{D650E770-7124-4114-8CFF-5F725C528A98}">
      <dgm:prSet/>
      <dgm:spPr/>
      <dgm:t>
        <a:bodyPr/>
        <a:lstStyle/>
        <a:p>
          <a:endParaRPr lang="en-US"/>
        </a:p>
      </dgm:t>
    </dgm:pt>
    <dgm:pt modelId="{1C08BA79-C26D-4238-B368-9C34F8A53EEF}" type="sibTrans" cxnId="{D650E770-7124-4114-8CFF-5F725C528A98}">
      <dgm:prSet/>
      <dgm:spPr/>
      <dgm:t>
        <a:bodyPr/>
        <a:lstStyle/>
        <a:p>
          <a:endParaRPr lang="en-US"/>
        </a:p>
      </dgm:t>
    </dgm:pt>
    <dgm:pt modelId="{DD81E731-F440-40C5-B1F6-EC98F5CA8B56}">
      <dgm:prSet/>
      <dgm:spPr/>
      <dgm:t>
        <a:bodyPr/>
        <a:lstStyle/>
        <a:p>
          <a:r>
            <a:rPr lang="en-US" b="0" i="0" dirty="0" smtClean="0"/>
            <a:t>Internships conducted within the scope of the Presidential National Internship Program</a:t>
          </a:r>
          <a:endParaRPr lang="en-US" dirty="0"/>
        </a:p>
      </dgm:t>
    </dgm:pt>
    <dgm:pt modelId="{FD0185EB-FFF1-447D-80C4-40ECB998964D}" type="parTrans" cxnId="{52F2B8E0-F316-4228-8DE5-D0910279ABA4}">
      <dgm:prSet/>
      <dgm:spPr/>
      <dgm:t>
        <a:bodyPr/>
        <a:lstStyle/>
        <a:p>
          <a:endParaRPr lang="en-US"/>
        </a:p>
      </dgm:t>
    </dgm:pt>
    <dgm:pt modelId="{75FBDC15-7A8B-4D28-ADBE-19EFF787ED59}" type="sibTrans" cxnId="{52F2B8E0-F316-4228-8DE5-D0910279ABA4}">
      <dgm:prSet/>
      <dgm:spPr/>
      <dgm:t>
        <a:bodyPr/>
        <a:lstStyle/>
        <a:p>
          <a:endParaRPr lang="en-US"/>
        </a:p>
      </dgm:t>
    </dgm:pt>
    <dgm:pt modelId="{8D487817-94E1-3D4E-BD06-B07BC5C4283E}" type="pres">
      <dgm:prSet presAssocID="{22C22CA8-E88A-4AB7-854B-72FFA8640D40}" presName="linear" presStyleCnt="0">
        <dgm:presLayoutVars>
          <dgm:animLvl val="lvl"/>
          <dgm:resizeHandles val="exact"/>
        </dgm:presLayoutVars>
      </dgm:prSet>
      <dgm:spPr/>
      <dgm:t>
        <a:bodyPr/>
        <a:lstStyle/>
        <a:p>
          <a:endParaRPr lang="tr-TR"/>
        </a:p>
      </dgm:t>
    </dgm:pt>
    <dgm:pt modelId="{B52628E5-6919-3D41-A2BF-5B6F8DEBC9BE}" type="pres">
      <dgm:prSet presAssocID="{4940C9C4-B0A3-4D54-9B93-D0E943EF68B6}" presName="parentText" presStyleLbl="node1" presStyleIdx="0" presStyleCnt="2">
        <dgm:presLayoutVars>
          <dgm:chMax val="0"/>
          <dgm:bulletEnabled val="1"/>
        </dgm:presLayoutVars>
      </dgm:prSet>
      <dgm:spPr/>
      <dgm:t>
        <a:bodyPr/>
        <a:lstStyle/>
        <a:p>
          <a:endParaRPr lang="tr-TR"/>
        </a:p>
      </dgm:t>
    </dgm:pt>
    <dgm:pt modelId="{E65075C4-B8A1-3845-87F2-855CB348F80B}" type="pres">
      <dgm:prSet presAssocID="{1C08BA79-C26D-4238-B368-9C34F8A53EEF}" presName="spacer" presStyleCnt="0"/>
      <dgm:spPr/>
    </dgm:pt>
    <dgm:pt modelId="{F31287FA-8317-9E4D-94F0-327837CF1A8A}" type="pres">
      <dgm:prSet presAssocID="{DD81E731-F440-40C5-B1F6-EC98F5CA8B56}" presName="parentText" presStyleLbl="node1" presStyleIdx="1" presStyleCnt="2" custLinFactY="-7625" custLinFactNeighborX="307" custLinFactNeighborY="-100000">
        <dgm:presLayoutVars>
          <dgm:chMax val="0"/>
          <dgm:bulletEnabled val="1"/>
        </dgm:presLayoutVars>
      </dgm:prSet>
      <dgm:spPr/>
      <dgm:t>
        <a:bodyPr/>
        <a:lstStyle/>
        <a:p>
          <a:endParaRPr lang="tr-TR"/>
        </a:p>
      </dgm:t>
    </dgm:pt>
  </dgm:ptLst>
  <dgm:cxnLst>
    <dgm:cxn modelId="{C93C0579-C7F0-2440-B91C-6DBD9F39BA98}" type="presOf" srcId="{22C22CA8-E88A-4AB7-854B-72FFA8640D40}" destId="{8D487817-94E1-3D4E-BD06-B07BC5C4283E}" srcOrd="0" destOrd="0" presId="urn:microsoft.com/office/officeart/2005/8/layout/vList2"/>
    <dgm:cxn modelId="{E87B717F-3E11-5B40-AF62-DC8E8276558D}" type="presOf" srcId="{4940C9C4-B0A3-4D54-9B93-D0E943EF68B6}" destId="{B52628E5-6919-3D41-A2BF-5B6F8DEBC9BE}" srcOrd="0" destOrd="0" presId="urn:microsoft.com/office/officeart/2005/8/layout/vList2"/>
    <dgm:cxn modelId="{52F2B8E0-F316-4228-8DE5-D0910279ABA4}" srcId="{22C22CA8-E88A-4AB7-854B-72FFA8640D40}" destId="{DD81E731-F440-40C5-B1F6-EC98F5CA8B56}" srcOrd="1" destOrd="0" parTransId="{FD0185EB-FFF1-447D-80C4-40ECB998964D}" sibTransId="{75FBDC15-7A8B-4D28-ADBE-19EFF787ED59}"/>
    <dgm:cxn modelId="{D650E770-7124-4114-8CFF-5F725C528A98}" srcId="{22C22CA8-E88A-4AB7-854B-72FFA8640D40}" destId="{4940C9C4-B0A3-4D54-9B93-D0E943EF68B6}" srcOrd="0" destOrd="0" parTransId="{16D0AEF4-09CF-4280-B941-07A788A4AA7C}" sibTransId="{1C08BA79-C26D-4238-B368-9C34F8A53EEF}"/>
    <dgm:cxn modelId="{DF98AAB2-B974-A64A-9D52-E4C25048D4C9}" type="presOf" srcId="{DD81E731-F440-40C5-B1F6-EC98F5CA8B56}" destId="{F31287FA-8317-9E4D-94F0-327837CF1A8A}" srcOrd="0" destOrd="0" presId="urn:microsoft.com/office/officeart/2005/8/layout/vList2"/>
    <dgm:cxn modelId="{F6A2F4F3-2129-594A-BB28-3D7A625C700E}" type="presParOf" srcId="{8D487817-94E1-3D4E-BD06-B07BC5C4283E}" destId="{B52628E5-6919-3D41-A2BF-5B6F8DEBC9BE}" srcOrd="0" destOrd="0" presId="urn:microsoft.com/office/officeart/2005/8/layout/vList2"/>
    <dgm:cxn modelId="{0AB8FF8C-61CC-2A43-BB0E-540F388A0945}" type="presParOf" srcId="{8D487817-94E1-3D4E-BD06-B07BC5C4283E}" destId="{E65075C4-B8A1-3845-87F2-855CB348F80B}" srcOrd="1" destOrd="0" presId="urn:microsoft.com/office/officeart/2005/8/layout/vList2"/>
    <dgm:cxn modelId="{A533AED3-7ADB-4C4D-984A-FB308A1F27A7}" type="presParOf" srcId="{8D487817-94E1-3D4E-BD06-B07BC5C4283E}" destId="{F31287FA-8317-9E4D-94F0-327837CF1A8A}"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793791-468D-4DE3-8853-800BE82C142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C14BDD0-4559-4078-9D5E-58508AE07730}">
      <dgm:prSet/>
      <dgm:spPr/>
      <dgm:t>
        <a:bodyPr/>
        <a:lstStyle/>
        <a:p>
          <a:r>
            <a:rPr lang="en-US" b="0" i="0" dirty="0" smtClean="0"/>
            <a:t>It is the training where the scope and details of the graduation project are explained by the department.</a:t>
          </a:r>
          <a:endParaRPr lang="en-US" dirty="0"/>
        </a:p>
      </dgm:t>
    </dgm:pt>
    <dgm:pt modelId="{A79EBA98-F993-468D-8C4F-3CB91963C165}" type="parTrans" cxnId="{1743C30A-8FCE-4152-A561-F863485D65A7}">
      <dgm:prSet/>
      <dgm:spPr/>
      <dgm:t>
        <a:bodyPr/>
        <a:lstStyle/>
        <a:p>
          <a:endParaRPr lang="en-US"/>
        </a:p>
      </dgm:t>
    </dgm:pt>
    <dgm:pt modelId="{603FF7AE-2125-46C8-B72D-A50196D1ED45}" type="sibTrans" cxnId="{1743C30A-8FCE-4152-A561-F863485D65A7}">
      <dgm:prSet/>
      <dgm:spPr/>
      <dgm:t>
        <a:bodyPr/>
        <a:lstStyle/>
        <a:p>
          <a:endParaRPr lang="en-US"/>
        </a:p>
      </dgm:t>
    </dgm:pt>
    <dgm:pt modelId="{6F7FEFA8-B292-4B7B-8B05-4BA32ECDD349}">
      <dgm:prSet/>
      <dgm:spPr/>
      <dgm:t>
        <a:bodyPr/>
        <a:lstStyle/>
        <a:p>
          <a:r>
            <a:rPr lang="en-US" b="0" i="0" smtClean="0"/>
            <a:t>It is held during the spring semester of each academic year.</a:t>
          </a:r>
          <a:endParaRPr lang="en-US"/>
        </a:p>
      </dgm:t>
    </dgm:pt>
    <dgm:pt modelId="{E7751BAF-B0EE-4DFA-9872-0B5045CD4372}" type="parTrans" cxnId="{F7B56939-0E3C-45CF-B60F-AE2D153BDBDC}">
      <dgm:prSet/>
      <dgm:spPr/>
      <dgm:t>
        <a:bodyPr/>
        <a:lstStyle/>
        <a:p>
          <a:endParaRPr lang="tr-TR"/>
        </a:p>
      </dgm:t>
    </dgm:pt>
    <dgm:pt modelId="{0E13B104-0924-4F32-B53B-03B43E91EEE7}" type="sibTrans" cxnId="{F7B56939-0E3C-45CF-B60F-AE2D153BDBDC}">
      <dgm:prSet/>
      <dgm:spPr/>
      <dgm:t>
        <a:bodyPr/>
        <a:lstStyle/>
        <a:p>
          <a:endParaRPr lang="tr-TR"/>
        </a:p>
      </dgm:t>
    </dgm:pt>
    <dgm:pt modelId="{7B1C9650-20CE-774D-A355-C5DE48FF8D08}" type="pres">
      <dgm:prSet presAssocID="{32793791-468D-4DE3-8853-800BE82C142C}" presName="hierChild1" presStyleCnt="0">
        <dgm:presLayoutVars>
          <dgm:chPref val="1"/>
          <dgm:dir/>
          <dgm:animOne val="branch"/>
          <dgm:animLvl val="lvl"/>
          <dgm:resizeHandles/>
        </dgm:presLayoutVars>
      </dgm:prSet>
      <dgm:spPr/>
      <dgm:t>
        <a:bodyPr/>
        <a:lstStyle/>
        <a:p>
          <a:endParaRPr lang="tr-TR"/>
        </a:p>
      </dgm:t>
    </dgm:pt>
    <dgm:pt modelId="{03C2B42F-19BA-E247-BE19-8AB68CA09C93}" type="pres">
      <dgm:prSet presAssocID="{7C14BDD0-4559-4078-9D5E-58508AE07730}" presName="hierRoot1" presStyleCnt="0"/>
      <dgm:spPr/>
    </dgm:pt>
    <dgm:pt modelId="{F5B12163-582A-CF4D-ACF5-1B9D6BB75A0D}" type="pres">
      <dgm:prSet presAssocID="{7C14BDD0-4559-4078-9D5E-58508AE07730}" presName="composite" presStyleCnt="0"/>
      <dgm:spPr/>
    </dgm:pt>
    <dgm:pt modelId="{B4BE1876-CB5C-924E-8372-980FDB8BB438}" type="pres">
      <dgm:prSet presAssocID="{7C14BDD0-4559-4078-9D5E-58508AE07730}" presName="background" presStyleLbl="node0" presStyleIdx="0" presStyleCnt="2"/>
      <dgm:spPr/>
    </dgm:pt>
    <dgm:pt modelId="{D64F3974-6E6F-7C4F-884A-AF432A9A9643}" type="pres">
      <dgm:prSet presAssocID="{7C14BDD0-4559-4078-9D5E-58508AE07730}" presName="text" presStyleLbl="fgAcc0" presStyleIdx="0" presStyleCnt="2">
        <dgm:presLayoutVars>
          <dgm:chPref val="3"/>
        </dgm:presLayoutVars>
      </dgm:prSet>
      <dgm:spPr/>
      <dgm:t>
        <a:bodyPr/>
        <a:lstStyle/>
        <a:p>
          <a:endParaRPr lang="tr-TR"/>
        </a:p>
      </dgm:t>
    </dgm:pt>
    <dgm:pt modelId="{CFE898C2-8AF0-5841-A5D4-1FE319098987}" type="pres">
      <dgm:prSet presAssocID="{7C14BDD0-4559-4078-9D5E-58508AE07730}" presName="hierChild2" presStyleCnt="0"/>
      <dgm:spPr/>
    </dgm:pt>
    <dgm:pt modelId="{B493DD54-4ED2-4AE2-948B-266A53A191E7}" type="pres">
      <dgm:prSet presAssocID="{6F7FEFA8-B292-4B7B-8B05-4BA32ECDD349}" presName="hierRoot1" presStyleCnt="0"/>
      <dgm:spPr/>
    </dgm:pt>
    <dgm:pt modelId="{CB9C1D31-DF87-408F-B99C-E5B25044FB5E}" type="pres">
      <dgm:prSet presAssocID="{6F7FEFA8-B292-4B7B-8B05-4BA32ECDD349}" presName="composite" presStyleCnt="0"/>
      <dgm:spPr/>
    </dgm:pt>
    <dgm:pt modelId="{2AC98D20-8685-4BB2-B1B4-593B64658133}" type="pres">
      <dgm:prSet presAssocID="{6F7FEFA8-B292-4B7B-8B05-4BA32ECDD349}" presName="background" presStyleLbl="node0" presStyleIdx="1" presStyleCnt="2"/>
      <dgm:spPr/>
    </dgm:pt>
    <dgm:pt modelId="{2FC01C62-EB02-493A-87B5-80C8C7A7ABD3}" type="pres">
      <dgm:prSet presAssocID="{6F7FEFA8-B292-4B7B-8B05-4BA32ECDD349}" presName="text" presStyleLbl="fgAcc0" presStyleIdx="1" presStyleCnt="2">
        <dgm:presLayoutVars>
          <dgm:chPref val="3"/>
        </dgm:presLayoutVars>
      </dgm:prSet>
      <dgm:spPr/>
      <dgm:t>
        <a:bodyPr/>
        <a:lstStyle/>
        <a:p>
          <a:endParaRPr lang="tr-TR"/>
        </a:p>
      </dgm:t>
    </dgm:pt>
    <dgm:pt modelId="{8C0568B0-CCED-4193-B9D6-096A672355D0}" type="pres">
      <dgm:prSet presAssocID="{6F7FEFA8-B292-4B7B-8B05-4BA32ECDD349}" presName="hierChild2" presStyleCnt="0"/>
      <dgm:spPr/>
    </dgm:pt>
  </dgm:ptLst>
  <dgm:cxnLst>
    <dgm:cxn modelId="{C7D16FC7-8558-F04D-8C80-FF7B7178A0FE}" type="presOf" srcId="{7C14BDD0-4559-4078-9D5E-58508AE07730}" destId="{D64F3974-6E6F-7C4F-884A-AF432A9A9643}" srcOrd="0" destOrd="0" presId="urn:microsoft.com/office/officeart/2005/8/layout/hierarchy1"/>
    <dgm:cxn modelId="{F7B56939-0E3C-45CF-B60F-AE2D153BDBDC}" srcId="{32793791-468D-4DE3-8853-800BE82C142C}" destId="{6F7FEFA8-B292-4B7B-8B05-4BA32ECDD349}" srcOrd="1" destOrd="0" parTransId="{E7751BAF-B0EE-4DFA-9872-0B5045CD4372}" sibTransId="{0E13B104-0924-4F32-B53B-03B43E91EEE7}"/>
    <dgm:cxn modelId="{1743C30A-8FCE-4152-A561-F863485D65A7}" srcId="{32793791-468D-4DE3-8853-800BE82C142C}" destId="{7C14BDD0-4559-4078-9D5E-58508AE07730}" srcOrd="0" destOrd="0" parTransId="{A79EBA98-F993-468D-8C4F-3CB91963C165}" sibTransId="{603FF7AE-2125-46C8-B72D-A50196D1ED45}"/>
    <dgm:cxn modelId="{45044F5A-A65D-044C-A50B-F09C4AF0076B}" type="presOf" srcId="{32793791-468D-4DE3-8853-800BE82C142C}" destId="{7B1C9650-20CE-774D-A355-C5DE48FF8D08}" srcOrd="0" destOrd="0" presId="urn:microsoft.com/office/officeart/2005/8/layout/hierarchy1"/>
    <dgm:cxn modelId="{0E55BE8B-1B8D-4A08-AFA0-A59CB013A177}" type="presOf" srcId="{6F7FEFA8-B292-4B7B-8B05-4BA32ECDD349}" destId="{2FC01C62-EB02-493A-87B5-80C8C7A7ABD3}" srcOrd="0" destOrd="0" presId="urn:microsoft.com/office/officeart/2005/8/layout/hierarchy1"/>
    <dgm:cxn modelId="{C0A8AC12-671D-8344-AB32-2B2F589CF350}" type="presParOf" srcId="{7B1C9650-20CE-774D-A355-C5DE48FF8D08}" destId="{03C2B42F-19BA-E247-BE19-8AB68CA09C93}" srcOrd="0" destOrd="0" presId="urn:microsoft.com/office/officeart/2005/8/layout/hierarchy1"/>
    <dgm:cxn modelId="{11F95D9F-C9C5-C844-B45A-0738889CEAFE}" type="presParOf" srcId="{03C2B42F-19BA-E247-BE19-8AB68CA09C93}" destId="{F5B12163-582A-CF4D-ACF5-1B9D6BB75A0D}" srcOrd="0" destOrd="0" presId="urn:microsoft.com/office/officeart/2005/8/layout/hierarchy1"/>
    <dgm:cxn modelId="{6C4C0C33-3CA1-F344-8344-5672421B852A}" type="presParOf" srcId="{F5B12163-582A-CF4D-ACF5-1B9D6BB75A0D}" destId="{B4BE1876-CB5C-924E-8372-980FDB8BB438}" srcOrd="0" destOrd="0" presId="urn:microsoft.com/office/officeart/2005/8/layout/hierarchy1"/>
    <dgm:cxn modelId="{3E0D8FEF-DE9F-E54C-AA06-43FCDA074D8B}" type="presParOf" srcId="{F5B12163-582A-CF4D-ACF5-1B9D6BB75A0D}" destId="{D64F3974-6E6F-7C4F-884A-AF432A9A9643}" srcOrd="1" destOrd="0" presId="urn:microsoft.com/office/officeart/2005/8/layout/hierarchy1"/>
    <dgm:cxn modelId="{2018EB5C-A77B-0641-801F-3E2D02369F6E}" type="presParOf" srcId="{03C2B42F-19BA-E247-BE19-8AB68CA09C93}" destId="{CFE898C2-8AF0-5841-A5D4-1FE319098987}" srcOrd="1" destOrd="0" presId="urn:microsoft.com/office/officeart/2005/8/layout/hierarchy1"/>
    <dgm:cxn modelId="{5139BC39-78C2-4000-B225-DCF46B1BB187}" type="presParOf" srcId="{7B1C9650-20CE-774D-A355-C5DE48FF8D08}" destId="{B493DD54-4ED2-4AE2-948B-266A53A191E7}" srcOrd="1" destOrd="0" presId="urn:microsoft.com/office/officeart/2005/8/layout/hierarchy1"/>
    <dgm:cxn modelId="{6A41B052-C9A8-46BF-ABD9-89841CA33780}" type="presParOf" srcId="{B493DD54-4ED2-4AE2-948B-266A53A191E7}" destId="{CB9C1D31-DF87-408F-B99C-E5B25044FB5E}" srcOrd="0" destOrd="0" presId="urn:microsoft.com/office/officeart/2005/8/layout/hierarchy1"/>
    <dgm:cxn modelId="{AAC92F09-20F5-4156-AA18-8A3C302FC6BC}" type="presParOf" srcId="{CB9C1D31-DF87-408F-B99C-E5B25044FB5E}" destId="{2AC98D20-8685-4BB2-B1B4-593B64658133}" srcOrd="0" destOrd="0" presId="urn:microsoft.com/office/officeart/2005/8/layout/hierarchy1"/>
    <dgm:cxn modelId="{3A94E6F3-158F-4CB9-99A8-C27429FF9224}" type="presParOf" srcId="{CB9C1D31-DF87-408F-B99C-E5B25044FB5E}" destId="{2FC01C62-EB02-493A-87B5-80C8C7A7ABD3}" srcOrd="1" destOrd="0" presId="urn:microsoft.com/office/officeart/2005/8/layout/hierarchy1"/>
    <dgm:cxn modelId="{16F9B613-5893-4B2A-BE22-F8232E878E33}" type="presParOf" srcId="{B493DD54-4ED2-4AE2-948B-266A53A191E7}" destId="{8C0568B0-CCED-4193-B9D6-096A672355D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CBA89-DF6A-4FE1-8D41-E111CBCB42B9}">
      <dsp:nvSpPr>
        <dsp:cNvPr id="0" name=""/>
        <dsp:cNvSpPr/>
      </dsp:nvSpPr>
      <dsp:spPr>
        <a:xfrm>
          <a:off x="0" y="557552"/>
          <a:ext cx="5141912" cy="308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b="0" i="0" kern="1200" smtClean="0"/>
            <a:t>Students can complete their undergraduate internships in a total of 30 working days at any official or private institutions where psychologists work and psychological services are provided. For example:</a:t>
          </a:r>
          <a:endParaRPr lang="en-US" sz="800" b="0" i="0" kern="1200"/>
        </a:p>
      </dsp:txBody>
      <dsp:txXfrm>
        <a:off x="15078" y="572630"/>
        <a:ext cx="5111756" cy="278724"/>
      </dsp:txXfrm>
    </dsp:sp>
    <dsp:sp modelId="{A6F64C09-21D1-443F-A0E7-947010C71504}">
      <dsp:nvSpPr>
        <dsp:cNvPr id="0" name=""/>
        <dsp:cNvSpPr/>
      </dsp:nvSpPr>
      <dsp:spPr>
        <a:xfrm>
          <a:off x="0" y="889472"/>
          <a:ext cx="5141912" cy="308880"/>
        </a:xfrm>
        <a:prstGeom prst="roundRect">
          <a:avLst/>
        </a:prstGeom>
        <a:solidFill>
          <a:schemeClr val="accent2">
            <a:hueOff val="158982"/>
            <a:satOff val="-3627"/>
            <a:lumOff val="134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b="0" i="0" kern="1200" dirty="0" smtClean="0"/>
            <a:t>Kindergartens, daycares, and special education centers</a:t>
          </a:r>
          <a:endParaRPr lang="en-US" sz="800" b="0" i="0" kern="1200" dirty="0"/>
        </a:p>
      </dsp:txBody>
      <dsp:txXfrm>
        <a:off x="15078" y="904550"/>
        <a:ext cx="5111756" cy="278724"/>
      </dsp:txXfrm>
    </dsp:sp>
    <dsp:sp modelId="{C516029D-4780-4E38-BF61-671FCDB82BFA}">
      <dsp:nvSpPr>
        <dsp:cNvPr id="0" name=""/>
        <dsp:cNvSpPr/>
      </dsp:nvSpPr>
      <dsp:spPr>
        <a:xfrm>
          <a:off x="0" y="1221392"/>
          <a:ext cx="5141912" cy="308880"/>
        </a:xfrm>
        <a:prstGeom prst="roundRect">
          <a:avLst/>
        </a:prstGeom>
        <a:solidFill>
          <a:schemeClr val="accent2">
            <a:hueOff val="317965"/>
            <a:satOff val="-7255"/>
            <a:lumOff val="26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tr-TR" sz="800" b="0" i="0" kern="1200" smtClean="0"/>
            <a:t>Nursing homes</a:t>
          </a:r>
          <a:endParaRPr lang="tr-TR" sz="800" b="0" i="0" kern="1200"/>
        </a:p>
      </dsp:txBody>
      <dsp:txXfrm>
        <a:off x="15078" y="1236470"/>
        <a:ext cx="5111756" cy="278724"/>
      </dsp:txXfrm>
    </dsp:sp>
    <dsp:sp modelId="{74EC5447-721F-4BB3-AE8F-F43B5CF65C18}">
      <dsp:nvSpPr>
        <dsp:cNvPr id="0" name=""/>
        <dsp:cNvSpPr/>
      </dsp:nvSpPr>
      <dsp:spPr>
        <a:xfrm>
          <a:off x="0" y="1553312"/>
          <a:ext cx="5141912" cy="308880"/>
        </a:xfrm>
        <a:prstGeom prst="round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tr-TR" sz="800" b="0" i="0" kern="1200" smtClean="0"/>
            <a:t>Orphanages</a:t>
          </a:r>
          <a:endParaRPr lang="tr-TR" sz="800" b="0" i="0" kern="1200"/>
        </a:p>
      </dsp:txBody>
      <dsp:txXfrm>
        <a:off x="15078" y="1568390"/>
        <a:ext cx="5111756" cy="278724"/>
      </dsp:txXfrm>
    </dsp:sp>
    <dsp:sp modelId="{47B37BC6-F6F7-4402-8B3C-452E25C5DB03}">
      <dsp:nvSpPr>
        <dsp:cNvPr id="0" name=""/>
        <dsp:cNvSpPr/>
      </dsp:nvSpPr>
      <dsp:spPr>
        <a:xfrm>
          <a:off x="0" y="1885232"/>
          <a:ext cx="5141912" cy="308880"/>
        </a:xfrm>
        <a:prstGeom prst="roundRec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b="0" i="0" kern="1200" smtClean="0"/>
            <a:t>Hospitals and other health units</a:t>
          </a:r>
          <a:endParaRPr lang="en-US" sz="800" b="0" i="0" kern="1200"/>
        </a:p>
      </dsp:txBody>
      <dsp:txXfrm>
        <a:off x="15078" y="1900310"/>
        <a:ext cx="5111756" cy="278724"/>
      </dsp:txXfrm>
    </dsp:sp>
    <dsp:sp modelId="{576FA003-B282-4733-B49C-09EE2ABF7460}">
      <dsp:nvSpPr>
        <dsp:cNvPr id="0" name=""/>
        <dsp:cNvSpPr/>
      </dsp:nvSpPr>
      <dsp:spPr>
        <a:xfrm>
          <a:off x="0" y="2217152"/>
          <a:ext cx="5141912" cy="308880"/>
        </a:xfrm>
        <a:prstGeom prst="roundRect">
          <a:avLst/>
        </a:prstGeom>
        <a:solidFill>
          <a:schemeClr val="accent2">
            <a:hueOff val="794912"/>
            <a:satOff val="-18137"/>
            <a:lumOff val="67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tr-TR" sz="800" b="0" i="0" kern="1200" smtClean="0"/>
            <a:t>Rehabilitation centers</a:t>
          </a:r>
          <a:endParaRPr lang="tr-TR" sz="800" b="0" i="0" kern="1200"/>
        </a:p>
      </dsp:txBody>
      <dsp:txXfrm>
        <a:off x="15078" y="2232230"/>
        <a:ext cx="5111756" cy="278724"/>
      </dsp:txXfrm>
    </dsp:sp>
    <dsp:sp modelId="{22346966-EE96-49E5-8857-6DAD896DACD9}">
      <dsp:nvSpPr>
        <dsp:cNvPr id="0" name=""/>
        <dsp:cNvSpPr/>
      </dsp:nvSpPr>
      <dsp:spPr>
        <a:xfrm>
          <a:off x="0" y="2549072"/>
          <a:ext cx="5141912" cy="30888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b="0" i="0" kern="1200" smtClean="0"/>
            <a:t>Human resources, personnel, training, and R&amp;D departments or divisions of public and private sector institutions</a:t>
          </a:r>
          <a:endParaRPr lang="en-US" sz="800" b="0" i="0" kern="1200"/>
        </a:p>
      </dsp:txBody>
      <dsp:txXfrm>
        <a:off x="15078" y="2564150"/>
        <a:ext cx="5111756" cy="278724"/>
      </dsp:txXfrm>
    </dsp:sp>
    <dsp:sp modelId="{B3EF4691-A92B-4249-81AB-D16499E5EE5C}">
      <dsp:nvSpPr>
        <dsp:cNvPr id="0" name=""/>
        <dsp:cNvSpPr/>
      </dsp:nvSpPr>
      <dsp:spPr>
        <a:xfrm>
          <a:off x="0" y="2880992"/>
          <a:ext cx="5141912" cy="308880"/>
        </a:xfrm>
        <a:prstGeom prst="roundRect">
          <a:avLst/>
        </a:prstGeom>
        <a:solidFill>
          <a:schemeClr val="accent2">
            <a:hueOff val="1112877"/>
            <a:satOff val="-25391"/>
            <a:lumOff val="93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tr-TR" sz="800" b="0" i="0" kern="1200" smtClean="0"/>
            <a:t>Research centers or companies</a:t>
          </a:r>
          <a:endParaRPr lang="tr-TR" sz="800" b="0" i="0" kern="1200"/>
        </a:p>
      </dsp:txBody>
      <dsp:txXfrm>
        <a:off x="15078" y="2896070"/>
        <a:ext cx="5111756" cy="278724"/>
      </dsp:txXfrm>
    </dsp:sp>
    <dsp:sp modelId="{29865AD8-9B83-4404-8461-F022E9256587}">
      <dsp:nvSpPr>
        <dsp:cNvPr id="0" name=""/>
        <dsp:cNvSpPr/>
      </dsp:nvSpPr>
      <dsp:spPr>
        <a:xfrm>
          <a:off x="0" y="3212912"/>
          <a:ext cx="5141912" cy="308880"/>
        </a:xfrm>
        <a:prstGeom prst="roundRec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tr-TR" sz="800" b="0" i="0" kern="1200" smtClean="0"/>
            <a:t>Advertising companies</a:t>
          </a:r>
          <a:endParaRPr lang="tr-TR" sz="800" b="0" i="0" kern="1200"/>
        </a:p>
      </dsp:txBody>
      <dsp:txXfrm>
        <a:off x="15078" y="3227990"/>
        <a:ext cx="5111756" cy="278724"/>
      </dsp:txXfrm>
    </dsp:sp>
    <dsp:sp modelId="{FCABD1E8-C405-4228-8B63-0A36CF9148D6}">
      <dsp:nvSpPr>
        <dsp:cNvPr id="0" name=""/>
        <dsp:cNvSpPr/>
      </dsp:nvSpPr>
      <dsp:spPr>
        <a:xfrm>
          <a:off x="0" y="3544832"/>
          <a:ext cx="5141912" cy="308880"/>
        </a:xfrm>
        <a:prstGeom prst="round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b="0" i="0" kern="1200" smtClean="0"/>
            <a:t>Field studies or projects related to behavioral sciences</a:t>
          </a:r>
          <a:endParaRPr lang="en-US" sz="800" b="0" i="0" kern="1200"/>
        </a:p>
      </dsp:txBody>
      <dsp:txXfrm>
        <a:off x="15078" y="3559910"/>
        <a:ext cx="5111756" cy="278724"/>
      </dsp:txXfrm>
    </dsp:sp>
    <dsp:sp modelId="{617FD83D-07E8-4B50-897A-999292D76F0B}">
      <dsp:nvSpPr>
        <dsp:cNvPr id="0" name=""/>
        <dsp:cNvSpPr/>
      </dsp:nvSpPr>
      <dsp:spPr>
        <a:xfrm>
          <a:off x="0" y="3876752"/>
          <a:ext cx="5141912" cy="308880"/>
        </a:xfrm>
        <a:prstGeom prst="roundRect">
          <a:avLst/>
        </a:prstGeom>
        <a:solidFill>
          <a:schemeClr val="accent2">
            <a:hueOff val="1589824"/>
            <a:satOff val="-36273"/>
            <a:lumOff val="1339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b="0" i="0" kern="1200" smtClean="0"/>
            <a:t>Research laboratories or centers for basic sciences such as biology, pharmacology, and physiology</a:t>
          </a:r>
          <a:endParaRPr lang="en-US" sz="800" b="0" i="0" kern="1200"/>
        </a:p>
      </dsp:txBody>
      <dsp:txXfrm>
        <a:off x="15078" y="3891830"/>
        <a:ext cx="5111756" cy="278724"/>
      </dsp:txXfrm>
    </dsp:sp>
    <dsp:sp modelId="{79AA4FBB-AE41-4EF6-B4D5-EE28A19969C9}">
      <dsp:nvSpPr>
        <dsp:cNvPr id="0" name=""/>
        <dsp:cNvSpPr/>
      </dsp:nvSpPr>
      <dsp:spPr>
        <a:xfrm>
          <a:off x="0" y="4208672"/>
          <a:ext cx="5141912" cy="308880"/>
        </a:xfrm>
        <a:prstGeom prst="roundRect">
          <a:avLst/>
        </a:prstGeom>
        <a:solidFill>
          <a:schemeClr val="accent2">
            <a:hueOff val="1748807"/>
            <a:satOff val="-39901"/>
            <a:lumOff val="147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b="0" i="0" kern="1200" smtClean="0"/>
            <a:t>Foundations working in the field of mental health</a:t>
          </a:r>
          <a:endParaRPr lang="en-US" sz="800" b="0" i="0" kern="1200"/>
        </a:p>
      </dsp:txBody>
      <dsp:txXfrm>
        <a:off x="15078" y="4223750"/>
        <a:ext cx="5111756" cy="278724"/>
      </dsp:txXfrm>
    </dsp:sp>
    <dsp:sp modelId="{735F0BB1-A68E-46AD-9088-E5D528AEDF42}">
      <dsp:nvSpPr>
        <dsp:cNvPr id="0" name=""/>
        <dsp:cNvSpPr/>
      </dsp:nvSpPr>
      <dsp:spPr>
        <a:xfrm>
          <a:off x="0" y="4540592"/>
          <a:ext cx="5141912" cy="30888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b="0" i="0" kern="1200" smtClean="0"/>
            <a:t>Institutions affiliated with the Ministry of Justice (Family courts, Juvenile courts, Juvenile detention centers, prisons, etc.)</a:t>
          </a:r>
          <a:endParaRPr lang="en-US" sz="800" b="0" i="0" kern="1200"/>
        </a:p>
      </dsp:txBody>
      <dsp:txXfrm>
        <a:off x="15078" y="4555670"/>
        <a:ext cx="5111756" cy="278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628E5-6919-3D41-A2BF-5B6F8DEBC9BE}">
      <dsp:nvSpPr>
        <dsp:cNvPr id="0" name=""/>
        <dsp:cNvSpPr/>
      </dsp:nvSpPr>
      <dsp:spPr>
        <a:xfrm>
          <a:off x="0" y="246020"/>
          <a:ext cx="5141912" cy="24070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tr-TR" sz="3500" kern="1200" dirty="0" err="1" smtClean="0"/>
            <a:t>Individual</a:t>
          </a:r>
          <a:r>
            <a:rPr lang="tr-TR" sz="3500" kern="1200" dirty="0" smtClean="0"/>
            <a:t> </a:t>
          </a:r>
          <a:r>
            <a:rPr lang="tr-TR" sz="3500" kern="1200" dirty="0" err="1" smtClean="0"/>
            <a:t>Internship</a:t>
          </a:r>
          <a:r>
            <a:rPr lang="tr-TR" sz="3500" kern="1200" dirty="0" smtClean="0"/>
            <a:t> </a:t>
          </a:r>
          <a:r>
            <a:rPr lang="tr-TR" sz="3500" kern="1200" dirty="0" err="1" smtClean="0"/>
            <a:t>Opportunities</a:t>
          </a:r>
          <a:endParaRPr lang="en-US" sz="3500" kern="1200" dirty="0"/>
        </a:p>
      </dsp:txBody>
      <dsp:txXfrm>
        <a:off x="117505" y="363525"/>
        <a:ext cx="4906902" cy="2172082"/>
      </dsp:txXfrm>
    </dsp:sp>
    <dsp:sp modelId="{F31287FA-8317-9E4D-94F0-327837CF1A8A}">
      <dsp:nvSpPr>
        <dsp:cNvPr id="0" name=""/>
        <dsp:cNvSpPr/>
      </dsp:nvSpPr>
      <dsp:spPr>
        <a:xfrm>
          <a:off x="0" y="2469571"/>
          <a:ext cx="5141912" cy="2407092"/>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b="0" i="0" kern="1200" dirty="0" smtClean="0"/>
            <a:t>Internships conducted within the scope of the Presidential National Internship Program</a:t>
          </a:r>
          <a:endParaRPr lang="en-US" sz="3500" kern="1200" dirty="0"/>
        </a:p>
      </dsp:txBody>
      <dsp:txXfrm>
        <a:off x="117505" y="2587076"/>
        <a:ext cx="4906902" cy="2172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1876-CB5C-924E-8372-980FDB8BB438}">
      <dsp:nvSpPr>
        <dsp:cNvPr id="0" name=""/>
        <dsp:cNvSpPr/>
      </dsp:nvSpPr>
      <dsp:spPr>
        <a:xfrm>
          <a:off x="12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4F3974-6E6F-7C4F-884A-AF432A9A9643}">
      <dsp:nvSpPr>
        <dsp:cNvPr id="0" name=""/>
        <dsp:cNvSpPr/>
      </dsp:nvSpPr>
      <dsp:spPr>
        <a:xfrm>
          <a:off x="480082"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0" i="0" kern="1200" dirty="0" smtClean="0"/>
            <a:t>It is the training where the scope and details of the graduation project are explained by the department.</a:t>
          </a:r>
          <a:endParaRPr lang="en-US" sz="3000" kern="1200" dirty="0"/>
        </a:p>
      </dsp:txBody>
      <dsp:txXfrm>
        <a:off x="560236" y="748205"/>
        <a:ext cx="4149382" cy="2576345"/>
      </dsp:txXfrm>
    </dsp:sp>
    <dsp:sp modelId="{2AC98D20-8685-4BB2-B1B4-593B64658133}">
      <dsp:nvSpPr>
        <dsp:cNvPr id="0" name=""/>
        <dsp:cNvSpPr/>
      </dsp:nvSpPr>
      <dsp:spPr>
        <a:xfrm>
          <a:off x="52686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C01C62-EB02-493A-87B5-80C8C7A7ABD3}">
      <dsp:nvSpPr>
        <dsp:cNvPr id="0" name=""/>
        <dsp:cNvSpPr/>
      </dsp:nvSpPr>
      <dsp:spPr>
        <a:xfrm>
          <a:off x="5747481"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0" i="0" kern="1200" smtClean="0"/>
            <a:t>It is held during the spring semester of each academic year.</a:t>
          </a:r>
          <a:endParaRPr lang="en-US" sz="3000" kern="1200"/>
        </a:p>
      </dsp:txBody>
      <dsp:txXfrm>
        <a:off x="5827635" y="748205"/>
        <a:ext cx="4149382" cy="25763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9590046-DA73-4BBF-84B5-C08E6F75191A}" type="slidenum">
              <a:rPr lang="en-US" smtClean="0"/>
              <a:t>‹#›</a:t>
            </a:fld>
            <a:endParaRPr lang="en-US"/>
          </a:p>
        </p:txBody>
      </p:sp>
    </p:spTree>
    <p:extLst>
      <p:ext uri="{BB962C8B-B14F-4D97-AF65-F5344CB8AC3E}">
        <p14:creationId xmlns:p14="http://schemas.microsoft.com/office/powerpoint/2010/main" val="299965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485584D-7D79-4248-9986-4CA35242F944}"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93820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14917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37163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C485584D-7D79-4248-9986-4CA35242F944}" type="datetimeFigureOut">
              <a:rPr lang="en-US" smtClean="0"/>
              <a:t>4/4/2023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9590046-DA73-4BBF-84B5-C08E6F75191A}" type="slidenum">
              <a:rPr lang="en-US" smtClean="0"/>
              <a:t>‹#›</a:t>
            </a:fld>
            <a:endParaRPr lang="en-US"/>
          </a:p>
        </p:txBody>
      </p:sp>
    </p:spTree>
    <p:extLst>
      <p:ext uri="{BB962C8B-B14F-4D97-AF65-F5344CB8AC3E}">
        <p14:creationId xmlns:p14="http://schemas.microsoft.com/office/powerpoint/2010/main" val="206327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485584D-7D79-4248-9986-4CA35242F944}"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95135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485584D-7D79-4248-9986-4CA35242F944}"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90046-DA73-4BBF-84B5-C08E6F75191A}" type="slidenum">
              <a:rPr lang="en-US" smtClean="0"/>
              <a:t>‹#›</a:t>
            </a:fld>
            <a:endParaRPr lang="en-US"/>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347007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5584D-7D79-4248-9986-4CA35242F944}"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0046-DA73-4BBF-84B5-C08E6F75191A}" type="slidenum">
              <a:rPr lang="en-US" smtClean="0"/>
              <a:t>‹#›</a:t>
            </a:fld>
            <a:endParaRPr lang="en-US"/>
          </a:p>
        </p:txBody>
      </p:sp>
      <p:sp>
        <p:nvSpPr>
          <p:cNvPr id="6" name="Title 5"/>
          <p:cNvSpPr>
            <a:spLocks noGrp="1"/>
          </p:cNvSpPr>
          <p:nvPr>
            <p:ph type="title"/>
          </p:nvPr>
        </p:nvSpPr>
        <p:spPr/>
        <p:txBody>
          <a:bodyPr/>
          <a:lstStyle/>
          <a:p>
            <a:r>
              <a:rPr lang="tr-TR"/>
              <a:t>Asıl başlık stilini düzenlemek için tıklayın</a:t>
            </a:r>
            <a:endParaRPr lang="en-US"/>
          </a:p>
        </p:txBody>
      </p:sp>
    </p:spTree>
    <p:extLst>
      <p:ext uri="{BB962C8B-B14F-4D97-AF65-F5344CB8AC3E}">
        <p14:creationId xmlns:p14="http://schemas.microsoft.com/office/powerpoint/2010/main" val="185819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5584D-7D79-4248-9986-4CA35242F944}"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540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485584D-7D79-4248-9986-4CA35242F944}"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81938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485584D-7D79-4248-9986-4CA35242F944}" type="datetimeFigureOut">
              <a:rPr lang="en-US" smtClean="0"/>
              <a:t>4/4/2023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17278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485584D-7D79-4248-9986-4CA35242F944}" type="datetimeFigureOut">
              <a:rPr lang="en-US" smtClean="0"/>
              <a:t>4/4/2023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9590046-DA73-4BBF-84B5-C08E6F75191A}" type="slidenum">
              <a:rPr lang="en-US" smtClean="0"/>
              <a:t>‹#›</a:t>
            </a:fld>
            <a:endParaRPr lang="en-US"/>
          </a:p>
        </p:txBody>
      </p:sp>
    </p:spTree>
    <p:extLst>
      <p:ext uri="{BB962C8B-B14F-4D97-AF65-F5344CB8AC3E}">
        <p14:creationId xmlns:p14="http://schemas.microsoft.com/office/powerpoint/2010/main" val="30065629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rive.google.com/drive/u/1/folders/1m6Ok2i1QFq-SLvt4f17PUh9Uh3k2UgN4"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Q-WqQiIydXV3FjjMmG91ZNVe-ptrh1P7/edit" TargetMode="External"/><Relationship Id="rId5" Type="http://schemas.openxmlformats.org/officeDocument/2006/relationships/hyperlink" Target="https://kariyerkapisi.cbiko.gov.tr/ulusalstajprogrami"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IWvXkO-tmlD2lrrM_JGuXCVG42ZsofIr/edit" TargetMode="External"/><Relationship Id="rId5" Type="http://schemas.openxmlformats.org/officeDocument/2006/relationships/hyperlink" Target="https://docs.google.com/document/d/1QdfuQdzy01oI0X3ILuj9pHtXDSddmxS2/edit"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hyperlink" Target="https://docs.google.com/document/d/1BjgTSyN7z3tLYkY9z6SU85lZlEHKKLem/edit" TargetMode="External"/><Relationship Id="rId3" Type="http://schemas.microsoft.com/office/2007/relationships/hdphoto" Target="../media/hdphoto2.wdp"/><Relationship Id="rId7" Type="http://schemas.openxmlformats.org/officeDocument/2006/relationships/hyperlink" Target="https://docs.google.com/document/d/1IlBuwIv_BFFJMEfzD52PYQkZg3K2MTeR/edi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eOWDw6k72iSOA-cyv3X7zJwlEQqBtdSn/edit#heading=h.gjdgxs" TargetMode="External"/><Relationship Id="rId5" Type="http://schemas.openxmlformats.org/officeDocument/2006/relationships/hyperlink" Target="https://docs.google.com/document/d/1IWvXkO-tmlD2lrrM_JGuXCVG42ZsofIr/edit" TargetMode="External"/><Relationship Id="rId10" Type="http://schemas.openxmlformats.org/officeDocument/2006/relationships/image" Target="../media/image2.png"/><Relationship Id="rId4" Type="http://schemas.openxmlformats.org/officeDocument/2006/relationships/hyperlink" Target="https://docs.google.com/document/d/1QdfuQdzy01oI0X3ILuj9pHtXDSddmxS2/edit" TargetMode="External"/><Relationship Id="rId9" Type="http://schemas.openxmlformats.org/officeDocument/2006/relationships/hyperlink" Target="https://docs.google.com/document/d/1hR4V9sNbZaR8pwd3wzDcHHoYvbcvwkAI/edit"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ocs.google.com/document/d/1NILcyODqsvP6IyzJ6ghbZE_p6b95za_e/edit" TargetMode="External"/><Relationship Id="rId4" Type="http://schemas.openxmlformats.org/officeDocument/2006/relationships/hyperlink" Target="https://docs.google.com/document/d/1NEJePZzET9KZm3JEKks8ez_dEJ3wXaBr/edit"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ocs.google.com/document/d/1NILcyODqsvP6IyzJ6ghbZE_p6b95za_e/edit" TargetMode="External"/><Relationship Id="rId4" Type="http://schemas.openxmlformats.org/officeDocument/2006/relationships/hyperlink" Target="https://docs.google.com/document/d/1NEJePZzET9KZm3JEKks8ez_dEJ3wXaBr/edit" TargetMode="Externa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rive.google.com/drive/u/1/folders/19A-rglFuqh2D-gMwmsY_kg5Fcxnaa_rn" TargetMode="Externa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rive.google.com/drive/u/1/folders/1v1gQv1zKH5gSnPF5fvmDRHWIIUQSsBM1" TargetMode="Externa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hyperlink" Target="https://docs.google.com/document/d/1b9e7dC0eU1L6Wcg7LhnMs-b4x14BRKdV/edit" TargetMode="External"/><Relationship Id="rId3" Type="http://schemas.microsoft.com/office/2007/relationships/hdphoto" Target="../media/hdphoto2.wdp"/><Relationship Id="rId7" Type="http://schemas.openxmlformats.org/officeDocument/2006/relationships/hyperlink" Target="https://docs.google.com/document/d/1WAsVgmhYyF2Cbu0Cc_mBbQqAP0x_kM3_/edi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FiYS3sMBLOIZfgdRv1WZR7c9M80JF2S7/edit" TargetMode="External"/><Relationship Id="rId5" Type="http://schemas.openxmlformats.org/officeDocument/2006/relationships/hyperlink" Target="https://docs.google.com/document/d/1hR4V9sNbZaR8pwd3wzDcHHoYvbcvwkAI/edit" TargetMode="External"/><Relationship Id="rId4" Type="http://schemas.openxmlformats.org/officeDocument/2006/relationships/hyperlink" Target="https://docs.google.com/document/d/1BjgTSyN7z3tLYkY9z6SU85lZlEHKKLem/edit" TargetMode="External"/><Relationship Id="rId9"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hyperlink" Target="mailto:ahmettemel41@gmail.com" TargetMode="External"/><Relationship Id="rId2" Type="http://schemas.openxmlformats.org/officeDocument/2006/relationships/hyperlink" Target="mailto:senaerdogan97@gmail.com" TargetMode="External"/><Relationship Id="rId1" Type="http://schemas.openxmlformats.org/officeDocument/2006/relationships/slideLayout" Target="../slideLayouts/slideLayout2.xml"/><Relationship Id="rId4" Type="http://schemas.openxmlformats.org/officeDocument/2006/relationships/hyperlink" Target="mailto:hasanduymus9@gmail.com"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3.wdp"/><Relationship Id="rId7" Type="http://schemas.openxmlformats.org/officeDocument/2006/relationships/diagramLayout" Target="../diagrams/layout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3.wdp"/><Relationship Id="rId7" Type="http://schemas.openxmlformats.org/officeDocument/2006/relationships/diagramLayout" Target="../diagrams/layout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2.wdp"/><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57DA90-A0B5-2D1C-184C-E7FF6D2B756A}"/>
              </a:ext>
            </a:extLst>
          </p:cNvPr>
          <p:cNvSpPr>
            <a:spLocks noGrp="1"/>
          </p:cNvSpPr>
          <p:nvPr>
            <p:ph type="ctrTitle"/>
          </p:nvPr>
        </p:nvSpPr>
        <p:spPr>
          <a:xfrm>
            <a:off x="2539253" y="1942391"/>
            <a:ext cx="7113494" cy="1486609"/>
          </a:xfrm>
        </p:spPr>
        <p:txBody>
          <a:bodyPr>
            <a:noAutofit/>
          </a:bodyPr>
          <a:lstStyle/>
          <a:p>
            <a:r>
              <a:rPr lang="tr-TR" sz="6000" dirty="0" err="1" smtClean="0"/>
              <a:t>Graduation</a:t>
            </a:r>
            <a:r>
              <a:rPr lang="tr-TR" sz="6000" dirty="0" smtClean="0"/>
              <a:t> </a:t>
            </a:r>
            <a:r>
              <a:rPr lang="tr-TR" sz="6000" dirty="0" err="1" smtClean="0"/>
              <a:t>project</a:t>
            </a:r>
            <a:r>
              <a:rPr lang="tr-TR" sz="6000" dirty="0"/>
              <a:t/>
            </a:r>
            <a:br>
              <a:rPr lang="tr-TR" sz="6000" dirty="0"/>
            </a:br>
            <a:r>
              <a:rPr lang="tr-TR" sz="6000" dirty="0"/>
              <a:t>2023</a:t>
            </a:r>
          </a:p>
        </p:txBody>
      </p:sp>
      <p:sp>
        <p:nvSpPr>
          <p:cNvPr id="3" name="Alt Başlık 2">
            <a:extLst>
              <a:ext uri="{FF2B5EF4-FFF2-40B4-BE49-F238E27FC236}">
                <a16:creationId xmlns:a16="http://schemas.microsoft.com/office/drawing/2014/main" id="{B211CDEB-FC03-5FFA-21BD-2DC778DA48E4}"/>
              </a:ext>
            </a:extLst>
          </p:cNvPr>
          <p:cNvSpPr>
            <a:spLocks noGrp="1"/>
          </p:cNvSpPr>
          <p:nvPr>
            <p:ph type="subTitle" idx="1"/>
          </p:nvPr>
        </p:nvSpPr>
        <p:spPr>
          <a:xfrm>
            <a:off x="3558989" y="4424305"/>
            <a:ext cx="5074022" cy="972222"/>
          </a:xfrm>
        </p:spPr>
        <p:txBody>
          <a:bodyPr>
            <a:normAutofit/>
          </a:bodyPr>
          <a:lstStyle/>
          <a:p>
            <a:r>
              <a:rPr lang="tr-TR"/>
              <a:t>AYBÜ Psikoloji</a:t>
            </a:r>
            <a:endParaRPr lang="tr-TR" dirty="0"/>
          </a:p>
        </p:txBody>
      </p:sp>
    </p:spTree>
    <p:extLst>
      <p:ext uri="{BB962C8B-B14F-4D97-AF65-F5344CB8AC3E}">
        <p14:creationId xmlns:p14="http://schemas.microsoft.com/office/powerpoint/2010/main" val="1366361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Resim 4" descr="metin, mektup, harf içeren bir resim&#10;&#10;Açıklama otomatik olarak oluşturuldu">
            <a:extLst>
              <a:ext uri="{FF2B5EF4-FFF2-40B4-BE49-F238E27FC236}">
                <a16:creationId xmlns:a16="http://schemas.microsoft.com/office/drawing/2014/main" id="{FA17BF0A-1B1A-37A9-F64A-1FB0AB4E6429}"/>
              </a:ext>
            </a:extLst>
          </p:cNvPr>
          <p:cNvPicPr>
            <a:picLocks noChangeAspect="1"/>
          </p:cNvPicPr>
          <p:nvPr/>
        </p:nvPicPr>
        <p:blipFill rotWithShape="1">
          <a:blip r:embed="rId4"/>
          <a:srcRect t="11493"/>
          <a:stretch/>
        </p:blipFill>
        <p:spPr>
          <a:xfrm>
            <a:off x="1007196" y="2265037"/>
            <a:ext cx="5088800" cy="3907158"/>
          </a:xfrm>
          <a:prstGeom prst="rect">
            <a:avLst/>
          </a:prstGeom>
        </p:spPr>
      </p:pic>
      <p:sp>
        <p:nvSpPr>
          <p:cNvPr id="3" name="İçerik Yer Tutucusu 2">
            <a:extLst>
              <a:ext uri="{FF2B5EF4-FFF2-40B4-BE49-F238E27FC236}">
                <a16:creationId xmlns:a16="http://schemas.microsoft.com/office/drawing/2014/main" id="{36696D8E-99B2-DE6A-908D-88918B4D0053}"/>
              </a:ext>
            </a:extLst>
          </p:cNvPr>
          <p:cNvSpPr>
            <a:spLocks noGrp="1"/>
          </p:cNvSpPr>
          <p:nvPr>
            <p:ph idx="1"/>
          </p:nvPr>
        </p:nvSpPr>
        <p:spPr>
          <a:xfrm>
            <a:off x="6496216" y="2320412"/>
            <a:ext cx="4632031" cy="3851787"/>
          </a:xfrm>
        </p:spPr>
        <p:txBody>
          <a:bodyPr anchor="ctr">
            <a:normAutofit/>
          </a:bodyPr>
          <a:lstStyle/>
          <a:p>
            <a:pPr marL="342900" indent="-342900">
              <a:buFont typeface="Arial" panose="020B0604020202020204" pitchFamily="34" charset="0"/>
              <a:buChar char="•"/>
            </a:pPr>
            <a:r>
              <a:rPr lang="en-US" dirty="0"/>
              <a:t>You can access the document through this link: (</a:t>
            </a:r>
            <a:r>
              <a:rPr lang="en-US" u="sng" dirty="0">
                <a:hlinkClick r:id="rId5"/>
              </a:rPr>
              <a:t>https://drive.google.com/drive/u/1/folders/1m6Ok2i1QFq-SLvt4f17PUh9Uh3k2UgN4</a:t>
            </a:r>
            <a:r>
              <a:rPr lang="en-US" dirty="0"/>
              <a:t>) It is very important to know the ethical issues that should be considered before starting the internship. Therefore, the relevant document must be read before starting the internship.</a:t>
            </a:r>
            <a:endParaRPr lang="tr-TR" dirty="0"/>
          </a:p>
        </p:txBody>
      </p:sp>
      <p:sp>
        <p:nvSpPr>
          <p:cNvPr id="18" name="Oval 17">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Rectangle 1"/>
          <p:cNvSpPr>
            <a:spLocks noGrp="1" noChangeArrowheads="1"/>
          </p:cNvSpPr>
          <p:nvPr>
            <p:ph type="title"/>
          </p:nvPr>
        </p:nvSpPr>
        <p:spPr bwMode="auto">
          <a:xfrm>
            <a:off x="1069975" y="319555"/>
            <a:ext cx="796243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000" b="1" i="0" u="none" strike="noStrike" cap="none" normalizeH="0" baseline="0" dirty="0" smtClean="0">
                <a:ln>
                  <a:noFill/>
                </a:ln>
                <a:solidFill>
                  <a:schemeClr val="tx1"/>
                </a:solidFill>
                <a:effectLst/>
                <a:latin typeface="Söhne"/>
              </a:rPr>
              <a:t>Step 2: TPD </a:t>
            </a:r>
            <a:r>
              <a:rPr kumimoji="0" lang="tr-TR" altLang="tr-TR" sz="4000" b="1" i="0" u="none" strike="noStrike" cap="none" normalizeH="0" baseline="0" dirty="0" err="1" smtClean="0">
                <a:ln>
                  <a:noFill/>
                </a:ln>
                <a:solidFill>
                  <a:schemeClr val="tx1"/>
                </a:solidFill>
                <a:effectLst/>
                <a:latin typeface="Söhne"/>
              </a:rPr>
              <a:t>Ethical</a:t>
            </a:r>
            <a:r>
              <a:rPr kumimoji="0" lang="tr-TR" altLang="tr-TR" sz="4000" b="1" i="0" u="none" strike="noStrike" cap="none" normalizeH="0" baseline="0" dirty="0" smtClean="0">
                <a:ln>
                  <a:noFill/>
                </a:ln>
                <a:solidFill>
                  <a:schemeClr val="tx1"/>
                </a:solidFill>
                <a:effectLst/>
                <a:latin typeface="Söhne"/>
              </a:rPr>
              <a:t> </a:t>
            </a:r>
            <a:r>
              <a:rPr kumimoji="0" lang="tr-TR" altLang="tr-TR" sz="4000" b="1" i="0" u="none" strike="noStrike" cap="none" normalizeH="0" baseline="0" dirty="0" err="1" smtClean="0">
                <a:ln>
                  <a:noFill/>
                </a:ln>
                <a:solidFill>
                  <a:schemeClr val="tx1"/>
                </a:solidFill>
                <a:effectLst/>
                <a:latin typeface="Söhne"/>
              </a:rPr>
              <a:t>Regulations</a:t>
            </a:r>
            <a:endParaRPr kumimoji="0" lang="tr-TR" altLang="tr-TR" sz="4000" b="1" i="0" u="none" strike="noStrike" cap="none" normalizeH="0" baseline="0" dirty="0" smtClean="0">
              <a:ln>
                <a:noFill/>
              </a:ln>
              <a:solidFill>
                <a:schemeClr val="tx1"/>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000" b="1" i="0" u="none" strike="noStrike" cap="none" normalizeH="0" baseline="0" dirty="0" smtClean="0">
                <a:ln>
                  <a:noFill/>
                </a:ln>
                <a:solidFill>
                  <a:schemeClr val="tx1"/>
                </a:solidFill>
                <a:effectLst/>
              </a:rPr>
              <a:t/>
            </a:r>
            <a:br>
              <a:rPr kumimoji="0" lang="tr-TR" altLang="tr-TR" sz="4000" b="1" i="0" u="none" strike="noStrike" cap="none" normalizeH="0" baseline="0" dirty="0" smtClean="0">
                <a:ln>
                  <a:noFill/>
                </a:ln>
                <a:solidFill>
                  <a:schemeClr val="tx1"/>
                </a:solidFill>
                <a:effectLst/>
              </a:rPr>
            </a:br>
            <a:endParaRPr kumimoji="0" lang="tr-TR" altLang="tr-TR" sz="40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860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8D54DCC7-706A-2A8E-6A9E-672900D065A5}"/>
              </a:ext>
            </a:extLst>
          </p:cNvPr>
          <p:cNvSpPr>
            <a:spLocks noGrp="1"/>
          </p:cNvSpPr>
          <p:nvPr>
            <p:ph type="title"/>
          </p:nvPr>
        </p:nvSpPr>
        <p:spPr>
          <a:xfrm>
            <a:off x="1069848" y="484632"/>
            <a:ext cx="10058400" cy="1609344"/>
          </a:xfrm>
        </p:spPr>
        <p:txBody>
          <a:bodyPr>
            <a:normAutofit/>
          </a:bodyPr>
          <a:lstStyle/>
          <a:p>
            <a:r>
              <a:rPr lang="tr-TR" b="1" dirty="0" smtClean="0"/>
              <a:t>STEP 3: FİNDİNG THE İNSTUTİON</a:t>
            </a:r>
            <a:endParaRPr lang="tr-TR" b="1" dirty="0"/>
          </a:p>
        </p:txBody>
      </p:sp>
      <p:pic>
        <p:nvPicPr>
          <p:cNvPr id="6" name="Resim 5" descr="metin, mektup, harf içeren bir resim&#10;&#10;Açıklama otomatik olarak oluşturuldu">
            <a:extLst>
              <a:ext uri="{FF2B5EF4-FFF2-40B4-BE49-F238E27FC236}">
                <a16:creationId xmlns:a16="http://schemas.microsoft.com/office/drawing/2014/main" id="{72F5F96B-4206-E0E9-A024-4E678324E898}"/>
              </a:ext>
            </a:extLst>
          </p:cNvPr>
          <p:cNvPicPr>
            <a:picLocks noChangeAspect="1"/>
          </p:cNvPicPr>
          <p:nvPr/>
        </p:nvPicPr>
        <p:blipFill rotWithShape="1">
          <a:blip r:embed="rId4"/>
          <a:srcRect t="21865" b="580"/>
          <a:stretch/>
        </p:blipFill>
        <p:spPr>
          <a:xfrm>
            <a:off x="1007196" y="2265037"/>
            <a:ext cx="5088800" cy="3907158"/>
          </a:xfrm>
          <a:prstGeom prst="rect">
            <a:avLst/>
          </a:prstGeom>
        </p:spPr>
      </p:pic>
      <p:sp>
        <p:nvSpPr>
          <p:cNvPr id="3" name="İçerik Yer Tutucusu 2">
            <a:extLst>
              <a:ext uri="{FF2B5EF4-FFF2-40B4-BE49-F238E27FC236}">
                <a16:creationId xmlns:a16="http://schemas.microsoft.com/office/drawing/2014/main" id="{35A048F0-A883-D02A-495D-424BC6EECE45}"/>
              </a:ext>
            </a:extLst>
          </p:cNvPr>
          <p:cNvSpPr>
            <a:spLocks noGrp="1"/>
          </p:cNvSpPr>
          <p:nvPr>
            <p:ph idx="1"/>
          </p:nvPr>
        </p:nvSpPr>
        <p:spPr>
          <a:xfrm>
            <a:off x="6496216" y="2170168"/>
            <a:ext cx="4632031" cy="4002032"/>
          </a:xfrm>
        </p:spPr>
        <p:txBody>
          <a:bodyPr anchor="ctr">
            <a:normAutofit fontScale="62500" lnSpcReduction="20000"/>
          </a:bodyPr>
          <a:lstStyle/>
          <a:p>
            <a:pPr marL="342900" indent="-342900">
              <a:buFont typeface="Arial" panose="020B0604020202020204" pitchFamily="34" charset="0"/>
              <a:buChar char="•"/>
            </a:pPr>
            <a:r>
              <a:rPr lang="en-US" dirty="0" err="1"/>
              <a:t>inding</a:t>
            </a:r>
            <a:r>
              <a:rPr lang="en-US" dirty="0"/>
              <a:t> an institution for the internship is entirely the student's responsibility. Internships can be done in institutions where at least one psychologist is present. Internships can be done within the scope of the national internship mobilization. You can check the following link for applications: (</a:t>
            </a:r>
            <a:r>
              <a:rPr lang="en-US" u="sng" dirty="0">
                <a:hlinkClick r:id="rId5"/>
              </a:rPr>
              <a:t>https://kariyerkapisi.cbiko.gov.tr/ulusalstajprogrami</a:t>
            </a:r>
            <a:r>
              <a:rPr lang="en-US" dirty="0"/>
              <a:t>) The student will carry out the internship application and finding a suitable institution. During this process, they may choose to use the "Compulsory Internship Petition Form" or not. They can initially agree with the institution verbally. The Compulsory Internship Petition Form is not a mandatory form to be submitted to the institution. If the institution requests it, you can get it signed by the department head as 1 copy to give to the institution. This form will not be submitted to the department later. You can access the relevant form via this link: (</a:t>
            </a:r>
            <a:r>
              <a:rPr lang="en-US" u="sng" dirty="0">
                <a:hlinkClick r:id="rId6"/>
              </a:rPr>
              <a:t>https://docs.google.com/document/d/1Q-WqQiIydXV3FjjMmG91ZNVe-ptrh1P7/edit</a:t>
            </a:r>
            <a:r>
              <a:rPr lang="en-US" dirty="0"/>
              <a:t>) </a:t>
            </a:r>
            <a:endParaRPr lang="tr-TR" dirty="0" smtClean="0"/>
          </a:p>
          <a:p>
            <a:pPr marL="342900" indent="-342900">
              <a:buFont typeface="Arial" panose="020B0604020202020204" pitchFamily="34" charset="0"/>
              <a:buChar char="•"/>
            </a:pPr>
            <a:r>
              <a:rPr lang="en-US" dirty="0" smtClean="0">
                <a:solidFill>
                  <a:srgbClr val="FF0000"/>
                </a:solidFill>
              </a:rPr>
              <a:t>Note</a:t>
            </a:r>
            <a:r>
              <a:rPr lang="en-US" dirty="0">
                <a:solidFill>
                  <a:srgbClr val="FF0000"/>
                </a:solidFill>
              </a:rPr>
              <a:t>: There is no need for this document within the scope of the national internship mobilization because applications are made through the system.</a:t>
            </a:r>
            <a:endParaRPr lang="tr-TR" sz="1100" dirty="0">
              <a:solidFill>
                <a:srgbClr val="FF0000"/>
              </a:solidFill>
            </a:endParaRPr>
          </a:p>
        </p:txBody>
      </p:sp>
      <p:sp>
        <p:nvSpPr>
          <p:cNvPr id="19" name="Oval 18">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40360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6FDFADEF-E770-C61E-92E0-1D234C726FF4}"/>
              </a:ext>
            </a:extLst>
          </p:cNvPr>
          <p:cNvSpPr>
            <a:spLocks noGrp="1"/>
          </p:cNvSpPr>
          <p:nvPr>
            <p:ph type="title"/>
          </p:nvPr>
        </p:nvSpPr>
        <p:spPr>
          <a:xfrm>
            <a:off x="1069848" y="484632"/>
            <a:ext cx="10058400" cy="1609344"/>
          </a:xfrm>
        </p:spPr>
        <p:txBody>
          <a:bodyPr>
            <a:normAutofit/>
          </a:bodyPr>
          <a:lstStyle/>
          <a:p>
            <a:r>
              <a:rPr lang="en-US" dirty="0"/>
              <a:t>Mandatory Internship Petition: Questions and Answers</a:t>
            </a:r>
            <a:endParaRPr lang="tr-TR" b="1" dirty="0"/>
          </a:p>
        </p:txBody>
      </p:sp>
      <p:sp>
        <p:nvSpPr>
          <p:cNvPr id="3" name="İçerik Yer Tutucusu 2">
            <a:extLst>
              <a:ext uri="{FF2B5EF4-FFF2-40B4-BE49-F238E27FC236}">
                <a16:creationId xmlns:a16="http://schemas.microsoft.com/office/drawing/2014/main" id="{D267BE2F-5E2D-0AEC-7351-7C5FCC5BC1C2}"/>
              </a:ext>
            </a:extLst>
          </p:cNvPr>
          <p:cNvSpPr>
            <a:spLocks noGrp="1"/>
          </p:cNvSpPr>
          <p:nvPr>
            <p:ph idx="1"/>
          </p:nvPr>
        </p:nvSpPr>
        <p:spPr>
          <a:xfrm>
            <a:off x="1069848" y="2320412"/>
            <a:ext cx="10058400" cy="3851787"/>
          </a:xfrm>
        </p:spPr>
        <p:txBody>
          <a:bodyPr>
            <a:normAutofit fontScale="62500" lnSpcReduction="20000"/>
          </a:bodyPr>
          <a:lstStyle/>
          <a:p>
            <a:r>
              <a:rPr lang="en-US" dirty="0">
                <a:solidFill>
                  <a:srgbClr val="FF0000"/>
                </a:solidFill>
              </a:rPr>
              <a:t>How many copies of this document am I allowed to have signed</a:t>
            </a:r>
            <a:r>
              <a:rPr lang="en-US" dirty="0" smtClean="0">
                <a:solidFill>
                  <a:srgbClr val="FF0000"/>
                </a:solidFill>
              </a:rPr>
              <a:t>?</a:t>
            </a:r>
            <a:endParaRPr lang="tr-TR" dirty="0" smtClean="0">
              <a:solidFill>
                <a:srgbClr val="FF0000"/>
              </a:solidFill>
            </a:endParaRPr>
          </a:p>
          <a:p>
            <a:pPr marL="0" indent="0">
              <a:buNone/>
            </a:pPr>
            <a:r>
              <a:rPr lang="en-US" dirty="0" smtClean="0"/>
              <a:t> </a:t>
            </a:r>
            <a:r>
              <a:rPr lang="en-US" dirty="0"/>
              <a:t>You can have one for each institution you are applying to. One copy per institution is sufficient.</a:t>
            </a:r>
          </a:p>
          <a:p>
            <a:r>
              <a:rPr lang="en-US" dirty="0">
                <a:solidFill>
                  <a:srgbClr val="FF0000"/>
                </a:solidFill>
              </a:rPr>
              <a:t>The institution requires an official letter from the department for internship application. Is this document sufficient</a:t>
            </a:r>
            <a:r>
              <a:rPr lang="en-US" dirty="0" smtClean="0">
                <a:solidFill>
                  <a:srgbClr val="FF0000"/>
                </a:solidFill>
              </a:rPr>
              <a:t>?</a:t>
            </a:r>
            <a:endParaRPr lang="tr-TR" dirty="0" smtClean="0">
              <a:solidFill>
                <a:srgbClr val="FF0000"/>
              </a:solidFill>
            </a:endParaRPr>
          </a:p>
          <a:p>
            <a:r>
              <a:rPr lang="en-US" dirty="0" smtClean="0"/>
              <a:t> </a:t>
            </a:r>
            <a:r>
              <a:rPr lang="en-US" dirty="0"/>
              <a:t>Yes, this document will be sufficient as an official document. If the relevant institution does not accept this document and requests another type of official letter, no additional letter will be prepared. This is the only official form for application.</a:t>
            </a:r>
          </a:p>
          <a:p>
            <a:r>
              <a:rPr lang="en-US" dirty="0">
                <a:solidFill>
                  <a:srgbClr val="FF0000"/>
                </a:solidFill>
              </a:rPr>
              <a:t>Should this document be filled out on the computer or by hand? </a:t>
            </a:r>
            <a:endParaRPr lang="tr-TR" dirty="0" smtClean="0">
              <a:solidFill>
                <a:srgbClr val="FF0000"/>
              </a:solidFill>
            </a:endParaRPr>
          </a:p>
          <a:p>
            <a:r>
              <a:rPr lang="en-US" dirty="0" smtClean="0"/>
              <a:t>All </a:t>
            </a:r>
            <a:r>
              <a:rPr lang="en-US" dirty="0"/>
              <a:t>documents to be brought to (or sent to) the department must be filled out on the computer. However, since you will not submit this document to the department, whether you fill it out by hand or on the computer will not be a problem for us.</a:t>
            </a:r>
          </a:p>
          <a:p>
            <a:r>
              <a:rPr lang="en-US" dirty="0">
                <a:solidFill>
                  <a:srgbClr val="FF0000"/>
                </a:solidFill>
              </a:rPr>
              <a:t>How can I apply within the scope of the National Internship Mobilization (Career Gate)? </a:t>
            </a:r>
            <a:endParaRPr lang="tr-TR" dirty="0" smtClean="0">
              <a:solidFill>
                <a:srgbClr val="FF0000"/>
              </a:solidFill>
            </a:endParaRPr>
          </a:p>
          <a:p>
            <a:r>
              <a:rPr lang="en-US" dirty="0" smtClean="0"/>
              <a:t>Our </a:t>
            </a:r>
            <a:r>
              <a:rPr lang="en-US" dirty="0"/>
              <a:t>department is not involved in applications made within the scope of the internship mobilization. You can ask all your related questions to the relevant unit.</a:t>
            </a:r>
          </a:p>
          <a:p>
            <a:r>
              <a:rPr lang="en-US" dirty="0">
                <a:solidFill>
                  <a:srgbClr val="FF0000"/>
                </a:solidFill>
              </a:rPr>
              <a:t>Psychologists can usually work at the institution, but there is currently no psychologist. Can I do an internship at this institution</a:t>
            </a:r>
            <a:r>
              <a:rPr lang="en-US" dirty="0" smtClean="0">
                <a:solidFill>
                  <a:srgbClr val="FF0000"/>
                </a:solidFill>
              </a:rPr>
              <a:t>?</a:t>
            </a:r>
            <a:endParaRPr lang="tr-TR" dirty="0" smtClean="0">
              <a:solidFill>
                <a:srgbClr val="FF0000"/>
              </a:solidFill>
            </a:endParaRPr>
          </a:p>
          <a:p>
            <a:r>
              <a:rPr lang="en-US" dirty="0" smtClean="0"/>
              <a:t> </a:t>
            </a:r>
            <a:r>
              <a:rPr lang="en-US" dirty="0"/>
              <a:t>There must be a psychologist present at the institution during the internship. However, in compulsory situations, the presence of a psychiatrist, a guidance teacher (RPD graduate specialists), and a social worker will be sufficient.</a:t>
            </a:r>
          </a:p>
          <a:p>
            <a:pPr marL="617220" lvl="1" indent="-342900"/>
            <a:endParaRPr lang="tr-TR" sz="1300"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063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59FAF57D-5998-5662-DBF1-94C3D3386DE1}"/>
              </a:ext>
            </a:extLst>
          </p:cNvPr>
          <p:cNvSpPr>
            <a:spLocks noGrp="1"/>
          </p:cNvSpPr>
          <p:nvPr>
            <p:ph type="title"/>
          </p:nvPr>
        </p:nvSpPr>
        <p:spPr>
          <a:xfrm>
            <a:off x="1069848" y="484632"/>
            <a:ext cx="10058400" cy="1609344"/>
          </a:xfrm>
        </p:spPr>
        <p:txBody>
          <a:bodyPr>
            <a:normAutofit/>
          </a:bodyPr>
          <a:lstStyle/>
          <a:p>
            <a:r>
              <a:rPr lang="en-US" sz="2800" dirty="0"/>
              <a:t>Step 4: Obtaining the approval of the coordinator of the potential internship institution</a:t>
            </a:r>
            <a:endParaRPr lang="tr-TR" sz="2800" b="1" dirty="0"/>
          </a:p>
        </p:txBody>
      </p:sp>
      <p:sp>
        <p:nvSpPr>
          <p:cNvPr id="3" name="İçerik Yer Tutucusu 2">
            <a:extLst>
              <a:ext uri="{FF2B5EF4-FFF2-40B4-BE49-F238E27FC236}">
                <a16:creationId xmlns:a16="http://schemas.microsoft.com/office/drawing/2014/main" id="{0654C5DB-BAE8-6BEB-B0EA-2E67329B0EDD}"/>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en-US" dirty="0"/>
              <a:t>Students who are notified verbally or in writing that their application has been accepted can proceed to the next stage for the necessary documents</a:t>
            </a:r>
            <a:r>
              <a:rPr lang="en-US" dirty="0" smtClean="0"/>
              <a:t>.</a:t>
            </a:r>
            <a:endParaRPr lang="tr-TR" dirty="0"/>
          </a:p>
          <a:p>
            <a:pPr marL="342900" indent="-342900">
              <a:buFont typeface="Arial" panose="020B0604020202020204" pitchFamily="34" charset="0"/>
              <a:buChar char="•"/>
            </a:pPr>
            <a:r>
              <a:rPr lang="en-US" dirty="0" smtClean="0"/>
              <a:t> </a:t>
            </a:r>
            <a:r>
              <a:rPr lang="en-US" dirty="0"/>
              <a:t>No specific document is required at this stage. If there are any doubts regarding the institution where the internship is to be conducted (such as no psychologist working at the institution), this stage is when students can consult with internship coordinators and decide whether or not to do an internship at the relevant institution.</a:t>
            </a: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091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7FF924-8DA0-4BE9-8C7E-095B0EC13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854FF9C-567A-E32E-3652-2F756A550D5A}"/>
              </a:ext>
            </a:extLst>
          </p:cNvPr>
          <p:cNvSpPr>
            <a:spLocks noGrp="1"/>
          </p:cNvSpPr>
          <p:nvPr>
            <p:ph type="title"/>
          </p:nvPr>
        </p:nvSpPr>
        <p:spPr>
          <a:xfrm>
            <a:off x="6567466" y="526993"/>
            <a:ext cx="5299586" cy="1609344"/>
          </a:xfrm>
          <a:ln>
            <a:noFill/>
          </a:ln>
        </p:spPr>
        <p:txBody>
          <a:bodyPr>
            <a:noAutofit/>
          </a:bodyPr>
          <a:lstStyle/>
          <a:p>
            <a:r>
              <a:rPr lang="en-US" sz="2400" dirty="0"/>
              <a:t>Step: Submission of the Internship Protocol and Compulsory Internship Form to the institution where the internship will be conducted and the institution's signing of these documents.</a:t>
            </a:r>
            <a:br>
              <a:rPr lang="en-US" sz="2400" dirty="0"/>
            </a:br>
            <a:r>
              <a:rPr lang="tr-TR" sz="2400" dirty="0" smtClean="0"/>
              <a:t/>
            </a:r>
            <a:br>
              <a:rPr lang="tr-TR" sz="2400" dirty="0" smtClean="0"/>
            </a:br>
            <a:endParaRPr lang="tr-TR" sz="2400" b="1" dirty="0"/>
          </a:p>
        </p:txBody>
      </p:sp>
      <p:pic>
        <p:nvPicPr>
          <p:cNvPr id="5" name="Resim 4" descr="masa içeren bir resim&#10;&#10;Açıklama otomatik olarak oluşturuldu">
            <a:extLst>
              <a:ext uri="{FF2B5EF4-FFF2-40B4-BE49-F238E27FC236}">
                <a16:creationId xmlns:a16="http://schemas.microsoft.com/office/drawing/2014/main" id="{E3A38AD8-E4DB-FC5A-E49D-6848A259BAF6}"/>
              </a:ext>
            </a:extLst>
          </p:cNvPr>
          <p:cNvPicPr>
            <a:picLocks noChangeAspect="1"/>
          </p:cNvPicPr>
          <p:nvPr/>
        </p:nvPicPr>
        <p:blipFill>
          <a:blip r:embed="rId4"/>
          <a:stretch>
            <a:fillRect/>
          </a:stretch>
        </p:blipFill>
        <p:spPr>
          <a:xfrm>
            <a:off x="1192484" y="640080"/>
            <a:ext cx="3995490" cy="5588101"/>
          </a:xfrm>
          <a:prstGeom prst="rect">
            <a:avLst/>
          </a:prstGeom>
        </p:spPr>
      </p:pic>
      <p:sp>
        <p:nvSpPr>
          <p:cNvPr id="3" name="İçerik Yer Tutucusu 2">
            <a:extLst>
              <a:ext uri="{FF2B5EF4-FFF2-40B4-BE49-F238E27FC236}">
                <a16:creationId xmlns:a16="http://schemas.microsoft.com/office/drawing/2014/main" id="{BA8C7C84-8B2A-4CF5-67F4-C4309A3A18A0}"/>
              </a:ext>
            </a:extLst>
          </p:cNvPr>
          <p:cNvSpPr>
            <a:spLocks noGrp="1"/>
          </p:cNvSpPr>
          <p:nvPr>
            <p:ph idx="1"/>
          </p:nvPr>
        </p:nvSpPr>
        <p:spPr>
          <a:xfrm>
            <a:off x="6400799" y="2121408"/>
            <a:ext cx="5299585" cy="4050792"/>
          </a:xfrm>
        </p:spPr>
        <p:txBody>
          <a:bodyPr>
            <a:normAutofit fontScale="70000" lnSpcReduction="20000"/>
          </a:bodyPr>
          <a:lstStyle/>
          <a:p>
            <a:pPr marL="342900" indent="-342900">
              <a:buFont typeface="Arial" panose="020B0604020202020204" pitchFamily="34" charset="0"/>
              <a:buChar char="•"/>
            </a:pPr>
            <a:r>
              <a:rPr lang="en-US" dirty="0"/>
              <a:t>After the place where the internship will be conducted has been determined, there are two documents that the institution and department must sign. These are: Compulsory Internship Form (</a:t>
            </a:r>
            <a:r>
              <a:rPr lang="en-US" u="sng" dirty="0">
                <a:hlinkClick r:id="rId5"/>
              </a:rPr>
              <a:t>https://docs.google.com/document/d/1QdfuQdzy01oI0X3ILuj9pHtXDSddmxS2/edit</a:t>
            </a:r>
            <a:r>
              <a:rPr lang="en-US" dirty="0"/>
              <a:t>) Internship Protocol (</a:t>
            </a:r>
            <a:r>
              <a:rPr lang="en-US" u="sng" dirty="0">
                <a:hlinkClick r:id="rId6"/>
              </a:rPr>
              <a:t>https://docs.google.com/document/d/1IWvXkO-tmlD2lrrM_JGuXCVG42ZsofIr/edit</a:t>
            </a:r>
            <a:r>
              <a:rPr lang="en-US" dirty="0"/>
              <a:t>) (1) Three copies of the compulsory internship form should be prepared. All the information on this form should be filled out on the computer. Once this document is filled out on the computer, it should first be filled out and stamped by the institution where the internship will be conducted, and then signed. Afterwards, it should be brought to the department and signed there as well. After the department signs it, one copy will be submitted to the institution where the internship will be conducted, and the other two copies will be kept by the student to be collected later. The section in the Compulsory Internship Form regarding the number of days should be filled out to complete 30 working days. Calculation should be made after deducting holidays. Documents that are not filled out correctly regarding the number of working days will not be accepted.</a:t>
            </a:r>
            <a:endParaRPr lang="tr-TR" sz="1100" dirty="0"/>
          </a:p>
        </p:txBody>
      </p:sp>
      <p:grpSp>
        <p:nvGrpSpPr>
          <p:cNvPr id="12" name="Group 11">
            <a:extLst>
              <a:ext uri="{FF2B5EF4-FFF2-40B4-BE49-F238E27FC236}">
                <a16:creationId xmlns:a16="http://schemas.microsoft.com/office/drawing/2014/main" id="{5029B4A8-2CF0-48DC-B29E-F3B62EDDC44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12">
              <a:extLst>
                <a:ext uri="{FF2B5EF4-FFF2-40B4-BE49-F238E27FC236}">
                  <a16:creationId xmlns:a16="http://schemas.microsoft.com/office/drawing/2014/main" id="{F71DA811-F7AE-460D-9891-57F221994B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3747795E-BBFD-44B4-892D-2054745A841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57025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F80E70-1BA9-7EEC-4AC8-047580E44075}"/>
              </a:ext>
            </a:extLst>
          </p:cNvPr>
          <p:cNvSpPr>
            <a:spLocks noGrp="1"/>
          </p:cNvSpPr>
          <p:nvPr>
            <p:ph type="title"/>
          </p:nvPr>
        </p:nvSpPr>
        <p:spPr>
          <a:xfrm>
            <a:off x="1077426" y="550506"/>
            <a:ext cx="5465148" cy="1462279"/>
          </a:xfrm>
        </p:spPr>
        <p:txBody>
          <a:bodyPr anchor="b">
            <a:noAutofit/>
          </a:bodyPr>
          <a:lstStyle/>
          <a:p>
            <a:pPr algn="ctr">
              <a:lnSpc>
                <a:spcPct val="100000"/>
              </a:lnSpc>
            </a:pPr>
            <a:r>
              <a:rPr lang="en-US" sz="1800" dirty="0"/>
              <a:t>Step: Submission of the Internship Protocol and Compulsory Internship Form to the institution where the internship will be conducted and the institution's signing of these documents.</a:t>
            </a:r>
            <a:br>
              <a:rPr lang="en-US" sz="1800" dirty="0"/>
            </a:br>
            <a:endParaRPr lang="tr-TR" sz="1800" b="1" dirty="0"/>
          </a:p>
        </p:txBody>
      </p:sp>
      <p:sp>
        <p:nvSpPr>
          <p:cNvPr id="3" name="İçerik Yer Tutucusu 2">
            <a:extLst>
              <a:ext uri="{FF2B5EF4-FFF2-40B4-BE49-F238E27FC236}">
                <a16:creationId xmlns:a16="http://schemas.microsoft.com/office/drawing/2014/main" id="{331512F4-E4ED-3135-0DA8-8AD04E9FAE6F}"/>
              </a:ext>
            </a:extLst>
          </p:cNvPr>
          <p:cNvSpPr>
            <a:spLocks noGrp="1"/>
          </p:cNvSpPr>
          <p:nvPr>
            <p:ph idx="1"/>
          </p:nvPr>
        </p:nvSpPr>
        <p:spPr>
          <a:xfrm>
            <a:off x="1077426" y="2732545"/>
            <a:ext cx="5465149" cy="3232826"/>
          </a:xfrm>
        </p:spPr>
        <p:txBody>
          <a:bodyPr anchor="t">
            <a:normAutofit fontScale="85000" lnSpcReduction="10000"/>
          </a:bodyPr>
          <a:lstStyle/>
          <a:p>
            <a:pPr marL="342900" indent="-342900" algn="ctr">
              <a:lnSpc>
                <a:spcPct val="100000"/>
              </a:lnSpc>
              <a:buFont typeface="Arial" panose="020B0604020202020204" pitchFamily="34" charset="0"/>
              <a:buChar char="•"/>
            </a:pPr>
            <a:r>
              <a:rPr lang="en-US" dirty="0"/>
              <a:t>(2) The Internship Protocol must also be filled out on the computer, like the Compulsory Internship Form, and signed by the institution first. Two copies of this document will be prepared. It will be filled out and stamped by the institution where the internship will be conducted first, and then signed by the department. After the signatures are completed, one copy will be submitted to the relevant institution, and the other copy will be kept by the student to be collected later. If the institution does not want a computer printout of the Internship Protocol document, it can be filled out by hand.</a:t>
            </a:r>
            <a:endParaRPr lang="tr-TR" sz="1700" dirty="0"/>
          </a:p>
        </p:txBody>
      </p:sp>
      <p:pic>
        <p:nvPicPr>
          <p:cNvPr id="9" name="Resim 8" descr="metin, mektup, harf içeren bir resim&#10;&#10;Açıklama otomatik olarak oluşturuldu">
            <a:extLst>
              <a:ext uri="{FF2B5EF4-FFF2-40B4-BE49-F238E27FC236}">
                <a16:creationId xmlns:a16="http://schemas.microsoft.com/office/drawing/2014/main" id="{E49FF2E5-8815-4580-294B-FABCF3884774}"/>
              </a:ext>
            </a:extLst>
          </p:cNvPr>
          <p:cNvPicPr>
            <a:picLocks noChangeAspect="1"/>
          </p:cNvPicPr>
          <p:nvPr/>
        </p:nvPicPr>
        <p:blipFill rotWithShape="1">
          <a:blip r:embed="rId2">
            <a:alphaModFix/>
          </a:blip>
          <a:srcRect r="6103"/>
          <a:stretch/>
        </p:blipFill>
        <p:spPr>
          <a:xfrm>
            <a:off x="7620000" y="10"/>
            <a:ext cx="4572000" cy="6857990"/>
          </a:xfrm>
          <a:prstGeom prst="rect">
            <a:avLst/>
          </a:prstGeom>
        </p:spPr>
      </p:pic>
    </p:spTree>
    <p:extLst>
      <p:ext uri="{BB962C8B-B14F-4D97-AF65-F5344CB8AC3E}">
        <p14:creationId xmlns:p14="http://schemas.microsoft.com/office/powerpoint/2010/main" val="1110836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03D05909-DED5-680F-60BB-62D773AF212D}"/>
              </a:ext>
            </a:extLst>
          </p:cNvPr>
          <p:cNvSpPr>
            <a:spLocks noGrp="1"/>
          </p:cNvSpPr>
          <p:nvPr>
            <p:ph type="title"/>
          </p:nvPr>
        </p:nvSpPr>
        <p:spPr>
          <a:xfrm>
            <a:off x="1069848" y="484632"/>
            <a:ext cx="10058400" cy="1609344"/>
          </a:xfrm>
        </p:spPr>
        <p:txBody>
          <a:bodyPr>
            <a:normAutofit fontScale="90000"/>
          </a:bodyPr>
          <a:lstStyle/>
          <a:p>
            <a:r>
              <a:rPr lang="en-US" dirty="0"/>
              <a:t>Mandatory Internship Form and Questions Related to Internship Protocol</a:t>
            </a:r>
            <a:endParaRPr lang="tr-TR" b="1" dirty="0"/>
          </a:p>
        </p:txBody>
      </p:sp>
      <p:sp>
        <p:nvSpPr>
          <p:cNvPr id="3" name="İçerik Yer Tutucusu 2">
            <a:extLst>
              <a:ext uri="{FF2B5EF4-FFF2-40B4-BE49-F238E27FC236}">
                <a16:creationId xmlns:a16="http://schemas.microsoft.com/office/drawing/2014/main" id="{F386071A-65F7-F001-49E4-BB30B4286316}"/>
              </a:ext>
            </a:extLst>
          </p:cNvPr>
          <p:cNvSpPr>
            <a:spLocks noGrp="1"/>
          </p:cNvSpPr>
          <p:nvPr>
            <p:ph idx="1"/>
          </p:nvPr>
        </p:nvSpPr>
        <p:spPr>
          <a:xfrm>
            <a:off x="1069848" y="2320412"/>
            <a:ext cx="10058400" cy="3851787"/>
          </a:xfrm>
        </p:spPr>
        <p:txBody>
          <a:bodyPr>
            <a:normAutofit fontScale="77500" lnSpcReduction="20000"/>
          </a:bodyPr>
          <a:lstStyle/>
          <a:p>
            <a:pPr marL="617220" lvl="1" indent="-342900"/>
            <a:r>
              <a:rPr lang="en-US" dirty="0">
                <a:solidFill>
                  <a:srgbClr val="FF0000"/>
                </a:solidFill>
              </a:rPr>
              <a:t>Would there be a problem if these documents are not filled out on the computer? </a:t>
            </a:r>
            <a:endParaRPr lang="tr-TR" dirty="0" smtClean="0">
              <a:solidFill>
                <a:srgbClr val="FF0000"/>
              </a:solidFill>
            </a:endParaRPr>
          </a:p>
          <a:p>
            <a:pPr marL="617220" lvl="1" indent="-342900"/>
            <a:r>
              <a:rPr lang="en-US" dirty="0" smtClean="0"/>
              <a:t>The </a:t>
            </a:r>
            <a:r>
              <a:rPr lang="en-US" dirty="0"/>
              <a:t>mandatory internship form must be filled out on the computer. However, Part 3 of the mandatory internship form (Employer/Authorized person's information) can be filled out by hand in some cases. Nevertheless, the day part in this section should also be filled out using a computer. This is mandatory. The internship protocol can be filled out by hand in some cases. </a:t>
            </a:r>
            <a:endParaRPr lang="tr-TR" dirty="0" smtClean="0"/>
          </a:p>
          <a:p>
            <a:pPr marL="617220" lvl="1" indent="-342900"/>
            <a:r>
              <a:rPr lang="en-US" dirty="0" smtClean="0">
                <a:solidFill>
                  <a:srgbClr val="FF0000"/>
                </a:solidFill>
              </a:rPr>
              <a:t>Should </a:t>
            </a:r>
            <a:r>
              <a:rPr lang="en-US" dirty="0">
                <a:solidFill>
                  <a:srgbClr val="FF0000"/>
                </a:solidFill>
              </a:rPr>
              <a:t>I include holidays and national holidays when calculating the days? </a:t>
            </a:r>
            <a:endParaRPr lang="tr-TR" dirty="0" smtClean="0">
              <a:solidFill>
                <a:srgbClr val="FF0000"/>
              </a:solidFill>
            </a:endParaRPr>
          </a:p>
          <a:p>
            <a:pPr marL="617220" lvl="1" indent="-342900"/>
            <a:r>
              <a:rPr lang="en-US" dirty="0" smtClean="0"/>
              <a:t>Since </a:t>
            </a:r>
            <a:r>
              <a:rPr lang="en-US" dirty="0"/>
              <a:t>internships cannot be carried out during holidays and national holidays, these days will definitely not be included. The days will be calculated after the holidays are excluded. </a:t>
            </a:r>
            <a:endParaRPr lang="tr-TR" dirty="0" smtClean="0"/>
          </a:p>
          <a:p>
            <a:pPr marL="617220" lvl="1" indent="-342900"/>
            <a:r>
              <a:rPr lang="en-US" dirty="0" smtClean="0">
                <a:solidFill>
                  <a:srgbClr val="FF0000"/>
                </a:solidFill>
              </a:rPr>
              <a:t>Would </a:t>
            </a:r>
            <a:r>
              <a:rPr lang="en-US" dirty="0">
                <a:solidFill>
                  <a:srgbClr val="FF0000"/>
                </a:solidFill>
              </a:rPr>
              <a:t>it be a problem if I accidentally write the dates for 29 days instead of 30 days? </a:t>
            </a:r>
            <a:endParaRPr lang="tr-TR" dirty="0" smtClean="0">
              <a:solidFill>
                <a:srgbClr val="FF0000"/>
              </a:solidFill>
            </a:endParaRPr>
          </a:p>
          <a:p>
            <a:pPr marL="617220" lvl="1" indent="-342900"/>
            <a:r>
              <a:rPr lang="en-US" dirty="0" smtClean="0"/>
              <a:t>If </a:t>
            </a:r>
            <a:r>
              <a:rPr lang="en-US" dirty="0"/>
              <a:t>there is a mistake in the day calculation, the document needs to be reissued because insurance procedures cannot be carried out. Therefore, it is crucial to be very careful. Should I fill out these documents for internships carried out within the scope of the national internship mobilization? These documents should be filled out for internships carried out within the scope of national internship mobilization. However, if institutions insist on not filling out these documents within the scope of national internship mobilization, they may not fill out the mandatory internship form. The internship protocol must be filled out. </a:t>
            </a:r>
            <a:endParaRPr lang="tr-TR" dirty="0" smtClean="0"/>
          </a:p>
          <a:p>
            <a:pPr marL="617220" lvl="1" indent="-342900"/>
            <a:r>
              <a:rPr lang="en-US" dirty="0" smtClean="0">
                <a:solidFill>
                  <a:srgbClr val="FF0000"/>
                </a:solidFill>
              </a:rPr>
              <a:t>Can </a:t>
            </a:r>
            <a:r>
              <a:rPr lang="en-US" dirty="0">
                <a:solidFill>
                  <a:srgbClr val="FF0000"/>
                </a:solidFill>
              </a:rPr>
              <a:t>I bring these documents after the internship instead of the date announced before the internship? </a:t>
            </a:r>
            <a:endParaRPr lang="tr-TR" dirty="0" smtClean="0">
              <a:solidFill>
                <a:srgbClr val="FF0000"/>
              </a:solidFill>
            </a:endParaRPr>
          </a:p>
          <a:p>
            <a:pPr marL="617220" lvl="1" indent="-342900"/>
            <a:r>
              <a:rPr lang="en-US" dirty="0" smtClean="0"/>
              <a:t>No</a:t>
            </a:r>
            <a:r>
              <a:rPr lang="en-US" dirty="0"/>
              <a:t>, the relevant documents should only be submitted on the specified date before the internship. The institution wants to sign the mandatory internship form and internship protocol after the department. What can we do in this situation? In compulsory situations, these documents can first be signed by the department and then by the institution. When can I start my internship? Internships will start after the spring semester ends. This year, they will be held between 03.07.2023 and 20.09.2023. No internships will be carried out outside of these dates.</a:t>
            </a:r>
            <a:endParaRPr lang="tr-TR" sz="900"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6439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DFDB2BB5-C93F-A9B8-6F8C-44BB868C7AF9}"/>
              </a:ext>
            </a:extLst>
          </p:cNvPr>
          <p:cNvSpPr>
            <a:spLocks noGrp="1"/>
          </p:cNvSpPr>
          <p:nvPr>
            <p:ph type="title"/>
          </p:nvPr>
        </p:nvSpPr>
        <p:spPr>
          <a:xfrm>
            <a:off x="1069848" y="484632"/>
            <a:ext cx="10058400" cy="1609344"/>
          </a:xfrm>
        </p:spPr>
        <p:txBody>
          <a:bodyPr>
            <a:normAutofit/>
          </a:bodyPr>
          <a:lstStyle/>
          <a:p>
            <a:r>
              <a:rPr lang="en-US" sz="3200" dirty="0"/>
              <a:t>Step 6: Submission of the Approved Internship Protocol and Mandatory Internship Form to the department's internship coordinator.</a:t>
            </a:r>
            <a:endParaRPr lang="tr-TR" sz="3200" b="1" dirty="0"/>
          </a:p>
        </p:txBody>
      </p:sp>
      <p:sp>
        <p:nvSpPr>
          <p:cNvPr id="3" name="İçerik Yer Tutucusu 2">
            <a:extLst>
              <a:ext uri="{FF2B5EF4-FFF2-40B4-BE49-F238E27FC236}">
                <a16:creationId xmlns:a16="http://schemas.microsoft.com/office/drawing/2014/main" id="{AEA25601-AFE8-271E-D776-1900037822C3}"/>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en-US" dirty="0"/>
              <a:t>This step has been explained in the previous step. </a:t>
            </a:r>
            <a:endParaRPr lang="tr-TR" dirty="0" smtClean="0"/>
          </a:p>
          <a:p>
            <a:pPr marL="342900" indent="-342900">
              <a:buFont typeface="Arial" panose="020B0604020202020204" pitchFamily="34" charset="0"/>
              <a:buChar char="•"/>
            </a:pPr>
            <a:r>
              <a:rPr lang="en-US" dirty="0" smtClean="0">
                <a:solidFill>
                  <a:srgbClr val="FF0000"/>
                </a:solidFill>
              </a:rPr>
              <a:t>Questions </a:t>
            </a:r>
            <a:r>
              <a:rPr lang="en-US" dirty="0">
                <a:solidFill>
                  <a:srgbClr val="FF0000"/>
                </a:solidFill>
              </a:rPr>
              <a:t>and Answers: I will be doing an internship during the online period and may have trouble bringing the documents since I am not in Ankara. </a:t>
            </a:r>
            <a:r>
              <a:rPr lang="en-US" dirty="0" smtClean="0">
                <a:solidFill>
                  <a:srgbClr val="FF0000"/>
                </a:solidFill>
              </a:rPr>
              <a:t>What </a:t>
            </a:r>
            <a:r>
              <a:rPr lang="en-US" dirty="0">
                <a:solidFill>
                  <a:srgbClr val="FF0000"/>
                </a:solidFill>
              </a:rPr>
              <a:t>should I do in this situation</a:t>
            </a:r>
            <a:r>
              <a:rPr lang="en-US" dirty="0" smtClean="0">
                <a:solidFill>
                  <a:srgbClr val="FF0000"/>
                </a:solidFill>
              </a:rPr>
              <a:t>?</a:t>
            </a:r>
            <a:endParaRPr lang="tr-TR" dirty="0" smtClean="0">
              <a:solidFill>
                <a:srgbClr val="FF0000"/>
              </a:solidFill>
            </a:endParaRPr>
          </a:p>
          <a:p>
            <a:pPr marL="342900" indent="-342900">
              <a:buFont typeface="Arial" panose="020B0604020202020204" pitchFamily="34" charset="0"/>
              <a:buChar char="•"/>
            </a:pPr>
            <a:r>
              <a:rPr lang="en-US" dirty="0" smtClean="0"/>
              <a:t> </a:t>
            </a:r>
            <a:r>
              <a:rPr lang="en-US" dirty="0"/>
              <a:t>Since a wet signature is required, even if you live outside of Ankara, it would be more appropriate for you to bring the documents and have them signed. If you cannot come yourself, you can ask a relative in Ankara to bring the documents after you ship </a:t>
            </a:r>
            <a:r>
              <a:rPr lang="tr-TR" dirty="0" err="1" smtClean="0"/>
              <a:t>the</a:t>
            </a:r>
            <a:r>
              <a:rPr lang="tr-TR" dirty="0" smtClean="0"/>
              <a:t> </a:t>
            </a:r>
            <a:r>
              <a:rPr lang="tr-TR" dirty="0" err="1" smtClean="0"/>
              <a:t>documents</a:t>
            </a:r>
            <a:r>
              <a:rPr lang="en-US" dirty="0" smtClean="0"/>
              <a:t> </a:t>
            </a:r>
            <a:r>
              <a:rPr lang="en-US" dirty="0"/>
              <a:t>to them. If this is not possible either, only in </a:t>
            </a:r>
            <a:r>
              <a:rPr lang="tr-TR" dirty="0" err="1" smtClean="0"/>
              <a:t>urgent</a:t>
            </a:r>
            <a:r>
              <a:rPr lang="tr-TR" dirty="0" smtClean="0"/>
              <a:t> </a:t>
            </a:r>
            <a:r>
              <a:rPr lang="en-US" dirty="0" smtClean="0"/>
              <a:t>cases </a:t>
            </a:r>
            <a:r>
              <a:rPr lang="en-US" dirty="0"/>
              <a:t>(by informing the internship coordinator) the procedures can be handled by scanning the documents. However, in this case, the </a:t>
            </a:r>
            <a:r>
              <a:rPr lang="en-US" dirty="0" smtClean="0"/>
              <a:t>institution</a:t>
            </a:r>
            <a:r>
              <a:rPr lang="tr-TR" dirty="0" smtClean="0"/>
              <a:t> </a:t>
            </a:r>
            <a:r>
              <a:rPr lang="tr-TR" dirty="0" err="1" smtClean="0"/>
              <a:t>you</a:t>
            </a:r>
            <a:r>
              <a:rPr lang="tr-TR" dirty="0" smtClean="0"/>
              <a:t>  </a:t>
            </a:r>
            <a:r>
              <a:rPr lang="tr-TR" dirty="0" err="1" smtClean="0"/>
              <a:t>have</a:t>
            </a:r>
            <a:r>
              <a:rPr lang="tr-TR" dirty="0" smtClean="0"/>
              <a:t> </a:t>
            </a:r>
            <a:r>
              <a:rPr lang="tr-TR" dirty="0" err="1" smtClean="0"/>
              <a:t>applied</a:t>
            </a:r>
            <a:r>
              <a:rPr lang="tr-TR" dirty="0" smtClean="0"/>
              <a:t> </a:t>
            </a:r>
            <a:r>
              <a:rPr lang="tr-TR" dirty="0" err="1" smtClean="0"/>
              <a:t>for</a:t>
            </a:r>
            <a:r>
              <a:rPr lang="en-US" dirty="0" smtClean="0"/>
              <a:t> </a:t>
            </a:r>
            <a:r>
              <a:rPr lang="en-US" dirty="0"/>
              <a:t>must have taken care of the relevant documents.</a:t>
            </a: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5136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7DF4745D-38F9-995F-8A01-24DB354F5E9B}"/>
              </a:ext>
            </a:extLst>
          </p:cNvPr>
          <p:cNvSpPr>
            <a:spLocks noGrp="1"/>
          </p:cNvSpPr>
          <p:nvPr>
            <p:ph type="title"/>
          </p:nvPr>
        </p:nvSpPr>
        <p:spPr>
          <a:xfrm>
            <a:off x="1069848" y="484632"/>
            <a:ext cx="10058400" cy="1609344"/>
          </a:xfrm>
        </p:spPr>
        <p:txBody>
          <a:bodyPr>
            <a:normAutofit/>
          </a:bodyPr>
          <a:lstStyle/>
          <a:p>
            <a:endParaRPr lang="tr-TR" sz="2200" b="1" dirty="0"/>
          </a:p>
        </p:txBody>
      </p:sp>
      <p:sp>
        <p:nvSpPr>
          <p:cNvPr id="3" name="İçerik Yer Tutucusu 2">
            <a:extLst>
              <a:ext uri="{FF2B5EF4-FFF2-40B4-BE49-F238E27FC236}">
                <a16:creationId xmlns:a16="http://schemas.microsoft.com/office/drawing/2014/main" id="{2B00FB48-37EE-480C-D347-47398E741409}"/>
              </a:ext>
            </a:extLst>
          </p:cNvPr>
          <p:cNvSpPr>
            <a:spLocks noGrp="1"/>
          </p:cNvSpPr>
          <p:nvPr>
            <p:ph idx="1"/>
          </p:nvPr>
        </p:nvSpPr>
        <p:spPr>
          <a:xfrm>
            <a:off x="1069848" y="2320412"/>
            <a:ext cx="10058400" cy="3851787"/>
          </a:xfrm>
        </p:spPr>
        <p:txBody>
          <a:bodyPr>
            <a:normAutofit fontScale="85000" lnSpcReduction="20000"/>
          </a:bodyPr>
          <a:lstStyle/>
          <a:p>
            <a:pPr lvl="1" indent="0">
              <a:buNone/>
            </a:pPr>
            <a:r>
              <a:rPr lang="en-US" dirty="0"/>
              <a:t>For the 2022-2023 academic year, all students must submit the listed documents below to the department by May 22, 2023. Documents will not be accepted before or after this date. Important: The specified dates are valid for individual internship procedures. For internships to be carried out within the scope of the national internship mobilization, those who have confirmed internship procedures will also submit their documents on this date. For internships earned later than this date within the scope of national internship mobilization, the relevant documents must be submitted to the department two weeks before the internship starts. Mandatory Internship Form: 2 Copies (</a:t>
            </a:r>
            <a:r>
              <a:rPr lang="en-US" u="sng" dirty="0">
                <a:hlinkClick r:id="rId4"/>
              </a:rPr>
              <a:t>https://docs.google.com/document/d/1QdfuQdzy01oI0X3ILuj9pHtXDSddmxS2/edit</a:t>
            </a:r>
            <a:r>
              <a:rPr lang="en-US" dirty="0"/>
              <a:t> ) Internship Protocol: 1 Copy (</a:t>
            </a:r>
            <a:r>
              <a:rPr lang="en-US" u="sng" dirty="0">
                <a:hlinkClick r:id="rId5"/>
              </a:rPr>
              <a:t>https://docs.google.com/document/d/1IWvXkO-tmlD2lrrM_JGuXCVG42ZsofIr/edit</a:t>
            </a:r>
            <a:r>
              <a:rPr lang="en-US" dirty="0"/>
              <a:t> ) Internship Code of Conduct: 1 Copy (</a:t>
            </a:r>
            <a:r>
              <a:rPr lang="en-US" u="sng" dirty="0">
                <a:hlinkClick r:id="rId6"/>
              </a:rPr>
              <a:t>https://docs.google.com/document/d/1eOWDw6k72iSOA-cyv3X7zJwlEQqBtdSn/edit#heading=h.gjdgxs</a:t>
            </a:r>
            <a:r>
              <a:rPr lang="en-US" dirty="0"/>
              <a:t> ) Insurance Declaration Form: 3 Copies (</a:t>
            </a:r>
            <a:r>
              <a:rPr lang="en-US" u="sng" dirty="0">
                <a:hlinkClick r:id="rId7"/>
              </a:rPr>
              <a:t>https://docs.google.com/document/d/1IlBuwIv_BFFJMEfzD52PYQkZg3K2MTeR/edit</a:t>
            </a:r>
            <a:r>
              <a:rPr lang="en-US" dirty="0"/>
              <a:t> ) Entitlement Document: 1 Copy. This document will be obtained from E-</a:t>
            </a:r>
            <a:r>
              <a:rPr lang="en-US" dirty="0" err="1"/>
              <a:t>Devlet</a:t>
            </a:r>
            <a:r>
              <a:rPr lang="en-US" dirty="0"/>
              <a:t> (e-Government). Ethics Approval Form: 1 Copy (</a:t>
            </a:r>
            <a:r>
              <a:rPr lang="en-US" u="sng" dirty="0">
                <a:hlinkClick r:id="rId8"/>
              </a:rPr>
              <a:t>https://docs.google.com/document/d/1BjgTSyN7z3tLYkY9z6SU85lZlEHKKLem/edit</a:t>
            </a:r>
            <a:r>
              <a:rPr lang="en-US" dirty="0"/>
              <a:t> ) Graduation Project Application Form: 1 Copy (</a:t>
            </a:r>
            <a:r>
              <a:rPr lang="en-US" u="sng" dirty="0">
                <a:hlinkClick r:id="rId9"/>
              </a:rPr>
              <a:t>https://docs.google.com/document/d/1hR4V9sNbZaR8pwd3wzDcHHoYvbcvwkAI/edit</a:t>
            </a:r>
            <a:r>
              <a:rPr lang="en-US" dirty="0"/>
              <a:t> ) </a:t>
            </a:r>
            <a:endParaRPr lang="tr-TR" dirty="0" smtClean="0"/>
          </a:p>
          <a:p>
            <a:pPr lvl="1" indent="0">
              <a:buNone/>
            </a:pPr>
            <a:r>
              <a:rPr lang="en-US" dirty="0" smtClean="0">
                <a:solidFill>
                  <a:srgbClr val="FF0000"/>
                </a:solidFill>
              </a:rPr>
              <a:t>For </a:t>
            </a:r>
            <a:r>
              <a:rPr lang="en-US" dirty="0">
                <a:solidFill>
                  <a:srgbClr val="FF0000"/>
                </a:solidFill>
              </a:rPr>
              <a:t>internships conducted within the scope of National Internship Mobilization, a document proving acceptance from the relevant institution (acceptance email, screenshot, etc.) must be provided. Note: For insurance to be made in internships carried out within the scope of National Internship Mobilization, the institution where the internship is carried out must write and report an official letter stating that you have been accepted to the University. This is the responsibility of the relevant institution. In this regard, you can first communicate with the institution to ensure the letter is sent. If the institution creates a problem on this issue, please contact the internship coordinators.</a:t>
            </a:r>
            <a:endParaRPr lang="tr-TR" sz="1100" dirty="0">
              <a:solidFill>
                <a:srgbClr val="FF0000"/>
              </a:solidFill>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0">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1191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BF19CDA3-380E-D65B-C5D0-7DD2669E3DCA}"/>
              </a:ext>
            </a:extLst>
          </p:cNvPr>
          <p:cNvSpPr>
            <a:spLocks noGrp="1"/>
          </p:cNvSpPr>
          <p:nvPr>
            <p:ph type="title"/>
          </p:nvPr>
        </p:nvSpPr>
        <p:spPr>
          <a:xfrm>
            <a:off x="1069848" y="484632"/>
            <a:ext cx="10058400" cy="1609344"/>
          </a:xfrm>
        </p:spPr>
        <p:txBody>
          <a:bodyPr>
            <a:normAutofit/>
          </a:bodyPr>
          <a:lstStyle/>
          <a:p>
            <a:r>
              <a:rPr lang="en-US" dirty="0"/>
              <a:t>Questions and Answers Related to Submitting Documents:</a:t>
            </a:r>
            <a:endParaRPr lang="tr-TR" b="1" dirty="0"/>
          </a:p>
        </p:txBody>
      </p:sp>
      <p:sp>
        <p:nvSpPr>
          <p:cNvPr id="3" name="İçerik Yer Tutucusu 2">
            <a:extLst>
              <a:ext uri="{FF2B5EF4-FFF2-40B4-BE49-F238E27FC236}">
                <a16:creationId xmlns:a16="http://schemas.microsoft.com/office/drawing/2014/main" id="{7845F4E6-17BB-DD5D-12A9-471578012A48}"/>
              </a:ext>
            </a:extLst>
          </p:cNvPr>
          <p:cNvSpPr>
            <a:spLocks noGrp="1"/>
          </p:cNvSpPr>
          <p:nvPr>
            <p:ph idx="1"/>
          </p:nvPr>
        </p:nvSpPr>
        <p:spPr>
          <a:xfrm>
            <a:off x="1069848" y="2320412"/>
            <a:ext cx="10058400" cy="3851787"/>
          </a:xfrm>
        </p:spPr>
        <p:txBody>
          <a:bodyPr>
            <a:normAutofit fontScale="85000" lnSpcReduction="10000"/>
          </a:bodyPr>
          <a:lstStyle/>
          <a:p>
            <a:r>
              <a:rPr lang="en-US" dirty="0"/>
              <a:t>I have already prepared my documents. Can I submit them before the specified date? </a:t>
            </a:r>
            <a:endParaRPr lang="tr-TR" dirty="0" smtClean="0"/>
          </a:p>
          <a:p>
            <a:r>
              <a:rPr lang="en-US" dirty="0" smtClean="0"/>
              <a:t>No</a:t>
            </a:r>
            <a:r>
              <a:rPr lang="en-US" dirty="0"/>
              <a:t>, all students will submit their documents on the same day.</a:t>
            </a:r>
          </a:p>
          <a:p>
            <a:r>
              <a:rPr lang="en-US" dirty="0"/>
              <a:t>I couldn't find a place to do an internship by the specified date. There was no place within the scope of the national internship mobilization, but I am still waiting. What should I do</a:t>
            </a:r>
            <a:r>
              <a:rPr lang="en-US" dirty="0" smtClean="0"/>
              <a:t>?</a:t>
            </a:r>
            <a:endParaRPr lang="tr-TR" dirty="0" smtClean="0"/>
          </a:p>
          <a:p>
            <a:r>
              <a:rPr lang="en-US" dirty="0" smtClean="0"/>
              <a:t> </a:t>
            </a:r>
            <a:r>
              <a:rPr lang="en-US" dirty="0"/>
              <a:t>If you cannot find an institution where you can do an internship by the specified dates, you can choose to wait for an internship opportunity within the scope of the national internship mobilization, but you cannot start an internship individually at an institution outside the mobilization. The flexibility of the dates is only applicable to the internship mobilization. Therefore, if you cannot find an internship opportunity, you can choose to write an article instead.</a:t>
            </a:r>
          </a:p>
          <a:p>
            <a:r>
              <a:rPr lang="en-US" dirty="0"/>
              <a:t>I can't find the entitlement document in the department's drive folder. Where can I find it? </a:t>
            </a:r>
            <a:endParaRPr lang="tr-TR" dirty="0" smtClean="0"/>
          </a:p>
          <a:p>
            <a:r>
              <a:rPr lang="en-US" dirty="0" smtClean="0"/>
              <a:t>You </a:t>
            </a:r>
            <a:r>
              <a:rPr lang="en-US" dirty="0"/>
              <a:t>can only get the entitlement document from e-Government (e-</a:t>
            </a:r>
            <a:r>
              <a:rPr lang="en-US" dirty="0" err="1"/>
              <a:t>Devlet</a:t>
            </a:r>
            <a:r>
              <a:rPr lang="en-US" dirty="0"/>
              <a:t>). All other documents are available in the drive folder.</a:t>
            </a:r>
          </a:p>
          <a:p>
            <a:pPr marL="342900" indent="-342900">
              <a:buFont typeface="Arial" panose="020B0604020202020204" pitchFamily="34" charset="0"/>
              <a:buChar char="•"/>
            </a:pPr>
            <a:endParaRPr lang="tr-TR" sz="1700"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1044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ECD2E6B4-938D-8343-EA9E-3ADAF2DE09F0}"/>
              </a:ext>
            </a:extLst>
          </p:cNvPr>
          <p:cNvSpPr>
            <a:spLocks noGrp="1"/>
          </p:cNvSpPr>
          <p:nvPr>
            <p:ph idx="1"/>
          </p:nvPr>
        </p:nvSpPr>
        <p:spPr>
          <a:xfrm>
            <a:off x="1069848" y="2320412"/>
            <a:ext cx="10058400" cy="3851787"/>
          </a:xfrm>
        </p:spPr>
        <p:txBody>
          <a:bodyPr>
            <a:normAutofit/>
          </a:bodyPr>
          <a:lstStyle/>
          <a:p>
            <a:pPr marL="0" indent="0">
              <a:buNone/>
            </a:pPr>
            <a:r>
              <a:rPr lang="en-US" dirty="0"/>
              <a:t>Graduation Project: The Graduation Project is a study that psychology undergraduate students will complete within the scope of the relevant courses they will take in the final year of their undergraduate education, allowing them to apply the theoretical knowledge they have acquired throughout their undergraduate education through article writing, voluntary community service activities, and studies in one of the internship areas. The aim of the Graduation Project is to prepare students for the post-graduation period by gaining experience in how the theoretical knowledge they have acquired during their undergraduate education can be used in field applications and scientific research.</a:t>
            </a:r>
            <a:r>
              <a:rPr lang="tr-TR" dirty="0"/>
              <a:t/>
            </a:r>
            <a:br>
              <a:rPr lang="tr-TR" dirty="0"/>
            </a:br>
            <a:r>
              <a:rPr lang="tr-TR" dirty="0"/>
              <a:t/>
            </a:r>
            <a:br>
              <a:rPr lang="tr-TR" dirty="0"/>
            </a:b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37010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CB76C0BD-5C2A-BF4A-126D-D952ECEE2581}"/>
              </a:ext>
            </a:extLst>
          </p:cNvPr>
          <p:cNvSpPr>
            <a:spLocks noGrp="1"/>
          </p:cNvSpPr>
          <p:nvPr>
            <p:ph type="title"/>
          </p:nvPr>
        </p:nvSpPr>
        <p:spPr>
          <a:xfrm>
            <a:off x="1069848" y="484632"/>
            <a:ext cx="10058400" cy="1609344"/>
          </a:xfrm>
        </p:spPr>
        <p:txBody>
          <a:bodyPr>
            <a:normAutofit/>
          </a:bodyPr>
          <a:lstStyle/>
          <a:p>
            <a:r>
              <a:rPr lang="en-US" sz="2400" dirty="0"/>
              <a:t>Step 8: After the internship, the (8) Intern Performance Evaluation Form and (9) Internship Continuation Form must be filled out by the institution where the internship was conducted and submitted to the department in a sealed envelope during the following fall semester.</a:t>
            </a:r>
            <a:endParaRPr lang="tr-TR" sz="2400" b="1" dirty="0"/>
          </a:p>
        </p:txBody>
      </p:sp>
      <p:sp>
        <p:nvSpPr>
          <p:cNvPr id="3" name="İçerik Yer Tutucusu 2">
            <a:extLst>
              <a:ext uri="{FF2B5EF4-FFF2-40B4-BE49-F238E27FC236}">
                <a16:creationId xmlns:a16="http://schemas.microsoft.com/office/drawing/2014/main" id="{BC032564-669B-9997-584F-AC5B59AE1EC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en-US" dirty="0"/>
              <a:t>There are two documents that need to be submitted after the internship. These are: Intern Performance Evaluation Form (</a:t>
            </a:r>
            <a:r>
              <a:rPr lang="en-US" u="sng" dirty="0">
                <a:hlinkClick r:id="rId4"/>
              </a:rPr>
              <a:t>https://docs.google.com/document/d/1NEJePZzET9KZm3JEKks8ez_dEJ3wXaBr/edit</a:t>
            </a:r>
            <a:r>
              <a:rPr lang="en-US" dirty="0"/>
              <a:t> ) Internship Continuation Form (</a:t>
            </a:r>
            <a:r>
              <a:rPr lang="en-US" u="sng" dirty="0">
                <a:hlinkClick r:id="rId5"/>
              </a:rPr>
              <a:t>https://docs.google.com/document/d/1NILcyODqsvP6IyzJ6ghbZE_p6b95za_e/edit</a:t>
            </a:r>
            <a:r>
              <a:rPr lang="en-US" dirty="0"/>
              <a:t> ) Both of the documents above will be submitted along with the "Internship Report" during the fall semester of the following year.</a:t>
            </a:r>
            <a:endParaRPr lang="tr-TR" dirty="0"/>
          </a:p>
        </p:txBody>
      </p:sp>
      <p:sp>
        <p:nvSpPr>
          <p:cNvPr id="31" name="Oval 30">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8743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226ED218-113A-F57A-7195-FF9834EC5DA2}"/>
              </a:ext>
            </a:extLst>
          </p:cNvPr>
          <p:cNvSpPr>
            <a:spLocks noGrp="1"/>
          </p:cNvSpPr>
          <p:nvPr>
            <p:ph type="title"/>
          </p:nvPr>
        </p:nvSpPr>
        <p:spPr>
          <a:xfrm>
            <a:off x="1069848" y="484632"/>
            <a:ext cx="10058400" cy="1609344"/>
          </a:xfrm>
        </p:spPr>
        <p:txBody>
          <a:bodyPr>
            <a:noAutofit/>
          </a:bodyPr>
          <a:lstStyle/>
          <a:p>
            <a:r>
              <a:rPr lang="tr-TR" sz="3600" b="1" dirty="0" smtClean="0"/>
              <a:t>              DURİNG İNTERNSHİP</a:t>
            </a:r>
            <a:endParaRPr lang="tr-TR" sz="3600" b="1" dirty="0"/>
          </a:p>
        </p:txBody>
      </p:sp>
      <p:sp>
        <p:nvSpPr>
          <p:cNvPr id="3" name="İçerik Yer Tutucusu 2">
            <a:extLst>
              <a:ext uri="{FF2B5EF4-FFF2-40B4-BE49-F238E27FC236}">
                <a16:creationId xmlns:a16="http://schemas.microsoft.com/office/drawing/2014/main" id="{D5AE7269-9A7A-C70F-575C-98B7A68C4521}"/>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en-US" dirty="0"/>
              <a:t>There are two documents that need to be submitted after the internship. These are: Intern Performance Evaluation Form (</a:t>
            </a:r>
            <a:r>
              <a:rPr lang="en-US" u="sng" dirty="0">
                <a:hlinkClick r:id="rId4"/>
              </a:rPr>
              <a:t>https://docs.google.com/document/d/1NEJePZzET9KZm3JEKks8ez_dEJ3wXaBr/edit</a:t>
            </a:r>
            <a:r>
              <a:rPr lang="en-US" dirty="0"/>
              <a:t> ) Internship Continuation Form (</a:t>
            </a:r>
            <a:r>
              <a:rPr lang="en-US" u="sng" dirty="0">
                <a:hlinkClick r:id="rId5"/>
              </a:rPr>
              <a:t>https://docs.google.com/document/d/1NILcyODqsvP6IyzJ6ghbZE_p6b95za_e/edit</a:t>
            </a:r>
            <a:r>
              <a:rPr lang="en-US" dirty="0"/>
              <a:t> ) Both of the documents above will be submitted along with the "Internship Report" during the fall semester of the following year.</a:t>
            </a: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43767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EE2E5735-A1B5-30EB-2179-27F1CBA98E3E}"/>
              </a:ext>
            </a:extLst>
          </p:cNvPr>
          <p:cNvSpPr>
            <a:spLocks noGrp="1"/>
          </p:cNvSpPr>
          <p:nvPr>
            <p:ph type="title"/>
          </p:nvPr>
        </p:nvSpPr>
        <p:spPr>
          <a:xfrm>
            <a:off x="1069848" y="484632"/>
            <a:ext cx="10058400" cy="1609344"/>
          </a:xfrm>
        </p:spPr>
        <p:txBody>
          <a:bodyPr>
            <a:normAutofit/>
          </a:bodyPr>
          <a:lstStyle/>
          <a:p>
            <a:r>
              <a:rPr lang="en-US" dirty="0"/>
              <a:t>General Questions about the Internship Process</a:t>
            </a:r>
            <a:endParaRPr lang="tr-TR" b="1" dirty="0"/>
          </a:p>
        </p:txBody>
      </p:sp>
      <p:sp>
        <p:nvSpPr>
          <p:cNvPr id="3" name="İçerik Yer Tutucusu 2">
            <a:extLst>
              <a:ext uri="{FF2B5EF4-FFF2-40B4-BE49-F238E27FC236}">
                <a16:creationId xmlns:a16="http://schemas.microsoft.com/office/drawing/2014/main" id="{7F6B437B-A227-DDD9-DA88-D55721CB3678}"/>
              </a:ext>
            </a:extLst>
          </p:cNvPr>
          <p:cNvSpPr>
            <a:spLocks noGrp="1"/>
          </p:cNvSpPr>
          <p:nvPr>
            <p:ph idx="1"/>
          </p:nvPr>
        </p:nvSpPr>
        <p:spPr>
          <a:xfrm>
            <a:off x="1069848" y="2320412"/>
            <a:ext cx="10058400" cy="3851787"/>
          </a:xfrm>
        </p:spPr>
        <p:txBody>
          <a:bodyPr>
            <a:normAutofit fontScale="70000" lnSpcReduction="20000"/>
          </a:bodyPr>
          <a:lstStyle/>
          <a:p>
            <a:r>
              <a:rPr lang="en-US" dirty="0"/>
              <a:t>I found an internship individually and started my procedures. But later, I received an offer from an institution within the scope of the National Internship Mobilization. Can I accept this offer? If the offer received does not conflict with the internship to be done already, both internship opportunities can be evaluated. However, in this case, no days should overlap. In case the days overlap, a choice should be made and only one institution should be continued. Once the internship has started, it cannot be abandoned and switched to another institution. If an institution is to be canceled before starting the internship, it must be reported to the department with a petition within two weeks at the latest.</a:t>
            </a:r>
          </a:p>
          <a:p>
            <a:r>
              <a:rPr lang="en-US" dirty="0"/>
              <a:t>Can I cancel my internship? The internship can be canceled if it is reported to the department chairmanship with a petition at least two weeks before starting the internship.</a:t>
            </a:r>
          </a:p>
          <a:p>
            <a:r>
              <a:rPr lang="en-US" dirty="0"/>
              <a:t>Can I send my documents by cargo? Document delivery by cargo is acceptable, but documents cannot be sent to you by cargo. In this regard, it would be better to get help from a relative.</a:t>
            </a:r>
          </a:p>
          <a:p>
            <a:r>
              <a:rPr lang="en-US" dirty="0"/>
              <a:t>Where can I access all the documents? You can access all the information from the graduation project page on the department's website. You can also access all documents from the following link: (</a:t>
            </a:r>
            <a:r>
              <a:rPr lang="en-US" u="sng" dirty="0">
                <a:hlinkClick r:id="rId4"/>
              </a:rPr>
              <a:t>https://drive.google.com/drive/u/1/folders/19A-rglFuqh2D-gMwmsY_kg5Fcxnaa_rn</a:t>
            </a:r>
            <a:r>
              <a:rPr lang="en-US" dirty="0"/>
              <a:t> )</a:t>
            </a:r>
          </a:p>
          <a:p>
            <a:r>
              <a:rPr lang="en-US" dirty="0"/>
              <a:t>Should I write the internship diary in English? You can write the internship diary in Turkish or English. However, the internship report will be written in English.</a:t>
            </a:r>
          </a:p>
          <a:p>
            <a:r>
              <a:rPr lang="en-US" dirty="0"/>
              <a:t>Note: For the insurance to be made in internships within the scope of the National Internship Mobilization, the institution where the internship is done must write and inform the University with an official letter stating that you have been accepted. This is the responsibility of the relevant institution. In this regard, you can first contact the institution and ensure that the letter is sent. If the institution causes problems in this regard, please contact the internship coordinators.</a:t>
            </a:r>
          </a:p>
          <a:p>
            <a:pPr marL="342900" indent="-342900"/>
            <a:endParaRPr lang="tr-TR" sz="1000"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02148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1DF1B70F-081B-CC2C-86A2-EE1DEEB9310F}"/>
              </a:ext>
            </a:extLst>
          </p:cNvPr>
          <p:cNvSpPr>
            <a:spLocks noGrp="1"/>
          </p:cNvSpPr>
          <p:nvPr>
            <p:ph type="title"/>
          </p:nvPr>
        </p:nvSpPr>
        <p:spPr>
          <a:xfrm>
            <a:off x="1069848" y="484632"/>
            <a:ext cx="10058400" cy="1609344"/>
          </a:xfrm>
        </p:spPr>
        <p:txBody>
          <a:bodyPr>
            <a:normAutofit/>
          </a:bodyPr>
          <a:lstStyle/>
          <a:p>
            <a:r>
              <a:rPr lang="en-US" dirty="0"/>
              <a:t>General Questions About the Internship Process</a:t>
            </a:r>
            <a:endParaRPr lang="tr-TR" b="1" dirty="0"/>
          </a:p>
        </p:txBody>
      </p:sp>
      <p:sp>
        <p:nvSpPr>
          <p:cNvPr id="3" name="İçerik Yer Tutucusu 2">
            <a:extLst>
              <a:ext uri="{FF2B5EF4-FFF2-40B4-BE49-F238E27FC236}">
                <a16:creationId xmlns:a16="http://schemas.microsoft.com/office/drawing/2014/main" id="{FF862D3B-4A29-B9F9-8503-077C2B817C02}"/>
              </a:ext>
            </a:extLst>
          </p:cNvPr>
          <p:cNvSpPr>
            <a:spLocks noGrp="1"/>
          </p:cNvSpPr>
          <p:nvPr>
            <p:ph idx="1"/>
          </p:nvPr>
        </p:nvSpPr>
        <p:spPr>
          <a:xfrm>
            <a:off x="1069848" y="2320412"/>
            <a:ext cx="10058400" cy="3851787"/>
          </a:xfrm>
        </p:spPr>
        <p:txBody>
          <a:bodyPr>
            <a:normAutofit fontScale="62500" lnSpcReduction="20000"/>
          </a:bodyPr>
          <a:lstStyle/>
          <a:p>
            <a:r>
              <a:rPr lang="en-US" dirty="0"/>
              <a:t>The institution I want to intern at requires a document called "Internship Agreement". Where can I access this document? Our faculty does not have an internship agreement, and our faculty does not sign such agreements within this scope. However, if this document is required compulsorily, you can request a sample internship agreement from the institution and adapt it to our department. After the internship coordinators review the contents of the document, the department can sign the document if deemed appropriate.</a:t>
            </a:r>
          </a:p>
          <a:p>
            <a:r>
              <a:rPr lang="en-US" dirty="0"/>
              <a:t>I am interning at an institution (e.g., Ministry of Justice) and I have done my internship in two different units. In which unit should I get my documents signed after the internship? You can have your documents signed in the unit where you spent more days. If you have spent the same number of days in each unit, the signature of any unit will be sufficient.</a:t>
            </a:r>
          </a:p>
          <a:p>
            <a:r>
              <a:rPr lang="en-US" dirty="0"/>
              <a:t>I am asked to do only 20 days of internship within the scope of National Internship Mobilization. Is it enough? Yes, it will be sufficient within the scope of the internship mobilization, but for individual internships, a total of 30 days must be completed.</a:t>
            </a:r>
          </a:p>
          <a:p>
            <a:r>
              <a:rPr lang="en-US" dirty="0"/>
              <a:t>I was going to do a 30-day internship, but I got sick for a few days and couldn't attend. Will there be a problem? You need to get a report for your illnesses and inform our dean's office with a petition. You should send it to the faculty, that is, the dean's office, not the department.</a:t>
            </a:r>
          </a:p>
          <a:p>
            <a:r>
              <a:rPr lang="en-US" dirty="0"/>
              <a:t>The institution requires an SSI (Social Security Institution) entry document before starting the internship. Where can I obtain this document? This document will be sent to your email by the faculty the week before you start your internship. If you haven't received this document, you should contact the internship coordinators and report your situation at least three working days before starting the internship. Otherwise, your internship processes may be delayed.</a:t>
            </a:r>
          </a:p>
          <a:p>
            <a:r>
              <a:rPr lang="en-US" dirty="0"/>
              <a:t>Note: For insurances to be made within the scope of internships carried out within the National Internship Mobilization, the institution where the internship is held must send an official letter to the University stating that you have been accepted. This is the responsibility of the relevant institution. First, you can contact the institution and ensure that the letter is sent. If the institution causes problems in this regard, contact the internship coordinators.</a:t>
            </a:r>
          </a:p>
          <a:p>
            <a:pPr marL="342900" indent="-342900">
              <a:buFont typeface="Arial" panose="020B0604020202020204" pitchFamily="34" charset="0"/>
              <a:buChar char="•"/>
            </a:pPr>
            <a:endParaRPr lang="tr-TR" sz="1000" u="sng"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84787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4BE871C8-02B2-9D5D-0DC9-28E94A560B8C}"/>
              </a:ext>
            </a:extLst>
          </p:cNvPr>
          <p:cNvSpPr>
            <a:spLocks noGrp="1"/>
          </p:cNvSpPr>
          <p:nvPr>
            <p:ph type="title"/>
          </p:nvPr>
        </p:nvSpPr>
        <p:spPr>
          <a:xfrm>
            <a:off x="1069848" y="484632"/>
            <a:ext cx="10058400" cy="1609344"/>
          </a:xfrm>
        </p:spPr>
        <p:txBody>
          <a:bodyPr>
            <a:normAutofit/>
          </a:bodyPr>
          <a:lstStyle/>
          <a:p>
            <a:r>
              <a:rPr lang="tr-TR" dirty="0" err="1"/>
              <a:t>Voluntary</a:t>
            </a:r>
            <a:r>
              <a:rPr lang="tr-TR" dirty="0"/>
              <a:t> </a:t>
            </a:r>
            <a:r>
              <a:rPr lang="tr-TR" dirty="0" err="1"/>
              <a:t>Community</a:t>
            </a:r>
            <a:r>
              <a:rPr lang="tr-TR" dirty="0"/>
              <a:t> Service</a:t>
            </a:r>
            <a:br>
              <a:rPr lang="tr-TR" dirty="0"/>
            </a:br>
            <a:endParaRPr lang="tr-TR" dirty="0"/>
          </a:p>
        </p:txBody>
      </p:sp>
      <p:sp>
        <p:nvSpPr>
          <p:cNvPr id="3" name="İçerik Yer Tutucusu 2">
            <a:extLst>
              <a:ext uri="{FF2B5EF4-FFF2-40B4-BE49-F238E27FC236}">
                <a16:creationId xmlns:a16="http://schemas.microsoft.com/office/drawing/2014/main" id="{32995679-8F08-7317-87A6-8F48D10683AB}"/>
              </a:ext>
            </a:extLst>
          </p:cNvPr>
          <p:cNvSpPr>
            <a:spLocks noGrp="1"/>
          </p:cNvSpPr>
          <p:nvPr>
            <p:ph idx="1"/>
          </p:nvPr>
        </p:nvSpPr>
        <p:spPr>
          <a:xfrm>
            <a:off x="1069848" y="2320412"/>
            <a:ext cx="10058400" cy="3851787"/>
          </a:xfrm>
        </p:spPr>
        <p:txBody>
          <a:bodyPr>
            <a:normAutofit fontScale="92500" lnSpcReduction="20000"/>
          </a:bodyPr>
          <a:lstStyle/>
          <a:p>
            <a:r>
              <a:rPr lang="en-US" dirty="0"/>
              <a:t>Voluntary Community Service Work is a subfield that can be chosen by psychology department students who meet the conditions specified in the Graduation Project Regulation within the scope of the Graduation Project course. Voluntary Community Service Work can be carried out in at least one and at most two organizations and covers activities for 30 working days.</a:t>
            </a:r>
          </a:p>
          <a:p>
            <a:r>
              <a:rPr lang="en-US" dirty="0"/>
              <a:t>The goal of Voluntary Community Service Work is for students to make observations about the problems of the society they live in, gain awareness, and fulfill their responsibilities to society through teamwork and taking individual initiative. In this context, it covers practical and theoretical knowledge in creating social responsibility projects, project writing, implementation, getting to know and working with non-governmental organizations, and reporting projects. Voluntary Community Service Work equips students with the skills to better understand the society they live in; gain awareness about the problems faced by different segments of society; use the knowledge gained in the undergraduate program to solve these problems; conduct project work with different expertise areas; carry out voluntary work; and work within a team.</a:t>
            </a:r>
          </a:p>
          <a:p>
            <a:pPr marL="342900" indent="-342900">
              <a:buFont typeface="Arial" panose="020B0604020202020204" pitchFamily="34" charset="0"/>
              <a:buChar char="•"/>
            </a:pPr>
            <a:endParaRPr lang="tr-TR" sz="1700"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881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993BFDA5-F0E2-8C30-FD7E-3FDF971FF629}"/>
              </a:ext>
            </a:extLst>
          </p:cNvPr>
          <p:cNvSpPr>
            <a:spLocks noGrp="1"/>
          </p:cNvSpPr>
          <p:nvPr>
            <p:ph type="title"/>
          </p:nvPr>
        </p:nvSpPr>
        <p:spPr>
          <a:xfrm>
            <a:off x="1069848" y="484632"/>
            <a:ext cx="10058400" cy="1609344"/>
          </a:xfrm>
        </p:spPr>
        <p:txBody>
          <a:bodyPr>
            <a:normAutofit/>
          </a:bodyPr>
          <a:lstStyle/>
          <a:p>
            <a:r>
              <a:rPr lang="tr-TR" dirty="0" err="1"/>
              <a:t>Voluntary</a:t>
            </a:r>
            <a:r>
              <a:rPr lang="tr-TR" dirty="0"/>
              <a:t> </a:t>
            </a:r>
            <a:r>
              <a:rPr lang="tr-TR" dirty="0" err="1"/>
              <a:t>Community</a:t>
            </a:r>
            <a:r>
              <a:rPr lang="tr-TR" dirty="0"/>
              <a:t> Service</a:t>
            </a:r>
            <a:br>
              <a:rPr lang="tr-TR" dirty="0"/>
            </a:br>
            <a:endParaRPr lang="tr-TR" dirty="0"/>
          </a:p>
        </p:txBody>
      </p:sp>
      <p:sp>
        <p:nvSpPr>
          <p:cNvPr id="3" name="İçerik Yer Tutucusu 2">
            <a:extLst>
              <a:ext uri="{FF2B5EF4-FFF2-40B4-BE49-F238E27FC236}">
                <a16:creationId xmlns:a16="http://schemas.microsoft.com/office/drawing/2014/main" id="{7AD9A99E-9251-2E79-CA4F-9C6944CB8D09}"/>
              </a:ext>
            </a:extLst>
          </p:cNvPr>
          <p:cNvSpPr>
            <a:spLocks noGrp="1"/>
          </p:cNvSpPr>
          <p:nvPr>
            <p:ph idx="1"/>
          </p:nvPr>
        </p:nvSpPr>
        <p:spPr>
          <a:xfrm>
            <a:off x="1069848" y="2320412"/>
            <a:ext cx="10058400" cy="3851787"/>
          </a:xfrm>
        </p:spPr>
        <p:txBody>
          <a:bodyPr>
            <a:normAutofit fontScale="70000" lnSpcReduction="20000"/>
          </a:bodyPr>
          <a:lstStyle/>
          <a:p>
            <a:r>
              <a:rPr lang="en-US" dirty="0"/>
              <a:t>Students establish contact with the institution where they will perform voluntary community service themselves and obtain approval from the institution after conducting the necessary negotiations. In some special cases, the institution where the community service will be performed can be suggested to the student by the department or the advisor. To start voluntary community service applications, undergraduate students need to do the following:</a:t>
            </a:r>
          </a:p>
          <a:p>
            <a:r>
              <a:rPr lang="en-US" dirty="0"/>
              <a:t>Complete the Graduation Project Training provided by the department,</a:t>
            </a:r>
          </a:p>
          <a:p>
            <a:r>
              <a:rPr lang="en-US" dirty="0"/>
              <a:t>At the end of the Graduation Project Training, read and sign the Turkish Psychologists Association's Ethical Regulations and submit them to the relevant coordinator,</a:t>
            </a:r>
          </a:p>
          <a:p>
            <a:r>
              <a:rPr lang="en-US" dirty="0"/>
              <a:t>Find a suitable institution and obtain its approval for conducting the work there,</a:t>
            </a:r>
          </a:p>
          <a:p>
            <a:r>
              <a:rPr lang="en-US" dirty="0"/>
              <a:t>Obtain a suitability approval for the institution where the community service application will be conducted,</a:t>
            </a:r>
          </a:p>
          <a:p>
            <a:r>
              <a:rPr lang="en-US" dirty="0"/>
              <a:t>Submit the Voluntary Community Service Work Protocol, which expresses the expectations of the department from the study, to the institution where the study will be conducted, and have it signed by the relevant institution,</a:t>
            </a:r>
          </a:p>
          <a:p>
            <a:r>
              <a:rPr lang="en-US" dirty="0"/>
              <a:t>Deliver the approved Voluntary Community Service Work Protocol to the department's community service applications coordinator,</a:t>
            </a:r>
          </a:p>
          <a:p>
            <a:r>
              <a:rPr lang="en-US" dirty="0"/>
              <a:t>Send a copy of the approved protocol to the institution where the study will be conducted, and keep one copy in the department,</a:t>
            </a:r>
          </a:p>
          <a:p>
            <a:r>
              <a:rPr lang="en-US" dirty="0"/>
              <a:t>After downloading the Continuation Form and Performance Evaluation Form from the department's website, deliver them in a sealed envelope to the person in charge of the institution where the project will be conducted.</a:t>
            </a:r>
          </a:p>
          <a:p>
            <a:endParaRPr lang="tr-TR" sz="1600"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7280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167C4A2F-070A-6E49-1A19-D1CF633C7BEF}"/>
              </a:ext>
            </a:extLst>
          </p:cNvPr>
          <p:cNvSpPr>
            <a:spLocks noGrp="1"/>
          </p:cNvSpPr>
          <p:nvPr>
            <p:ph type="title"/>
          </p:nvPr>
        </p:nvSpPr>
        <p:spPr>
          <a:xfrm>
            <a:off x="1069848" y="484632"/>
            <a:ext cx="10058400" cy="1609344"/>
          </a:xfrm>
        </p:spPr>
        <p:txBody>
          <a:bodyPr>
            <a:normAutofit/>
          </a:bodyPr>
          <a:lstStyle/>
          <a:p>
            <a:r>
              <a:rPr lang="tr-TR" dirty="0" err="1"/>
              <a:t>Voluntary</a:t>
            </a:r>
            <a:r>
              <a:rPr lang="tr-TR" dirty="0"/>
              <a:t> </a:t>
            </a:r>
            <a:r>
              <a:rPr lang="tr-TR" dirty="0" err="1"/>
              <a:t>Community</a:t>
            </a:r>
            <a:r>
              <a:rPr lang="tr-TR" dirty="0"/>
              <a:t> Service</a:t>
            </a:r>
            <a:br>
              <a:rPr lang="tr-TR" dirty="0"/>
            </a:br>
            <a:endParaRPr lang="tr-TR" dirty="0"/>
          </a:p>
        </p:txBody>
      </p:sp>
      <p:sp>
        <p:nvSpPr>
          <p:cNvPr id="3" name="İçerik Yer Tutucusu 2">
            <a:extLst>
              <a:ext uri="{FF2B5EF4-FFF2-40B4-BE49-F238E27FC236}">
                <a16:creationId xmlns:a16="http://schemas.microsoft.com/office/drawing/2014/main" id="{7823AF33-9FAA-3085-BD20-30224CB9E284}"/>
              </a:ext>
            </a:extLst>
          </p:cNvPr>
          <p:cNvSpPr>
            <a:spLocks noGrp="1"/>
          </p:cNvSpPr>
          <p:nvPr>
            <p:ph idx="1"/>
          </p:nvPr>
        </p:nvSpPr>
        <p:spPr>
          <a:xfrm>
            <a:off x="1069848" y="2320412"/>
            <a:ext cx="10058400" cy="3851787"/>
          </a:xfrm>
        </p:spPr>
        <p:txBody>
          <a:bodyPr>
            <a:normAutofit fontScale="85000" lnSpcReduction="20000"/>
          </a:bodyPr>
          <a:lstStyle/>
          <a:p>
            <a:r>
              <a:rPr lang="en-US" dirty="0"/>
              <a:t>During the community service applications of psychology students, they are expected to:</a:t>
            </a:r>
          </a:p>
          <a:p>
            <a:r>
              <a:rPr lang="en-US" dirty="0"/>
              <a:t>Keep a handwritten Work Notebook/Diary, summarizing their observations and activities carried out within the scope of the study,</a:t>
            </a:r>
          </a:p>
          <a:p>
            <a:r>
              <a:rPr lang="en-US" dirty="0"/>
              <a:t>Work within the framework specified in the Graduation Project Training,</a:t>
            </a:r>
          </a:p>
          <a:p>
            <a:r>
              <a:rPr lang="en-US" dirty="0"/>
              <a:t>Avoid behaviors that violate the Turkish Psychologists Association's Ethical Regulations (the projects of students found to have violated the Ethical Regulations during the project will be considered invalid),</a:t>
            </a:r>
          </a:p>
          <a:p>
            <a:r>
              <a:rPr lang="en-US" dirty="0"/>
              <a:t>Be present at the institution where they are conducting their work within the specified timeframes,</a:t>
            </a:r>
          </a:p>
          <a:p>
            <a:r>
              <a:rPr lang="en-US" dirty="0"/>
              <a:t>Make an effort to ensure that the qualitative and quantitative aspects of their responsibilities meet or exceed the expected standards,</a:t>
            </a:r>
          </a:p>
          <a:p>
            <a:r>
              <a:rPr lang="en-US" dirty="0"/>
              <a:t>Be aware that they represent our University and Department in the institution where they are conducting their work, and</a:t>
            </a:r>
          </a:p>
          <a:p>
            <a:r>
              <a:rPr lang="en-US" dirty="0"/>
              <a:t>Work on the Study Report they will prepare at the end of the study.</a:t>
            </a:r>
          </a:p>
          <a:p>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82861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2F5C867D-E65E-E4AD-25DD-0865635B7DAD}"/>
              </a:ext>
            </a:extLst>
          </p:cNvPr>
          <p:cNvSpPr>
            <a:spLocks noGrp="1"/>
          </p:cNvSpPr>
          <p:nvPr>
            <p:ph type="title"/>
          </p:nvPr>
        </p:nvSpPr>
        <p:spPr>
          <a:xfrm>
            <a:off x="1069848" y="484632"/>
            <a:ext cx="10058400" cy="1609344"/>
          </a:xfrm>
        </p:spPr>
        <p:txBody>
          <a:bodyPr>
            <a:normAutofit/>
          </a:bodyPr>
          <a:lstStyle/>
          <a:p>
            <a:r>
              <a:rPr lang="tr-TR" dirty="0" err="1"/>
              <a:t>Voluntary</a:t>
            </a:r>
            <a:r>
              <a:rPr lang="tr-TR" dirty="0"/>
              <a:t> </a:t>
            </a:r>
            <a:r>
              <a:rPr lang="tr-TR" dirty="0" err="1"/>
              <a:t>Community</a:t>
            </a:r>
            <a:r>
              <a:rPr lang="tr-TR" dirty="0"/>
              <a:t> Service</a:t>
            </a:r>
            <a:br>
              <a:rPr lang="tr-TR" dirty="0"/>
            </a:br>
            <a:endParaRPr lang="tr-TR" dirty="0"/>
          </a:p>
        </p:txBody>
      </p:sp>
      <p:sp>
        <p:nvSpPr>
          <p:cNvPr id="3" name="İçerik Yer Tutucusu 2">
            <a:extLst>
              <a:ext uri="{FF2B5EF4-FFF2-40B4-BE49-F238E27FC236}">
                <a16:creationId xmlns:a16="http://schemas.microsoft.com/office/drawing/2014/main" id="{DD4718CD-87F7-419E-77E3-8E9FE426AB97}"/>
              </a:ext>
            </a:extLst>
          </p:cNvPr>
          <p:cNvSpPr>
            <a:spLocks noGrp="1"/>
          </p:cNvSpPr>
          <p:nvPr>
            <p:ph idx="1"/>
          </p:nvPr>
        </p:nvSpPr>
        <p:spPr>
          <a:xfrm>
            <a:off x="1069848" y="2320412"/>
            <a:ext cx="10058400" cy="3851787"/>
          </a:xfrm>
        </p:spPr>
        <p:txBody>
          <a:bodyPr>
            <a:normAutofit/>
          </a:bodyPr>
          <a:lstStyle/>
          <a:p>
            <a:r>
              <a:rPr lang="en-US" dirty="0"/>
              <a:t>Students who complete the Volunteer Community Service Activities will:</a:t>
            </a:r>
          </a:p>
          <a:p>
            <a:r>
              <a:rPr lang="en-US" dirty="0"/>
              <a:t>Obtain a written document from the institution where they conducted their work, indicating the completion of their projects, the Attendance Form filled out by the institution's authority, and the Performance Evaluation Form filled out by the institution's authority in a sealed envelope, and submit these to the relevant coordinators.</a:t>
            </a:r>
          </a:p>
          <a:p>
            <a:r>
              <a:rPr lang="en-US" dirty="0"/>
              <a:t>Submit their work reports (see Article 10), diaries, and the Student Work Evaluation Form filled out by themselves, all together in a folder, to the relevant coordinators.</a:t>
            </a:r>
          </a:p>
          <a:p>
            <a:r>
              <a:rPr lang="en-US" dirty="0"/>
              <a:t>You can access the documents related to Volunteer Community Service through this link: (</a:t>
            </a:r>
            <a:r>
              <a:rPr lang="en-US" u="sng" dirty="0">
                <a:hlinkClick r:id="rId4"/>
              </a:rPr>
              <a:t>https://drive.google.com/drive/u/1/folders/1v1gQv1zKH5gSnPF5fvmDRHWIIUQSsBM1</a:t>
            </a:r>
            <a:r>
              <a:rPr lang="en-US" dirty="0"/>
              <a:t>)</a:t>
            </a:r>
          </a:p>
          <a:p>
            <a:pPr rtl="0">
              <a:spcBef>
                <a:spcPts val="0"/>
              </a:spcBef>
              <a:spcAft>
                <a:spcPts val="600"/>
              </a:spcAft>
            </a:pPr>
            <a:endParaRPr lang="tr-TR" sz="1700" dirty="0">
              <a:latin typeface="Times New Roman" panose="02020603050405020304"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31873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52AD83BE-CC22-5A40-9A11-4AA082BFADA4}"/>
              </a:ext>
            </a:extLst>
          </p:cNvPr>
          <p:cNvSpPr>
            <a:spLocks noGrp="1"/>
          </p:cNvSpPr>
          <p:nvPr>
            <p:ph type="title"/>
          </p:nvPr>
        </p:nvSpPr>
        <p:spPr>
          <a:xfrm>
            <a:off x="1069848" y="484632"/>
            <a:ext cx="10058400" cy="1609344"/>
          </a:xfrm>
        </p:spPr>
        <p:txBody>
          <a:bodyPr>
            <a:normAutofit/>
          </a:bodyPr>
          <a:lstStyle/>
          <a:p>
            <a:r>
              <a:rPr lang="tr-TR" dirty="0" smtClean="0"/>
              <a:t>3.Article </a:t>
            </a:r>
            <a:r>
              <a:rPr lang="tr-TR" dirty="0" err="1" smtClean="0"/>
              <a:t>writing</a:t>
            </a:r>
            <a:endParaRPr lang="tr-TR" dirty="0"/>
          </a:p>
        </p:txBody>
      </p:sp>
      <p:sp>
        <p:nvSpPr>
          <p:cNvPr id="3" name="İçerik Yer Tutucusu 2">
            <a:extLst>
              <a:ext uri="{FF2B5EF4-FFF2-40B4-BE49-F238E27FC236}">
                <a16:creationId xmlns:a16="http://schemas.microsoft.com/office/drawing/2014/main" id="{0623B1E3-94F1-9B6E-47F9-A5F75EE0A326}"/>
              </a:ext>
            </a:extLst>
          </p:cNvPr>
          <p:cNvSpPr>
            <a:spLocks noGrp="1"/>
          </p:cNvSpPr>
          <p:nvPr>
            <p:ph idx="1"/>
          </p:nvPr>
        </p:nvSpPr>
        <p:spPr>
          <a:xfrm>
            <a:off x="1069848" y="2320412"/>
            <a:ext cx="10058400" cy="3851787"/>
          </a:xfrm>
        </p:spPr>
        <p:txBody>
          <a:bodyPr>
            <a:normAutofit/>
          </a:bodyPr>
          <a:lstStyle/>
          <a:p>
            <a:r>
              <a:rPr lang="en-US" dirty="0"/>
              <a:t>Article writing is a sub-field that can be chosen by psychology department students who meet the conditions specified in the Graduation Project Regulation, as part of the Graduation Project course. Students who choose this sub-field will fulfill the responsibilities of one of the options: empirical article, review article or project report. The aim is for students to use the knowledge they have gained in their undergraduate program in academic development and gain experience in writing articles with an academic and scientific language in the language they have received education in and in which they have sufficient knowledge accumulation in one of the research areas of psychology. Therefore, the main purpose of article writing is to provide students with experience in article writing.</a:t>
            </a:r>
            <a:r>
              <a:rPr lang="tr-TR" dirty="0"/>
              <a:t/>
            </a:r>
            <a:br>
              <a:rPr lang="tr-TR" dirty="0"/>
            </a:b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41593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584A92AA-5663-D903-2C65-99AE9A1F8C20}"/>
              </a:ext>
            </a:extLst>
          </p:cNvPr>
          <p:cNvSpPr>
            <a:spLocks noGrp="1"/>
          </p:cNvSpPr>
          <p:nvPr>
            <p:ph type="title"/>
          </p:nvPr>
        </p:nvSpPr>
        <p:spPr>
          <a:xfrm>
            <a:off x="1069848" y="484632"/>
            <a:ext cx="10058400" cy="1609344"/>
          </a:xfrm>
        </p:spPr>
        <p:txBody>
          <a:bodyPr>
            <a:normAutofit/>
          </a:bodyPr>
          <a:lstStyle/>
          <a:p>
            <a:r>
              <a:rPr lang="tr-TR" dirty="0"/>
              <a:t>3. </a:t>
            </a:r>
            <a:r>
              <a:rPr lang="tr-TR" dirty="0" err="1" smtClean="0"/>
              <a:t>Article</a:t>
            </a:r>
            <a:r>
              <a:rPr lang="tr-TR" dirty="0" smtClean="0"/>
              <a:t> </a:t>
            </a:r>
            <a:r>
              <a:rPr lang="tr-TR" dirty="0" err="1" smtClean="0"/>
              <a:t>writing</a:t>
            </a:r>
            <a:endParaRPr lang="tr-TR" dirty="0"/>
          </a:p>
        </p:txBody>
      </p:sp>
      <p:sp>
        <p:nvSpPr>
          <p:cNvPr id="3" name="İçerik Yer Tutucusu 2">
            <a:extLst>
              <a:ext uri="{FF2B5EF4-FFF2-40B4-BE49-F238E27FC236}">
                <a16:creationId xmlns:a16="http://schemas.microsoft.com/office/drawing/2014/main" id="{2543EC02-A94A-24DE-9CFF-103927DA87CD}"/>
              </a:ext>
            </a:extLst>
          </p:cNvPr>
          <p:cNvSpPr>
            <a:spLocks noGrp="1"/>
          </p:cNvSpPr>
          <p:nvPr>
            <p:ph idx="1"/>
          </p:nvPr>
        </p:nvSpPr>
        <p:spPr>
          <a:xfrm>
            <a:off x="1069848" y="2320412"/>
            <a:ext cx="10058400" cy="3851787"/>
          </a:xfrm>
        </p:spPr>
        <p:txBody>
          <a:bodyPr>
            <a:normAutofit lnSpcReduction="10000"/>
          </a:bodyPr>
          <a:lstStyle/>
          <a:p>
            <a:pPr marL="285750" indent="-285750">
              <a:spcBef>
                <a:spcPts val="0"/>
              </a:spcBef>
              <a:buFont typeface="Arial" panose="020B0604020202020204" pitchFamily="34" charset="0"/>
              <a:buChar char="•"/>
            </a:pPr>
            <a:r>
              <a:rPr lang="en-US" dirty="0"/>
              <a:t>Students can choose one of the options for empirical article, review article or project report in the scope of article writing. Students who choose the article writing subfield in the scope of the Graduation Project Course will also submit the advisor assignment form with the subfield selection form. In this regard, they will choose the faculty member they want to work with and obtain their approval. Students who choose the article writing subfield can work in groups of up to two with the approval of their advisors. However, each student must write their article individually and submit separate articles. It is expected that students will follow the rules specified in the American Psychological Association (APA) 7th Edition and specific rules related to the type of article they choose when writing their articles. Students will prepare their articles in the language they received education, and write them in Word program using 12-point (Times New Roman), double-spaced, and standard (2.5 cm) margins. The expected length of the article is between 20-30 pages, excluding references and attachments.</a:t>
            </a:r>
            <a:endParaRPr lang="tr-TR" sz="1400"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57331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7D90ECEC-3692-B43E-6476-C2ED5AA324AF}"/>
              </a:ext>
            </a:extLst>
          </p:cNvPr>
          <p:cNvSpPr>
            <a:spLocks noGrp="1"/>
          </p:cNvSpPr>
          <p:nvPr>
            <p:ph type="title"/>
          </p:nvPr>
        </p:nvSpPr>
        <p:spPr>
          <a:xfrm>
            <a:off x="1069848" y="484632"/>
            <a:ext cx="10058400" cy="1609344"/>
          </a:xfrm>
        </p:spPr>
        <p:txBody>
          <a:bodyPr>
            <a:normAutofit/>
          </a:bodyPr>
          <a:lstStyle/>
          <a:p>
            <a:r>
              <a:rPr lang="tr-TR" dirty="0" err="1"/>
              <a:t>Areas</a:t>
            </a:r>
            <a:r>
              <a:rPr lang="tr-TR" dirty="0"/>
              <a:t> </a:t>
            </a:r>
            <a:r>
              <a:rPr lang="tr-TR" dirty="0" err="1"/>
              <a:t>for</a:t>
            </a:r>
            <a:r>
              <a:rPr lang="tr-TR" dirty="0"/>
              <a:t> </a:t>
            </a:r>
            <a:r>
              <a:rPr lang="tr-TR" dirty="0" err="1"/>
              <a:t>Graduation</a:t>
            </a:r>
            <a:r>
              <a:rPr lang="tr-TR" dirty="0"/>
              <a:t> </a:t>
            </a:r>
            <a:r>
              <a:rPr lang="tr-TR" dirty="0" err="1"/>
              <a:t>Projects</a:t>
            </a:r>
            <a:r>
              <a:rPr lang="tr-TR" dirty="0"/>
              <a:t>:</a:t>
            </a:r>
          </a:p>
        </p:txBody>
      </p:sp>
      <p:sp>
        <p:nvSpPr>
          <p:cNvPr id="3" name="İçerik Yer Tutucusu 2">
            <a:extLst>
              <a:ext uri="{FF2B5EF4-FFF2-40B4-BE49-F238E27FC236}">
                <a16:creationId xmlns:a16="http://schemas.microsoft.com/office/drawing/2014/main" id="{BA4E0042-5961-C44B-5819-3040797AF282}"/>
              </a:ext>
            </a:extLst>
          </p:cNvPr>
          <p:cNvSpPr>
            <a:spLocks noGrp="1"/>
          </p:cNvSpPr>
          <p:nvPr>
            <p:ph idx="1"/>
          </p:nvPr>
        </p:nvSpPr>
        <p:spPr>
          <a:xfrm>
            <a:off x="1069848" y="2320412"/>
            <a:ext cx="10058400" cy="3851787"/>
          </a:xfrm>
        </p:spPr>
        <p:txBody>
          <a:bodyPr>
            <a:normAutofit/>
          </a:bodyPr>
          <a:lstStyle/>
          <a:p>
            <a:pPr marL="457200" indent="-457200">
              <a:buFont typeface="+mj-lt"/>
              <a:buAutoNum type="arabicPeriod"/>
            </a:pPr>
            <a:r>
              <a:rPr lang="en-US" dirty="0"/>
              <a:t>Internship </a:t>
            </a:r>
            <a:endParaRPr lang="tr-TR" dirty="0" smtClean="0"/>
          </a:p>
          <a:p>
            <a:pPr marL="457200" indent="-457200">
              <a:buFont typeface="+mj-lt"/>
              <a:buAutoNum type="arabicPeriod"/>
            </a:pPr>
            <a:r>
              <a:rPr lang="en-US" dirty="0" smtClean="0"/>
              <a:t>Voluntary </a:t>
            </a:r>
            <a:r>
              <a:rPr lang="en-US" dirty="0"/>
              <a:t>community service </a:t>
            </a:r>
            <a:endParaRPr lang="tr-TR" dirty="0" smtClean="0"/>
          </a:p>
          <a:p>
            <a:pPr marL="457200" indent="-457200">
              <a:buFont typeface="+mj-lt"/>
              <a:buAutoNum type="arabicPeriod"/>
            </a:pPr>
            <a:r>
              <a:rPr lang="en-US" dirty="0" smtClean="0"/>
              <a:t>Article </a:t>
            </a:r>
            <a:r>
              <a:rPr lang="en-US" dirty="0"/>
              <a:t>writing</a:t>
            </a: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9150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85D24157-12A1-B1D0-96C5-562350789799}"/>
              </a:ext>
            </a:extLst>
          </p:cNvPr>
          <p:cNvSpPr>
            <a:spLocks noGrp="1"/>
          </p:cNvSpPr>
          <p:nvPr>
            <p:ph type="title"/>
          </p:nvPr>
        </p:nvSpPr>
        <p:spPr>
          <a:xfrm>
            <a:off x="1069848" y="484632"/>
            <a:ext cx="10058400" cy="1609344"/>
          </a:xfrm>
        </p:spPr>
        <p:txBody>
          <a:bodyPr>
            <a:normAutofit/>
          </a:bodyPr>
          <a:lstStyle/>
          <a:p>
            <a:r>
              <a:rPr lang="en-US" dirty="0"/>
              <a:t>Documents to be Submitted by Article Writers</a:t>
            </a:r>
            <a:endParaRPr lang="tr-TR" dirty="0"/>
          </a:p>
        </p:txBody>
      </p:sp>
      <p:sp>
        <p:nvSpPr>
          <p:cNvPr id="3" name="İçerik Yer Tutucusu 2">
            <a:extLst>
              <a:ext uri="{FF2B5EF4-FFF2-40B4-BE49-F238E27FC236}">
                <a16:creationId xmlns:a16="http://schemas.microsoft.com/office/drawing/2014/main" id="{ED8E404B-31CD-C33F-B3A8-D7DF80CF0CB6}"/>
              </a:ext>
            </a:extLst>
          </p:cNvPr>
          <p:cNvSpPr>
            <a:spLocks noGrp="1"/>
          </p:cNvSpPr>
          <p:nvPr>
            <p:ph idx="1"/>
          </p:nvPr>
        </p:nvSpPr>
        <p:spPr>
          <a:xfrm>
            <a:off x="1069848" y="2320412"/>
            <a:ext cx="10058400" cy="3851787"/>
          </a:xfrm>
        </p:spPr>
        <p:txBody>
          <a:bodyPr>
            <a:normAutofit fontScale="92500" lnSpcReduction="20000"/>
          </a:bodyPr>
          <a:lstStyle/>
          <a:p>
            <a:r>
              <a:rPr lang="en-US" dirty="0"/>
              <a:t>People who will write articles must submit the following documents on May 22, 2023: Ethical approval form: 1 copy (</a:t>
            </a:r>
            <a:r>
              <a:rPr lang="en-US" u="sng" dirty="0">
                <a:hlinkClick r:id="rId4"/>
              </a:rPr>
              <a:t>https://docs.google.com/document/d/1BjgTSyN7z3tLYkY9z6SU85lZlEHKKLem/edit</a:t>
            </a:r>
            <a:r>
              <a:rPr lang="en-US" dirty="0"/>
              <a:t>) Graduation project application form: 1 copy (</a:t>
            </a:r>
            <a:r>
              <a:rPr lang="en-US" u="sng" dirty="0">
                <a:hlinkClick r:id="rId5"/>
              </a:rPr>
              <a:t>https://docs.google.com/document/d/1hR4V9sNbZaR8pwd3wzDcHHoYvbcvwkAI/edit</a:t>
            </a:r>
            <a:r>
              <a:rPr lang="en-US" dirty="0"/>
              <a:t>) Advisor appointment form: 1 copy (</a:t>
            </a:r>
            <a:r>
              <a:rPr lang="en-US" u="sng" dirty="0">
                <a:hlinkClick r:id="rId6"/>
              </a:rPr>
              <a:t>https://docs.google.com/document/d/1FiYS3sMBLOIZfgdRv1WZR7c9M80JF2S7/edit</a:t>
            </a:r>
            <a:r>
              <a:rPr lang="en-US" dirty="0"/>
              <a:t>)</a:t>
            </a:r>
          </a:p>
          <a:p>
            <a:r>
              <a:rPr lang="en-US" dirty="0"/>
              <a:t>The written articles will be submitted in the fall semester of the next academic year. Training for article writing will be provided at the beginning of the fall semester. Documents to be submitted when submitting the article in the fall semester: Plagiarism statement: 2 copies (</a:t>
            </a:r>
            <a:r>
              <a:rPr lang="en-US" u="sng" dirty="0">
                <a:hlinkClick r:id="rId7"/>
              </a:rPr>
              <a:t>https://docs.google.com/document/d/1WAsVgmhYyF2Cbu0Cc_mBbQqAP0x_kM3_/edit</a:t>
            </a:r>
            <a:r>
              <a:rPr lang="en-US" dirty="0"/>
              <a:t>) Article signature form: 2 copies (</a:t>
            </a:r>
            <a:r>
              <a:rPr lang="en-US" u="sng" dirty="0">
                <a:hlinkClick r:id="rId8"/>
              </a:rPr>
              <a:t>https://docs.google.com/document/d/1b9e7dC0eU1L6Wcg7LhnMs-b4x14BRKdV/edit</a:t>
            </a:r>
            <a:r>
              <a:rPr lang="en-US" dirty="0"/>
              <a:t>) If a research article is written, the approval form obtained from the university's ethics committee should also be submitted.</a:t>
            </a:r>
          </a:p>
          <a:p>
            <a:pPr marL="342900" indent="-342900">
              <a:buFont typeface="Arial" panose="020B0604020202020204" pitchFamily="34" charset="0"/>
              <a:buChar char="•"/>
            </a:pPr>
            <a:endParaRPr lang="tr-TR" sz="1300"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9">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1958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27F094-A6B2-F7FF-B7AD-42B5E6B36B0E}"/>
              </a:ext>
            </a:extLst>
          </p:cNvPr>
          <p:cNvSpPr>
            <a:spLocks noGrp="1"/>
          </p:cNvSpPr>
          <p:nvPr>
            <p:ph type="title"/>
          </p:nvPr>
        </p:nvSpPr>
        <p:spPr/>
        <p:txBody>
          <a:bodyPr/>
          <a:lstStyle/>
          <a:p>
            <a:r>
              <a:rPr lang="tr-TR" dirty="0"/>
              <a:t>Staj koordinatörleri</a:t>
            </a:r>
          </a:p>
        </p:txBody>
      </p:sp>
      <p:sp>
        <p:nvSpPr>
          <p:cNvPr id="3" name="İçerik Yer Tutucusu 2">
            <a:extLst>
              <a:ext uri="{FF2B5EF4-FFF2-40B4-BE49-F238E27FC236}">
                <a16:creationId xmlns:a16="http://schemas.microsoft.com/office/drawing/2014/main" id="{DA0A03BC-934A-5C99-F0ED-FE76DB5D29C3}"/>
              </a:ext>
            </a:extLst>
          </p:cNvPr>
          <p:cNvSpPr>
            <a:spLocks noGrp="1"/>
          </p:cNvSpPr>
          <p:nvPr>
            <p:ph idx="1"/>
          </p:nvPr>
        </p:nvSpPr>
        <p:spPr/>
        <p:txBody>
          <a:bodyPr/>
          <a:lstStyle/>
          <a:p>
            <a:r>
              <a:rPr lang="tr-TR" dirty="0"/>
              <a:t>Arş. Gör. Sena Erdoğan: </a:t>
            </a:r>
            <a:r>
              <a:rPr lang="tr-TR" dirty="0">
                <a:hlinkClick r:id="rId2"/>
              </a:rPr>
              <a:t>senaerdogan97@gmail.com</a:t>
            </a:r>
            <a:endParaRPr lang="tr-TR" dirty="0"/>
          </a:p>
          <a:p>
            <a:r>
              <a:rPr lang="tr-TR" dirty="0"/>
              <a:t>Arş. Gör. Ahmet Temel: </a:t>
            </a:r>
            <a:r>
              <a:rPr lang="tr-TR" dirty="0">
                <a:hlinkClick r:id="rId3"/>
              </a:rPr>
              <a:t>ahmettemel41@gmail.com</a:t>
            </a:r>
            <a:r>
              <a:rPr lang="tr-TR" dirty="0"/>
              <a:t>  </a:t>
            </a:r>
          </a:p>
          <a:p>
            <a:r>
              <a:rPr lang="tr-TR" dirty="0"/>
              <a:t>Arş. Gör. Hasan Duymuş: </a:t>
            </a:r>
            <a:r>
              <a:rPr lang="tr-TR" dirty="0">
                <a:hlinkClick r:id="rId4"/>
              </a:rPr>
              <a:t>hasanduymus9@gmail.com</a:t>
            </a:r>
            <a:endParaRPr lang="tr-TR" dirty="0"/>
          </a:p>
          <a:p>
            <a:pPr marL="0" indent="0">
              <a:buNone/>
            </a:pPr>
            <a:endParaRPr lang="tr-TR" dirty="0"/>
          </a:p>
        </p:txBody>
      </p:sp>
    </p:spTree>
    <p:extLst>
      <p:ext uri="{BB962C8B-B14F-4D97-AF65-F5344CB8AC3E}">
        <p14:creationId xmlns:p14="http://schemas.microsoft.com/office/powerpoint/2010/main" val="3449081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0BE9ED05-706E-5288-9A06-FBB4B217951A}"/>
              </a:ext>
            </a:extLst>
          </p:cNvPr>
          <p:cNvSpPr>
            <a:spLocks noGrp="1"/>
          </p:cNvSpPr>
          <p:nvPr>
            <p:ph type="title"/>
          </p:nvPr>
        </p:nvSpPr>
        <p:spPr>
          <a:xfrm>
            <a:off x="1069848" y="484632"/>
            <a:ext cx="10058400" cy="1609344"/>
          </a:xfrm>
        </p:spPr>
        <p:txBody>
          <a:bodyPr>
            <a:normAutofit/>
          </a:bodyPr>
          <a:lstStyle/>
          <a:p>
            <a:r>
              <a:rPr lang="tr-TR" dirty="0" err="1" smtClean="0"/>
              <a:t>Internship</a:t>
            </a:r>
            <a:endParaRPr lang="tr-TR" dirty="0"/>
          </a:p>
        </p:txBody>
      </p:sp>
      <p:sp>
        <p:nvSpPr>
          <p:cNvPr id="3" name="İçerik Yer Tutucusu 2">
            <a:extLst>
              <a:ext uri="{FF2B5EF4-FFF2-40B4-BE49-F238E27FC236}">
                <a16:creationId xmlns:a16="http://schemas.microsoft.com/office/drawing/2014/main" id="{6B21B745-F6E7-7E5F-83BD-4E870D987702}"/>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en-US" dirty="0"/>
              <a:t>Undergraduate Internship: The Undergraduate Internship is a subfield that can be chosen by psychology department students who meet the conditions specified in the Graduation Project Regulation within the scope of the Graduation Project course. The Undergraduate Internship can be carried out in at least one and at most two institutions, covering internship activities for 30 working days. In internships conducted within the scope of the national internship program, 20 working days are also accepted.</a:t>
            </a: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863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5BF44879-1B27-0A56-A98F-4C8A950CAE81}"/>
              </a:ext>
            </a:extLst>
          </p:cNvPr>
          <p:cNvSpPr>
            <a:spLocks noGrp="1"/>
          </p:cNvSpPr>
          <p:nvPr>
            <p:ph type="title"/>
          </p:nvPr>
        </p:nvSpPr>
        <p:spPr>
          <a:xfrm>
            <a:off x="1069848" y="484632"/>
            <a:ext cx="10058400" cy="1609344"/>
          </a:xfrm>
        </p:spPr>
        <p:txBody>
          <a:bodyPr>
            <a:normAutofit/>
          </a:bodyPr>
          <a:lstStyle/>
          <a:p>
            <a:r>
              <a:rPr lang="tr-TR" dirty="0" smtClean="0"/>
              <a:t>INTERNSHİP</a:t>
            </a:r>
            <a:endParaRPr lang="tr-TR" dirty="0"/>
          </a:p>
        </p:txBody>
      </p:sp>
      <p:sp>
        <p:nvSpPr>
          <p:cNvPr id="3" name="İçerik Yer Tutucusu 2">
            <a:extLst>
              <a:ext uri="{FF2B5EF4-FFF2-40B4-BE49-F238E27FC236}">
                <a16:creationId xmlns:a16="http://schemas.microsoft.com/office/drawing/2014/main" id="{E371C601-407C-9D57-973F-FD7B84D28127}"/>
              </a:ext>
            </a:extLst>
          </p:cNvPr>
          <p:cNvSpPr>
            <a:spLocks noGrp="1"/>
          </p:cNvSpPr>
          <p:nvPr>
            <p:ph idx="1"/>
          </p:nvPr>
        </p:nvSpPr>
        <p:spPr>
          <a:xfrm>
            <a:off x="1069848" y="2320412"/>
            <a:ext cx="10058400" cy="3851787"/>
          </a:xfrm>
        </p:spPr>
        <p:txBody>
          <a:bodyPr>
            <a:normAutofit/>
          </a:bodyPr>
          <a:lstStyle/>
          <a:p>
            <a:r>
              <a:rPr lang="en-US" dirty="0"/>
              <a:t>The aim of the undergraduate internship is to support and reinforce the knowledge students have gained in their undergraduate program with field experience. In line with this fundamental purpose, the undergraduate internship aims to enable students to observe, gain experience, become aware of, and raise their awareness in different application and research areas of psychology. The goal is to enrich their perspectives on culture-specific applications of the theoretical knowledge they have acquired within the framework of the undergraduate program, and thus to increase their motivation for higher-level work in academic and applied fields. It aims to contribute to the development of positive work habits and work discipline.</a:t>
            </a: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35665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118BA95-03E7-41B7-B442-0AF8C0A7FF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a:extLst>
              <a:ext uri="{FF2B5EF4-FFF2-40B4-BE49-F238E27FC236}">
                <a16:creationId xmlns:a16="http://schemas.microsoft.com/office/drawing/2014/main" id="{059D8741-EAD6-41B1-A882-70D70FC358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45444F36-3103-4D11-A25F-C054D4606D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Başlık 1">
            <a:extLst>
              <a:ext uri="{FF2B5EF4-FFF2-40B4-BE49-F238E27FC236}">
                <a16:creationId xmlns:a16="http://schemas.microsoft.com/office/drawing/2014/main" id="{710B78CE-5647-73CD-BE11-E127530287B5}"/>
              </a:ext>
            </a:extLst>
          </p:cNvPr>
          <p:cNvSpPr>
            <a:spLocks noGrp="1"/>
          </p:cNvSpPr>
          <p:nvPr>
            <p:ph type="title"/>
          </p:nvPr>
        </p:nvSpPr>
        <p:spPr>
          <a:xfrm>
            <a:off x="1490145" y="2376862"/>
            <a:ext cx="2640646" cy="2104273"/>
          </a:xfrm>
          <a:noFill/>
        </p:spPr>
        <p:txBody>
          <a:bodyPr>
            <a:noAutofit/>
          </a:bodyPr>
          <a:lstStyle/>
          <a:p>
            <a:pPr algn="ctr"/>
            <a:r>
              <a:rPr lang="en-US" sz="3600" dirty="0"/>
              <a:t>Places where internships can be done:</a:t>
            </a:r>
            <a:endParaRPr lang="tr-TR" sz="3600" dirty="0">
              <a:solidFill>
                <a:srgbClr val="FFFFFF"/>
              </a:solidFill>
            </a:endParaRPr>
          </a:p>
        </p:txBody>
      </p:sp>
      <p:sp>
        <p:nvSpPr>
          <p:cNvPr id="20" name="Rectangle 19">
            <a:extLst>
              <a:ext uri="{FF2B5EF4-FFF2-40B4-BE49-F238E27FC236}">
                <a16:creationId xmlns:a16="http://schemas.microsoft.com/office/drawing/2014/main" id="{AD9B3EAD-A2B3-42C4-927C-3455E3E69E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İçerik Yer Tutucusu 2">
            <a:extLst>
              <a:ext uri="{FF2B5EF4-FFF2-40B4-BE49-F238E27FC236}">
                <a16:creationId xmlns:a16="http://schemas.microsoft.com/office/drawing/2014/main" id="{C47F5240-A50F-2C20-9CB1-29447CD46EEB}"/>
              </a:ext>
            </a:extLst>
          </p:cNvPr>
          <p:cNvGraphicFramePr>
            <a:graphicFrameLocks noGrp="1"/>
          </p:cNvGraphicFramePr>
          <p:nvPr>
            <p:ph idx="1"/>
            <p:extLst>
              <p:ext uri="{D42A27DB-BD31-4B8C-83A1-F6EECF244321}">
                <p14:modId xmlns:p14="http://schemas.microsoft.com/office/powerpoint/2010/main" val="951802060"/>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69064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118BA95-03E7-41B7-B442-0AF8C0A7FF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25">
            <a:extLst>
              <a:ext uri="{FF2B5EF4-FFF2-40B4-BE49-F238E27FC236}">
                <a16:creationId xmlns:a16="http://schemas.microsoft.com/office/drawing/2014/main" id="{059D8741-EAD6-41B1-A882-70D70FC358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45444F36-3103-4D11-A25F-C054D4606D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Başlık 1">
            <a:extLst>
              <a:ext uri="{FF2B5EF4-FFF2-40B4-BE49-F238E27FC236}">
                <a16:creationId xmlns:a16="http://schemas.microsoft.com/office/drawing/2014/main" id="{0FFFC383-B17E-3131-6B5D-E6C449969B15}"/>
              </a:ext>
            </a:extLst>
          </p:cNvPr>
          <p:cNvSpPr>
            <a:spLocks noGrp="1"/>
          </p:cNvSpPr>
          <p:nvPr>
            <p:ph type="title"/>
          </p:nvPr>
        </p:nvSpPr>
        <p:spPr>
          <a:xfrm>
            <a:off x="1490145" y="2376862"/>
            <a:ext cx="2640646" cy="2104273"/>
          </a:xfrm>
          <a:noFill/>
        </p:spPr>
        <p:txBody>
          <a:bodyPr>
            <a:normAutofit/>
          </a:bodyPr>
          <a:lstStyle/>
          <a:p>
            <a:pPr algn="ctr"/>
            <a:r>
              <a:rPr lang="tr-TR" sz="3000" dirty="0" err="1" smtClean="0">
                <a:solidFill>
                  <a:srgbClr val="FFFFFF"/>
                </a:solidFill>
              </a:rPr>
              <a:t>Internship</a:t>
            </a:r>
            <a:r>
              <a:rPr lang="tr-TR" sz="3000" dirty="0" smtClean="0">
                <a:solidFill>
                  <a:srgbClr val="FFFFFF"/>
                </a:solidFill>
              </a:rPr>
              <a:t> </a:t>
            </a:r>
            <a:r>
              <a:rPr lang="tr-TR" sz="3000" dirty="0" err="1" smtClean="0">
                <a:solidFill>
                  <a:srgbClr val="FFFFFF"/>
                </a:solidFill>
              </a:rPr>
              <a:t>oppurtunities</a:t>
            </a:r>
            <a:endParaRPr lang="tr-TR" sz="3000" dirty="0">
              <a:solidFill>
                <a:srgbClr val="FFFFFF"/>
              </a:solidFill>
            </a:endParaRPr>
          </a:p>
        </p:txBody>
      </p:sp>
      <p:sp>
        <p:nvSpPr>
          <p:cNvPr id="30" name="Rectangle 29">
            <a:extLst>
              <a:ext uri="{FF2B5EF4-FFF2-40B4-BE49-F238E27FC236}">
                <a16:creationId xmlns:a16="http://schemas.microsoft.com/office/drawing/2014/main" id="{AD9B3EAD-A2B3-42C4-927C-3455E3E69E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0" name="İçerik Yer Tutucusu 2">
            <a:extLst>
              <a:ext uri="{FF2B5EF4-FFF2-40B4-BE49-F238E27FC236}">
                <a16:creationId xmlns:a16="http://schemas.microsoft.com/office/drawing/2014/main" id="{94B37455-9B3F-ED75-DEE4-69F166845329}"/>
              </a:ext>
            </a:extLst>
          </p:cNvPr>
          <p:cNvGraphicFramePr>
            <a:graphicFrameLocks noGrp="1"/>
          </p:cNvGraphicFramePr>
          <p:nvPr>
            <p:ph idx="1"/>
            <p:extLst>
              <p:ext uri="{D42A27DB-BD31-4B8C-83A1-F6EECF244321}">
                <p14:modId xmlns:p14="http://schemas.microsoft.com/office/powerpoint/2010/main" val="2347978384"/>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00505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543962BC-27AA-B24B-CAB7-9167E31941C0}"/>
              </a:ext>
            </a:extLst>
          </p:cNvPr>
          <p:cNvSpPr>
            <a:spLocks noGrp="1"/>
          </p:cNvSpPr>
          <p:nvPr>
            <p:ph idx="1"/>
          </p:nvPr>
        </p:nvSpPr>
        <p:spPr>
          <a:xfrm>
            <a:off x="1069848" y="2320412"/>
            <a:ext cx="10058400" cy="3851787"/>
          </a:xfrm>
        </p:spPr>
        <p:txBody>
          <a:bodyPr>
            <a:normAutofit fontScale="55000" lnSpcReduction="20000"/>
          </a:bodyPr>
          <a:lstStyle/>
          <a:p>
            <a:r>
              <a:rPr lang="en-US" dirty="0"/>
              <a:t>Students establish contact with the institution where they will do their undergraduate internships themselves and obtain approval from the institution by conducting the necessary interviews. In some special cases, the institution where the internship will be carried out may be suggested to the student by the department or the Course Coordinator. To start an internship, undergraduate students need to follow the steps below:</a:t>
            </a:r>
          </a:p>
          <a:p>
            <a:r>
              <a:rPr lang="en-US" dirty="0"/>
              <a:t>Step 1: Attend the Graduation Project Training provided by the department</a:t>
            </a:r>
            <a:r>
              <a:rPr lang="en-US" dirty="0" smtClean="0"/>
              <a:t>,</a:t>
            </a:r>
            <a:endParaRPr lang="tr-TR" dirty="0" smtClean="0"/>
          </a:p>
          <a:p>
            <a:r>
              <a:rPr lang="en-US" dirty="0" smtClean="0"/>
              <a:t> </a:t>
            </a:r>
            <a:r>
              <a:rPr lang="en-US" dirty="0"/>
              <a:t>Step 2: At the end of the Graduation Project Training, read the TPD Ethical Regulation. </a:t>
            </a:r>
            <a:endParaRPr lang="tr-TR" dirty="0" smtClean="0"/>
          </a:p>
          <a:p>
            <a:r>
              <a:rPr lang="en-US" dirty="0" smtClean="0"/>
              <a:t>Step </a:t>
            </a:r>
            <a:r>
              <a:rPr lang="en-US" dirty="0"/>
              <a:t>3: Find a suitable institution (The compulsory internship petition can also be used at this stage) </a:t>
            </a:r>
            <a:endParaRPr lang="tr-TR" dirty="0" smtClean="0"/>
          </a:p>
          <a:p>
            <a:r>
              <a:rPr lang="en-US" dirty="0" smtClean="0"/>
              <a:t>Step </a:t>
            </a:r>
            <a:r>
              <a:rPr lang="en-US" dirty="0"/>
              <a:t>4: Obtain the approval of the coordinator of the potential internship institution and, if necessary, the Course Coordinator</a:t>
            </a:r>
            <a:r>
              <a:rPr lang="en-US" dirty="0" smtClean="0"/>
              <a:t>,</a:t>
            </a:r>
            <a:endParaRPr lang="tr-TR" dirty="0" smtClean="0"/>
          </a:p>
          <a:p>
            <a:r>
              <a:rPr lang="en-US" dirty="0" smtClean="0"/>
              <a:t> </a:t>
            </a:r>
            <a:r>
              <a:rPr lang="en-US" dirty="0"/>
              <a:t>Step 5: Send the Internship Protocol, which expresses the department's expectations from the internship, and the Compulsory Internship Form to the institution where the internship will be carried out, and have the institution sign these documents</a:t>
            </a:r>
            <a:r>
              <a:rPr lang="en-US" dirty="0" smtClean="0"/>
              <a:t>,</a:t>
            </a:r>
            <a:endParaRPr lang="tr-TR" dirty="0" smtClean="0"/>
          </a:p>
          <a:p>
            <a:r>
              <a:rPr lang="en-US" dirty="0" smtClean="0"/>
              <a:t> </a:t>
            </a:r>
            <a:r>
              <a:rPr lang="en-US" dirty="0"/>
              <a:t>Step 6: Submit the approved Internship Protocol and Compulsory Internship Form to the department's internship coordinator. Send a copy of the approved documents to the institution where the internship will be carried out. </a:t>
            </a:r>
            <a:endParaRPr lang="tr-TR" dirty="0" smtClean="0"/>
          </a:p>
          <a:p>
            <a:r>
              <a:rPr lang="en-US" dirty="0" smtClean="0"/>
              <a:t>Step </a:t>
            </a:r>
            <a:r>
              <a:rPr lang="en-US" dirty="0"/>
              <a:t>7: By the date announced by the department, (1) Compulsory Internship Form, (2) Internship Protocol Form, (3) Internship Code of Conduct, (4) Insurance Declaration Form, (5) Eligibility Certificate (6) Ethical Approval Form, and</a:t>
            </a:r>
          </a:p>
          <a:p>
            <a:pPr>
              <a:spcBef>
                <a:spcPts val="0"/>
              </a:spcBef>
            </a:pPr>
            <a:r>
              <a:rPr lang="en-US" dirty="0"/>
              <a:t>(7) Graduation Project Application Form (Subfield selection form) will be filled out and submitted to the department. (For internships conducted within the scope of internship mobilization, a document confirming acceptance should also be provided) </a:t>
            </a:r>
            <a:endParaRPr lang="tr-TR" dirty="0" smtClean="0"/>
          </a:p>
          <a:p>
            <a:pPr>
              <a:spcBef>
                <a:spcPts val="0"/>
              </a:spcBef>
            </a:pPr>
            <a:endParaRPr lang="tr-TR" dirty="0" smtClean="0"/>
          </a:p>
          <a:p>
            <a:pPr>
              <a:spcBef>
                <a:spcPts val="0"/>
              </a:spcBef>
            </a:pPr>
            <a:r>
              <a:rPr lang="en-US" dirty="0" smtClean="0"/>
              <a:t>Step </a:t>
            </a:r>
            <a:r>
              <a:rPr lang="en-US" dirty="0"/>
              <a:t>8: After the internship, the (8) Intern Performance Evaluation Form and (9) Internship Continuation Form will </a:t>
            </a:r>
            <a:endParaRPr lang="tr-TR" dirty="0" smtClean="0"/>
          </a:p>
          <a:p>
            <a:pPr>
              <a:spcBef>
                <a:spcPts val="0"/>
              </a:spcBef>
            </a:pPr>
            <a:r>
              <a:rPr lang="en-US" dirty="0" smtClean="0"/>
              <a:t>be </a:t>
            </a:r>
            <a:r>
              <a:rPr lang="en-US" dirty="0"/>
              <a:t>filled out by the institution where the internship was carried out and submitted to the department in a sealed envelope in the following fall semester</a:t>
            </a:r>
            <a:r>
              <a:rPr lang="en-US" dirty="0" smtClean="0"/>
              <a:t>.</a:t>
            </a:r>
            <a:endParaRPr lang="tr-TR" dirty="0" smtClean="0"/>
          </a:p>
          <a:p>
            <a:pPr>
              <a:spcBef>
                <a:spcPts val="0"/>
              </a:spcBef>
            </a:pPr>
            <a:r>
              <a:rPr lang="en-US" dirty="0" smtClean="0"/>
              <a:t> </a:t>
            </a:r>
            <a:r>
              <a:rPr lang="en-US" dirty="0"/>
              <a:t>Step 9: The knowledge and experience gained during the internship will be converted into a Graduation Report in an academic writing format. The "Internship Diary" will also be included in the internship report.</a:t>
            </a:r>
            <a:endParaRPr lang="tr-TR" sz="1300" b="0" i="0" u="none" strike="noStrike" dirty="0">
              <a:effectLst/>
              <a:latin typeface="Times New Roman" panose="02020603050405020304"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Rectangle 1"/>
          <p:cNvSpPr>
            <a:spLocks noGrp="1" noChangeArrowheads="1"/>
          </p:cNvSpPr>
          <p:nvPr>
            <p:ph type="title"/>
          </p:nvPr>
        </p:nvSpPr>
        <p:spPr bwMode="auto">
          <a:xfrm>
            <a:off x="1069975" y="478820"/>
            <a:ext cx="926728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1" i="0" u="none" strike="noStrike" cap="none" normalizeH="0" baseline="0" dirty="0" err="1" smtClean="0">
                <a:ln>
                  <a:noFill/>
                </a:ln>
                <a:solidFill>
                  <a:schemeClr val="tx1"/>
                </a:solidFill>
                <a:effectLst/>
                <a:latin typeface="Söhne"/>
              </a:rPr>
              <a:t>Processes</a:t>
            </a:r>
            <a:r>
              <a:rPr kumimoji="0" lang="tr-TR" altLang="tr-TR" sz="3200" b="1" i="0" u="none" strike="noStrike" cap="none" normalizeH="0" baseline="0" dirty="0" smtClean="0">
                <a:ln>
                  <a:noFill/>
                </a:ln>
                <a:solidFill>
                  <a:schemeClr val="tx1"/>
                </a:solidFill>
                <a:effectLst/>
                <a:latin typeface="Söhne"/>
              </a:rPr>
              <a:t> </a:t>
            </a:r>
            <a:r>
              <a:rPr kumimoji="0" lang="tr-TR" altLang="tr-TR" sz="3200" b="1" i="0" u="none" strike="noStrike" cap="none" normalizeH="0" baseline="0" dirty="0" err="1" smtClean="0">
                <a:ln>
                  <a:noFill/>
                </a:ln>
                <a:solidFill>
                  <a:schemeClr val="tx1"/>
                </a:solidFill>
                <a:effectLst/>
                <a:latin typeface="Söhne"/>
              </a:rPr>
              <a:t>Required</a:t>
            </a:r>
            <a:r>
              <a:rPr kumimoji="0" lang="tr-TR" altLang="tr-TR" sz="3200" b="1" i="0" u="none" strike="noStrike" cap="none" normalizeH="0" baseline="0" dirty="0" smtClean="0">
                <a:ln>
                  <a:noFill/>
                </a:ln>
                <a:solidFill>
                  <a:schemeClr val="tx1"/>
                </a:solidFill>
                <a:effectLst/>
                <a:latin typeface="Söhne"/>
              </a:rPr>
              <a:t> </a:t>
            </a:r>
            <a:r>
              <a:rPr kumimoji="0" lang="tr-TR" altLang="tr-TR" sz="3200" b="1" i="0" u="none" strike="noStrike" cap="none" normalizeH="0" baseline="0" dirty="0" err="1" smtClean="0">
                <a:ln>
                  <a:noFill/>
                </a:ln>
                <a:solidFill>
                  <a:schemeClr val="tx1"/>
                </a:solidFill>
                <a:effectLst/>
                <a:latin typeface="Söhne"/>
              </a:rPr>
              <a:t>for</a:t>
            </a:r>
            <a:r>
              <a:rPr kumimoji="0" lang="tr-TR" altLang="tr-TR" sz="3200" b="1" i="0" u="none" strike="noStrike" cap="none" normalizeH="0" baseline="0" dirty="0" smtClean="0">
                <a:ln>
                  <a:noFill/>
                </a:ln>
                <a:solidFill>
                  <a:schemeClr val="tx1"/>
                </a:solidFill>
                <a:effectLst/>
                <a:latin typeface="Söhne"/>
              </a:rPr>
              <a:t> </a:t>
            </a:r>
            <a:r>
              <a:rPr kumimoji="0" lang="tr-TR" altLang="tr-TR" sz="3200" b="1" i="0" u="none" strike="noStrike" cap="none" normalizeH="0" baseline="0" dirty="0" err="1" smtClean="0">
                <a:ln>
                  <a:noFill/>
                </a:ln>
                <a:solidFill>
                  <a:schemeClr val="tx1"/>
                </a:solidFill>
                <a:effectLst/>
                <a:latin typeface="Söhne"/>
              </a:rPr>
              <a:t>Individual</a:t>
            </a:r>
            <a:r>
              <a:rPr kumimoji="0" lang="tr-TR" altLang="tr-TR" sz="3200" b="1" i="0" u="none" strike="noStrike" cap="none" normalizeH="0" baseline="0" dirty="0" smtClean="0">
                <a:ln>
                  <a:noFill/>
                </a:ln>
                <a:solidFill>
                  <a:schemeClr val="tx1"/>
                </a:solidFill>
                <a:effectLst/>
                <a:latin typeface="Söhne"/>
              </a:rPr>
              <a:t> </a:t>
            </a:r>
            <a:r>
              <a:rPr kumimoji="0" lang="tr-TR" altLang="tr-TR" sz="3200" b="1" i="0" u="none" strike="noStrike" cap="none" normalizeH="0" baseline="0" dirty="0" err="1" smtClean="0">
                <a:ln>
                  <a:noFill/>
                </a:ln>
                <a:solidFill>
                  <a:schemeClr val="tx1"/>
                </a:solidFill>
                <a:effectLst/>
                <a:latin typeface="Söhne"/>
              </a:rPr>
              <a:t>Internships</a:t>
            </a:r>
            <a:r>
              <a:rPr kumimoji="0" lang="tr-TR" altLang="tr-TR" sz="3200" b="1" i="0" u="none" strike="noStrike" cap="none" normalizeH="0" baseline="0" dirty="0" smtClean="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1" i="0" u="none" strike="noStrike" cap="none" normalizeH="0" baseline="0" dirty="0" smtClean="0">
                <a:ln>
                  <a:noFill/>
                </a:ln>
                <a:solidFill>
                  <a:schemeClr val="tx1"/>
                </a:solidFill>
                <a:effectLst/>
              </a:rPr>
              <a:t/>
            </a:r>
            <a:br>
              <a:rPr kumimoji="0" lang="tr-TR" altLang="tr-TR" sz="3200" b="1" i="0" u="none" strike="noStrike" cap="none" normalizeH="0" baseline="0" dirty="0" smtClean="0">
                <a:ln>
                  <a:noFill/>
                </a:ln>
                <a:solidFill>
                  <a:schemeClr val="tx1"/>
                </a:solidFill>
                <a:effectLst/>
              </a:rPr>
            </a:br>
            <a:endParaRPr kumimoji="0" lang="tr-TR" altLang="tr-TR" sz="32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3239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96F0E4-4867-C51D-733B-BF3378EFAF21}"/>
              </a:ext>
            </a:extLst>
          </p:cNvPr>
          <p:cNvSpPr>
            <a:spLocks noGrp="1"/>
          </p:cNvSpPr>
          <p:nvPr>
            <p:ph type="title"/>
          </p:nvPr>
        </p:nvSpPr>
        <p:spPr>
          <a:xfrm>
            <a:off x="1069848" y="484632"/>
            <a:ext cx="10058400" cy="1609344"/>
          </a:xfrm>
        </p:spPr>
        <p:txBody>
          <a:bodyPr>
            <a:normAutofit/>
          </a:bodyPr>
          <a:lstStyle/>
          <a:p>
            <a:r>
              <a:rPr lang="en-US" dirty="0"/>
              <a:t>Step 1: Graduation Project Training</a:t>
            </a:r>
            <a:endParaRPr lang="tr-TR" b="1" dirty="0"/>
          </a:p>
        </p:txBody>
      </p:sp>
      <p:sp>
        <p:nvSpPr>
          <p:cNvPr id="9" name="Rectangle 8">
            <a:extLst>
              <a:ext uri="{FF2B5EF4-FFF2-40B4-BE49-F238E27FC236}">
                <a16:creationId xmlns:a16="http://schemas.microsoft.com/office/drawing/2014/main" id="{3FD711E9-7F79-40A9-8D9E-4AE293C154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D935AC45-2C50-08C5-F760-EE3F28F5107F}"/>
              </a:ext>
            </a:extLst>
          </p:cNvPr>
          <p:cNvGraphicFramePr>
            <a:graphicFrameLocks noGrp="1"/>
          </p:cNvGraphicFramePr>
          <p:nvPr>
            <p:ph idx="1"/>
            <p:extLst>
              <p:ext uri="{D42A27DB-BD31-4B8C-83A1-F6EECF244321}">
                <p14:modId xmlns:p14="http://schemas.microsoft.com/office/powerpoint/2010/main" val="3365991393"/>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63424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ahta Ya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ta Yaz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{25D3DBE8-F2C0-B54A-A829-07E41A41E58A}tf10001070</Template>
  <TotalTime>461</TotalTime>
  <Words>5162</Words>
  <Application>Microsoft Office PowerPoint</Application>
  <PresentationFormat>Geniş ekran</PresentationFormat>
  <Paragraphs>148</Paragraphs>
  <Slides>31</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31</vt:i4>
      </vt:variant>
    </vt:vector>
  </HeadingPairs>
  <TitlesOfParts>
    <vt:vector size="40" baseType="lpstr">
      <vt:lpstr>Arial</vt:lpstr>
      <vt:lpstr>Calibri</vt:lpstr>
      <vt:lpstr>Rockwell</vt:lpstr>
      <vt:lpstr>Rockwell Condensed</vt:lpstr>
      <vt:lpstr>Rockwell Extra Bold</vt:lpstr>
      <vt:lpstr>Söhne</vt:lpstr>
      <vt:lpstr>Times New Roman</vt:lpstr>
      <vt:lpstr>Wingdings</vt:lpstr>
      <vt:lpstr>Tahta Yazı</vt:lpstr>
      <vt:lpstr>Graduation project 2023</vt:lpstr>
      <vt:lpstr>PowerPoint Sunusu</vt:lpstr>
      <vt:lpstr>Areas for Graduation Projects:</vt:lpstr>
      <vt:lpstr>Internship</vt:lpstr>
      <vt:lpstr>INTERNSHİP</vt:lpstr>
      <vt:lpstr>Places where internships can be done:</vt:lpstr>
      <vt:lpstr>Internship oppurtunities</vt:lpstr>
      <vt:lpstr>Processes Required for Individual Internships:  </vt:lpstr>
      <vt:lpstr>Step 1: Graduation Project Training</vt:lpstr>
      <vt:lpstr>Step 2: TPD Ethical Regulations  </vt:lpstr>
      <vt:lpstr>STEP 3: FİNDİNG THE İNSTUTİON</vt:lpstr>
      <vt:lpstr>Mandatory Internship Petition: Questions and Answers</vt:lpstr>
      <vt:lpstr>Step 4: Obtaining the approval of the coordinator of the potential internship institution</vt:lpstr>
      <vt:lpstr>Step: Submission of the Internship Protocol and Compulsory Internship Form to the institution where the internship will be conducted and the institution's signing of these documents.  </vt:lpstr>
      <vt:lpstr>Step: Submission of the Internship Protocol and Compulsory Internship Form to the institution where the internship will be conducted and the institution's signing of these documents. </vt:lpstr>
      <vt:lpstr>Mandatory Internship Form and Questions Related to Internship Protocol</vt:lpstr>
      <vt:lpstr>Step 6: Submission of the Approved Internship Protocol and Mandatory Internship Form to the department's internship coordinator.</vt:lpstr>
      <vt:lpstr>PowerPoint Sunusu</vt:lpstr>
      <vt:lpstr>Questions and Answers Related to Submitting Documents:</vt:lpstr>
      <vt:lpstr>Step 8: After the internship, the (8) Intern Performance Evaluation Form and (9) Internship Continuation Form must be filled out by the institution where the internship was conducted and submitted to the department in a sealed envelope during the following fall semester.</vt:lpstr>
      <vt:lpstr>              DURİNG İNTERNSHİP</vt:lpstr>
      <vt:lpstr>General Questions about the Internship Process</vt:lpstr>
      <vt:lpstr>General Questions About the Internship Process</vt:lpstr>
      <vt:lpstr>Voluntary Community Service </vt:lpstr>
      <vt:lpstr>Voluntary Community Service </vt:lpstr>
      <vt:lpstr>Voluntary Community Service </vt:lpstr>
      <vt:lpstr>Voluntary Community Service </vt:lpstr>
      <vt:lpstr>3.Article writing</vt:lpstr>
      <vt:lpstr>3. Article writing</vt:lpstr>
      <vt:lpstr>Documents to be Submitted by Article Writers</vt:lpstr>
      <vt:lpstr>Staj koordinatörleri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Bitirme Projesi 2023</dc:title>
  <dc:creator>Ar. Gör. Muhammed Seyid Raşid BAĞÇİVAN</dc:creator>
  <cp:lastModifiedBy>USER</cp:lastModifiedBy>
  <cp:revision>17</cp:revision>
  <dcterms:created xsi:type="dcterms:W3CDTF">2023-03-27T11:28:49Z</dcterms:created>
  <dcterms:modified xsi:type="dcterms:W3CDTF">2023-04-04T14:12:54Z</dcterms:modified>
</cp:coreProperties>
</file>