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7" r:id="rId17"/>
    <p:sldId id="275" r:id="rId18"/>
    <p:sldId id="270" r:id="rId19"/>
    <p:sldId id="271" r:id="rId20"/>
    <p:sldId id="272" r:id="rId21"/>
    <p:sldId id="273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7384AC-48BF-B803-1CD8-701D78D310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Ankara Yıldırım Beyazıt Üniversitesi</a:t>
            </a:r>
            <a:br>
              <a:rPr lang="tr-TR" dirty="0"/>
            </a:br>
            <a:r>
              <a:rPr lang="tr-TR" dirty="0"/>
              <a:t>İnsan ve Toplum Bilimleri Fakültesi</a:t>
            </a:r>
            <a:endParaRPr lang="en-GB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1F58A30-1ACB-25B9-3833-AEF6E10549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/>
              <a:t>FELSEFE BÖLÜMÜ ORYANTASYON PROGRAMI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5365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933CA4-39F0-C333-BCD7-2BB0DBAC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Akademik Takvim</a:t>
            </a:r>
            <a:endParaRPr lang="en-GB" dirty="0"/>
          </a:p>
        </p:txBody>
      </p:sp>
      <p:pic>
        <p:nvPicPr>
          <p:cNvPr id="5" name="İçerik Yer Tutucusu 4" descr="metin, tablo içeren bir resim&#10;&#10;Açıklama otomatik olarak oluşturuldu">
            <a:extLst>
              <a:ext uri="{FF2B5EF4-FFF2-40B4-BE49-F238E27FC236}">
                <a16:creationId xmlns:a16="http://schemas.microsoft.com/office/drawing/2014/main" id="{407245BB-A6A3-9AA2-3571-BB102BEFB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255" y="200025"/>
            <a:ext cx="7615669" cy="6477000"/>
          </a:xfrm>
        </p:spPr>
      </p:pic>
    </p:spTree>
    <p:extLst>
      <p:ext uri="{BB962C8B-B14F-4D97-AF65-F5344CB8AC3E}">
        <p14:creationId xmlns:p14="http://schemas.microsoft.com/office/powerpoint/2010/main" val="234547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1B67B4-3376-4194-6861-7BFD2D18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r>
              <a:rPr lang="tr-TR" dirty="0"/>
              <a:t> </a:t>
            </a:r>
            <a:endParaRPr lang="en-GB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23B76B0-3227-D2BA-9DCE-32CA954F6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402079"/>
            <a:ext cx="9045943" cy="4760191"/>
          </a:xfrm>
        </p:spPr>
      </p:pic>
    </p:spTree>
    <p:extLst>
      <p:ext uri="{BB962C8B-B14F-4D97-AF65-F5344CB8AC3E}">
        <p14:creationId xmlns:p14="http://schemas.microsoft.com/office/powerpoint/2010/main" val="57689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76408D-FE07-6D96-9492-4B7A09C6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VİZE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9DF520-02E2-56FF-4E81-9B3F89131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ders için her dönem </a:t>
            </a:r>
            <a:r>
              <a:rPr lang="tr-TR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vize yapılır. Bu vizenin </a:t>
            </a:r>
            <a:r>
              <a:rPr lang="tr-TR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40’ı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hesaplanır.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Vizenin mazereti (sağlık raporu vb.) vardır.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mazeretin sona ermesinden itibaren </a:t>
            </a:r>
            <a:r>
              <a:rPr lang="tr-TR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iş günü içinde dilekçe ile fakülteye müracaat eder.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Eğer Fakülte Yönetim Kurulu öğrencinin mazeretini kabul ederse ve bu yönde bir karar verirse sınavlardan sonra mazerete girebilir.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19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20FCB-8D8A-4B2F-D2FA-05C6C59A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FİNAL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C5CB7E-5004-FCDC-62EC-FBD4B7A7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3501"/>
            <a:ext cx="8915400" cy="5248274"/>
          </a:xfrm>
        </p:spPr>
        <p:txBody>
          <a:bodyPr>
            <a:norm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ders için her dönem </a:t>
            </a:r>
            <a:r>
              <a:rPr lang="tr-TR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final yapılır. Bu finalin </a:t>
            </a:r>
            <a:r>
              <a:rPr lang="tr-TR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60’ı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hesaplanır.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Finalin mazereti bütünlemedir. Ayrıca bir mazeret sınavı yapılmaz.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Dersten kalan bir öğrenci bütünlemeye girebilir.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devamsızlıktan kaldığı dersin bütünlemesine giremez.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Bütünlemeye giren öğrencinin vize notunun </a:t>
            </a:r>
            <a:r>
              <a:rPr lang="tr-TR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40’ı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bütünleme notunun </a:t>
            </a:r>
            <a:r>
              <a:rPr lang="tr-TR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60’ı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hesaplanır.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Başarılı olduğunuz derslerden bütünlemeye girebilirsiniz, ancak bütünlemeden almış olduğunuz not geçerli olacaktır.</a:t>
            </a: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80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6FE6C9F-3D25-7D94-35FA-89B9BF7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9409176" cy="125989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Harf Notları Ve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100’lük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Sistemdeki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Karşılıkları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8B6F21-22A4-8F8D-0468-A57E28B0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436406"/>
            <a:ext cx="5046725" cy="499297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dersten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AA, BA, BB, CB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notlarından</a:t>
            </a: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birisini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başarmış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sayılır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ortalamanız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2,00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üzeri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olduğunda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bitirilen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yarıyıl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önceki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yarıyıla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harf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notuna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olduğunuz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derslerden</a:t>
            </a: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şartlı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geçmiş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sayılırsınız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Sonraki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dönemlerde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ortalamam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2,00’ın 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altına</a:t>
            </a:r>
            <a:r>
              <a:rPr lang="tr-TR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üşerse</a:t>
            </a:r>
            <a:r>
              <a:rPr lang="tr-TR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kaydı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esnasında</a:t>
            </a: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önceki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şartlı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geçilen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derslerin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yeniden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alttan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alınması</a:t>
            </a: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gerektiği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konusunda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uyarı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vermektedir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Devamsızlıktan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kaldığım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(DZ)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</a:t>
            </a: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ortalamasına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katılır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İçerik Yer Tutucusu 4" descr="tablo içeren bir resim&#10;&#10;Açıklama otomatik olarak oluşturuldu">
            <a:extLst>
              <a:ext uri="{FF2B5EF4-FFF2-40B4-BE49-F238E27FC236}">
                <a16:creationId xmlns:a16="http://schemas.microsoft.com/office/drawing/2014/main" id="{8FD37B3A-2352-32D1-A531-864270CB0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299" y="1441153"/>
            <a:ext cx="5713475" cy="3111797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040CA0-B13A-7C92-5257-FEFBE1C0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İLETİŞİM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252443-0AD4-6ED0-31F2-2353C68E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1599"/>
            <a:ext cx="8915400" cy="52482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sitemizde  AKADEMİK KADRO sekmesinde tüm Hocalarımızın oda numarası, oda telefon numarası veya e-posta adresi gibi resmi iletişim bilgilerine ulaşabilirsiniz.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Yüz yüze iletişime geçmek için Fakültemiz web sitesinde yayınlanan 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 Personel Öğrenci Görüşme Saatleri tablosuna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bakabilirsiniz.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Bölümle ilgili konularda soru sormak isterseniz, mesai saatleri içerisinde olmak kaydıyla 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A218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numaralı odada bulunan Bölüm Sekreterliğine gidebilir veya 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03129061405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numaralı telefondan ulaşabilirsiniz.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Fakülte, öğrenci belgesi, transkript, kayıt dondurma/sildirme ve benzeri konularda başvuru isterseniz Fakülte Öğrenci İşleri idari personelimize ulaşmak için mesai saatleri içerisinde olmak kaydıyla 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A317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numaralı odaya gidebilir veya 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03129061549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numaralı telefonu arayabilirsiniz.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Bireysel sorularınız için sadece danışmanınıza ulaşmanız önem arz etmektedir.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055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0EFBB2-EC36-FC1C-FC54-596A3E0C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NEREDE?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FA37C0-85BA-B9CF-D181-0BA5EAC61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52550"/>
            <a:ext cx="8915400" cy="48813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sınıflarımız A blokta yer almaktadır. Oda numarasının başındaki harf bloğu ifade etmektedir. Hangi numarayla başladığı kaçıncı kat olduğunu gösterir.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Örneğin: A127: A blok 1. Kat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sınıflarımız: A259, A282, A263 ve amfimiz A265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Hocalarımızın odaları Felsefe Koridorunda yer almaktadır.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 Sekreterliği: A218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İşleri: A317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91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A251BF-8B15-F04A-77F9-A88DF48F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Fakülte Sosyal Medya Hesapları</a:t>
            </a:r>
            <a:endParaRPr lang="en-GB" dirty="0"/>
          </a:p>
        </p:txBody>
      </p:sp>
      <p:pic>
        <p:nvPicPr>
          <p:cNvPr id="7" name="İçerik Yer Tutucusu 6" descr="metin içeren bir resim&#10;&#10;Açıklama otomatik olarak oluşturuldu">
            <a:extLst>
              <a:ext uri="{FF2B5EF4-FFF2-40B4-BE49-F238E27FC236}">
                <a16:creationId xmlns:a16="http://schemas.microsoft.com/office/drawing/2014/main" id="{316C1971-AB69-DD4D-DB3B-48507CAC27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2197567"/>
            <a:ext cx="4313237" cy="3650315"/>
          </a:xfrm>
        </p:spPr>
      </p:pic>
      <p:pic>
        <p:nvPicPr>
          <p:cNvPr id="13" name="İçerik Yer Tutucusu 12" descr="metin içeren bir resim&#10;&#10;Açıklama otomatik olarak oluşturuldu">
            <a:extLst>
              <a:ext uri="{FF2B5EF4-FFF2-40B4-BE49-F238E27FC236}">
                <a16:creationId xmlns:a16="http://schemas.microsoft.com/office/drawing/2014/main" id="{EFA19B82-6C35-1F22-92C4-93E6DA362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2197567"/>
            <a:ext cx="4313238" cy="3650315"/>
          </a:xfrm>
        </p:spPr>
      </p:pic>
    </p:spTree>
    <p:extLst>
      <p:ext uri="{BB962C8B-B14F-4D97-AF65-F5344CB8AC3E}">
        <p14:creationId xmlns:p14="http://schemas.microsoft.com/office/powerpoint/2010/main" val="770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8FB726-E3EC-4ECB-EADD-13F16C85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Çift Anadal Programı (ÇAP) ve </a:t>
            </a:r>
            <a:r>
              <a:rPr lang="tr-TR" dirty="0" err="1"/>
              <a:t>Yandal</a:t>
            </a:r>
            <a:endParaRPr lang="en-GB" dirty="0"/>
          </a:p>
        </p:txBody>
      </p:sp>
      <p:pic>
        <p:nvPicPr>
          <p:cNvPr id="7" name="İçerik Yer Tutucusu 6" descr="metin içeren bir resim">
            <a:extLst>
              <a:ext uri="{FF2B5EF4-FFF2-40B4-BE49-F238E27FC236}">
                <a16:creationId xmlns:a16="http://schemas.microsoft.com/office/drawing/2014/main" id="{4B2C3C6C-6FA1-BC12-7FBF-4E4AE52109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6879" y="2198246"/>
            <a:ext cx="5115571" cy="3328793"/>
          </a:xfrm>
        </p:spPr>
      </p:pic>
      <p:pic>
        <p:nvPicPr>
          <p:cNvPr id="9" name="İçerik Yer Tutucusu 8" descr="tablo içeren bir resim&#10;&#10;Açıklama otomatik olarak oluşturuldu">
            <a:extLst>
              <a:ext uri="{FF2B5EF4-FFF2-40B4-BE49-F238E27FC236}">
                <a16:creationId xmlns:a16="http://schemas.microsoft.com/office/drawing/2014/main" id="{86B9F024-7083-B2D0-03F5-161820B41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9226" y="1904999"/>
            <a:ext cx="4126143" cy="3768213"/>
          </a:xfrm>
        </p:spPr>
      </p:pic>
    </p:spTree>
    <p:extLst>
      <p:ext uri="{BB962C8B-B14F-4D97-AF65-F5344CB8AC3E}">
        <p14:creationId xmlns:p14="http://schemas.microsoft.com/office/powerpoint/2010/main" val="3064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D2B57D-8B62-C9AF-2170-B4B6E6B1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ÇAP Yapabileceğiniz Bölümler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A9DBDA-8C0F-96EB-7B58-E8A35045F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Bilgi ve Belge Yönetimi </a:t>
            </a:r>
          </a:p>
          <a:p>
            <a:r>
              <a:rPr lang="en-GB" sz="2400" dirty="0" err="1"/>
              <a:t>Tarih</a:t>
            </a:r>
            <a:r>
              <a:rPr lang="en-GB" sz="2400" dirty="0"/>
              <a:t> (%30 </a:t>
            </a:r>
            <a:r>
              <a:rPr lang="en-GB" sz="2400" dirty="0" err="1"/>
              <a:t>İngilizce</a:t>
            </a:r>
            <a:r>
              <a:rPr lang="en-GB" sz="2400" dirty="0"/>
              <a:t>) </a:t>
            </a:r>
            <a:endParaRPr lang="tr-TR" sz="2400" dirty="0"/>
          </a:p>
          <a:p>
            <a:r>
              <a:rPr lang="en-GB" sz="2400" dirty="0" err="1"/>
              <a:t>Türk</a:t>
            </a:r>
            <a:r>
              <a:rPr lang="en-GB" sz="2400" dirty="0"/>
              <a:t> Dili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Edebiyatı</a:t>
            </a:r>
            <a:r>
              <a:rPr lang="en-GB" sz="2400" dirty="0"/>
              <a:t> </a:t>
            </a:r>
            <a:endParaRPr lang="tr-TR" sz="2400" dirty="0"/>
          </a:p>
          <a:p>
            <a:r>
              <a:rPr lang="en-GB" sz="2400" dirty="0" err="1"/>
              <a:t>İslami</a:t>
            </a:r>
            <a:r>
              <a:rPr lang="en-GB" sz="2400" dirty="0"/>
              <a:t> </a:t>
            </a:r>
            <a:r>
              <a:rPr lang="en-GB" sz="2400" dirty="0" err="1"/>
              <a:t>İlimler</a:t>
            </a:r>
            <a:r>
              <a:rPr lang="en-GB" sz="2400" dirty="0"/>
              <a:t> (%30 </a:t>
            </a:r>
            <a:r>
              <a:rPr lang="en-GB" sz="2400" dirty="0" err="1"/>
              <a:t>Arapça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226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8005D9-2890-69B2-A171-315E8C90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Felsefe Bölümü Web Sitesi Adresi</a:t>
            </a:r>
            <a:br>
              <a:rPr lang="tr-TR" dirty="0"/>
            </a:br>
            <a:r>
              <a:rPr lang="tr-TR" b="1" dirty="0">
                <a:solidFill>
                  <a:srgbClr val="C00000"/>
                </a:solidFill>
              </a:rPr>
              <a:t>https://aybu.edu.tr/felsefe/tr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D28D9B3-31D3-081F-A38C-EA1B12DCE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340" y="2133600"/>
            <a:ext cx="7525145" cy="3778250"/>
          </a:xfrm>
        </p:spPr>
      </p:pic>
    </p:spTree>
    <p:extLst>
      <p:ext uri="{BB962C8B-B14F-4D97-AF65-F5344CB8AC3E}">
        <p14:creationId xmlns:p14="http://schemas.microsoft.com/office/powerpoint/2010/main" val="293745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61E366-659C-BC8A-F604-02E1FE6D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Yandal</a:t>
            </a:r>
            <a:r>
              <a:rPr lang="tr-TR" dirty="0"/>
              <a:t> Yapabileceğiniz Bölümler 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2E8DE7-6B66-3813-6585-863AF53F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Bilgi ve Belge Yönetimi </a:t>
            </a:r>
          </a:p>
          <a:p>
            <a:r>
              <a:rPr lang="en-GB" sz="2400" dirty="0" err="1"/>
              <a:t>Sosyoloji</a:t>
            </a:r>
            <a:r>
              <a:rPr lang="en-GB" sz="2400" dirty="0"/>
              <a:t> </a:t>
            </a:r>
            <a:endParaRPr lang="tr-TR" sz="2400" dirty="0"/>
          </a:p>
          <a:p>
            <a:r>
              <a:rPr lang="en-GB" sz="2400" dirty="0" err="1"/>
              <a:t>Tarih</a:t>
            </a:r>
            <a:r>
              <a:rPr lang="en-GB" sz="2400" dirty="0"/>
              <a:t> (%30 </a:t>
            </a:r>
            <a:r>
              <a:rPr lang="en-GB" sz="2400" dirty="0" err="1"/>
              <a:t>İngilizce</a:t>
            </a:r>
            <a:r>
              <a:rPr lang="en-GB" sz="2400" dirty="0"/>
              <a:t>) </a:t>
            </a:r>
            <a:endParaRPr lang="tr-TR" sz="2400" dirty="0"/>
          </a:p>
          <a:p>
            <a:r>
              <a:rPr lang="en-GB" sz="2400" dirty="0" err="1"/>
              <a:t>Psikoloji</a:t>
            </a:r>
            <a:r>
              <a:rPr lang="en-GB" sz="2400" dirty="0"/>
              <a:t> (</a:t>
            </a:r>
            <a:r>
              <a:rPr lang="en-GB" sz="2400" dirty="0" err="1"/>
              <a:t>İngilizce</a:t>
            </a:r>
            <a:r>
              <a:rPr lang="en-GB" sz="2400" dirty="0"/>
              <a:t>) </a:t>
            </a:r>
            <a:endParaRPr lang="tr-TR" sz="2400" dirty="0"/>
          </a:p>
          <a:p>
            <a:r>
              <a:rPr lang="en-GB" sz="2400" dirty="0" err="1"/>
              <a:t>Türk</a:t>
            </a:r>
            <a:r>
              <a:rPr lang="en-GB" sz="2400" dirty="0"/>
              <a:t> Dili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Edebiyatı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6815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2104DE-0518-30CA-1414-5CECD96E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ERASMUS Programı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AA0C9-E261-AD0C-268C-8720B00C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Erasmus Programı nedir?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Kimler başvurabilir?</a:t>
            </a:r>
          </a:p>
          <a:p>
            <a:endParaRPr lang="tr-TR" sz="2400" dirty="0"/>
          </a:p>
          <a:p>
            <a:r>
              <a:rPr lang="tr-TR" sz="2400" dirty="0"/>
              <a:t>Başvuru şartları ve süreci</a:t>
            </a:r>
          </a:p>
          <a:p>
            <a:endParaRPr lang="tr-TR" sz="2400" dirty="0"/>
          </a:p>
          <a:p>
            <a:r>
              <a:rPr lang="tr-TR" sz="2400" dirty="0"/>
              <a:t>Anlaşmalı üniversiteler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3943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991D0D-9C32-D8EF-66C7-86D1B70E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FARABİ Değişim Programı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DA7EB7-D79B-0E5F-166F-2A2BF3F7F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Farabi Değişim Programı nedir?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Kimler başvurabilir?</a:t>
            </a:r>
          </a:p>
          <a:p>
            <a:endParaRPr lang="tr-TR" sz="2400" dirty="0"/>
          </a:p>
          <a:p>
            <a:r>
              <a:rPr lang="tr-TR" sz="2400" dirty="0"/>
              <a:t>Başvuru şartları ve süreci</a:t>
            </a:r>
          </a:p>
          <a:p>
            <a:endParaRPr lang="tr-TR" sz="2400" dirty="0"/>
          </a:p>
          <a:p>
            <a:r>
              <a:rPr lang="tr-TR" sz="2400" dirty="0"/>
              <a:t>Anlaşmalı üniversiteler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884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6E6AF3-E9AA-163F-FD15-AAFB6F3B4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819150"/>
            <a:ext cx="8915399" cy="5400675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tr-TR" sz="4000" dirty="0"/>
              <a:t>KATILIMINIZ İÇİN TEŞEKKÜR EDERİZ.</a:t>
            </a:r>
            <a:br>
              <a:rPr lang="tr-TR" sz="4000" dirty="0"/>
            </a:br>
            <a:r>
              <a:rPr lang="tr-TR" sz="4000" dirty="0"/>
              <a:t>FELSEFE BÖLÜMÜ</a:t>
            </a:r>
            <a:br>
              <a:rPr lang="tr-TR" dirty="0"/>
            </a:br>
            <a:endParaRPr lang="en-GB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AA7CA77-5B53-7483-1687-2AA09917B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543550"/>
            <a:ext cx="8915399" cy="36011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74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C137DA-6B8F-25C9-1FB4-47A5F69C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LİSANS MÜFREDATI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853CB1B4-E799-D4E3-1D13-59C6A7D22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183" y="1483360"/>
            <a:ext cx="8752203" cy="4439920"/>
          </a:xfrm>
        </p:spPr>
      </p:pic>
    </p:spTree>
    <p:extLst>
      <p:ext uri="{BB962C8B-B14F-4D97-AF65-F5344CB8AC3E}">
        <p14:creationId xmlns:p14="http://schemas.microsoft.com/office/powerpoint/2010/main" val="372732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BD690B-F8E6-0F3A-A428-3875AF36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MÜFREDAT NEDİR?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0B4E39-A1C7-5268-ED4A-800EC939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991100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tr-T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Müfredat, tamamlamanız gereken derslerin olduğu öğretim planıdır.</a:t>
            </a:r>
            <a:endParaRPr lang="en-GB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tr-T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İnternet sitemizde, üst menüde Eğitim başlığı ve Lisans alt başlığı altında inceleyebilirsiniz. Yeni öğrencilerimiz sitemizde yer alan </a:t>
            </a:r>
            <a:r>
              <a:rPr lang="tr-TR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GÜNCEL</a:t>
            </a:r>
            <a:r>
              <a:rPr lang="tr-T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müfredattan sorumludur.</a:t>
            </a:r>
            <a:endParaRPr lang="en-GB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tr-T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Müfredattaki zorunlu derslerden biri veya birkaçını eksik almanız veya alıp başaramamanız durumunda mezun olamazsanız.</a:t>
            </a:r>
            <a:endParaRPr lang="en-GB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tr-T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dönem başında; aldığınız ve başarılı olduğunuz dersleri müfredatla karşılaştırmanız ve eksiklik olup olmadığını kontrol etmeniz gerekmektedir. Bunun için:</a:t>
            </a:r>
            <a:endParaRPr lang="en-GB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tr-TR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</a:t>
            </a:r>
            <a:r>
              <a:rPr lang="tr-T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nternet sitemize ve </a:t>
            </a:r>
            <a:r>
              <a:rPr lang="tr-TR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Bilgi Sistemine </a:t>
            </a:r>
            <a:r>
              <a:rPr lang="tr-T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(OBS) girmelisiniz.</a:t>
            </a:r>
            <a:endParaRPr lang="en-GB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tr-T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Burada müfredat bilgilerini kontrol etmelisiniz.</a:t>
            </a:r>
            <a:endParaRPr lang="en-GB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Aft>
                <a:spcPts val="1000"/>
              </a:spcAft>
            </a:pPr>
            <a:r>
              <a:rPr lang="tr-TR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Transkriptinizi kontrol etmelisiniz.</a:t>
            </a:r>
            <a:endParaRPr lang="en-GB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4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3CE962-A5D9-7C0C-2AFD-69F5CDCE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Güncel Müfredat</a:t>
            </a:r>
            <a:endParaRPr lang="en-GB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BF18346-DB4C-DAE7-F8D4-3DBB3E88D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050" y="1270793"/>
            <a:ext cx="10317163" cy="5158582"/>
          </a:xfrm>
        </p:spPr>
      </p:pic>
    </p:spTree>
    <p:extLst>
      <p:ext uri="{BB962C8B-B14F-4D97-AF65-F5344CB8AC3E}">
        <p14:creationId xmlns:p14="http://schemas.microsoft.com/office/powerpoint/2010/main" val="336775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B454C9D-2BB3-F0BC-3615-3E369388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dirty="0" err="1"/>
              <a:t>Ders</a:t>
            </a:r>
            <a:r>
              <a:rPr lang="en-US" sz="3300"/>
              <a:t> Kaydı ve Danışman Onayı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21F5A2A-3400-524C-8012-FFA66D64F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sz="1800" dirty="0" err="1">
                <a:effectLst/>
              </a:rPr>
              <a:t>Seçtiğiniz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derslerde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danışmanınızın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değişiklik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yapma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yetkisi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olduğu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için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onaya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gönderdiğin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derslerden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bazılarını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danışmanınız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listeden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çıkartmış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olabilir</a:t>
            </a:r>
            <a:r>
              <a:rPr lang="en-US" sz="1800" dirty="0">
                <a:effectLst/>
              </a:rPr>
              <a:t>. Bu </a:t>
            </a:r>
            <a:r>
              <a:rPr lang="en-US" sz="1800" dirty="0" err="1">
                <a:effectLst/>
              </a:rPr>
              <a:t>sebeple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danışman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onayı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tamamlandıktan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sonra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dersleri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tek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tek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kontrol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etmelisiniz</a:t>
            </a:r>
            <a:r>
              <a:rPr lang="en-US" sz="1800" dirty="0">
                <a:effectLst/>
              </a:rPr>
              <a:t>.</a:t>
            </a:r>
          </a:p>
          <a:p>
            <a:pPr>
              <a:buFont typeface="Wingdings 3" charset="2"/>
              <a:buChar char=""/>
            </a:pPr>
            <a:r>
              <a:rPr lang="en-US" sz="1800" b="1" dirty="0" err="1">
                <a:solidFill>
                  <a:srgbClr val="C00000"/>
                </a:solidFill>
              </a:rPr>
              <a:t>Örneğin</a:t>
            </a:r>
            <a:r>
              <a:rPr lang="en-US" sz="1800" b="1" dirty="0">
                <a:solidFill>
                  <a:srgbClr val="C00000"/>
                </a:solidFill>
              </a:rPr>
              <a:t>: FEL 103 </a:t>
            </a:r>
            <a:r>
              <a:rPr lang="en-US" sz="1800" b="1" dirty="0" err="1">
                <a:solidFill>
                  <a:srgbClr val="C00000"/>
                </a:solidFill>
              </a:rPr>
              <a:t>kodlu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ders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sizin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müfredatınızda</a:t>
            </a:r>
            <a:r>
              <a:rPr lang="en-US" sz="1800" b="1" dirty="0">
                <a:solidFill>
                  <a:srgbClr val="C00000"/>
                </a:solidFill>
              </a:rPr>
              <a:t> yok.</a:t>
            </a:r>
          </a:p>
        </p:txBody>
      </p:sp>
      <p:pic>
        <p:nvPicPr>
          <p:cNvPr id="6" name="İçerik Yer Tutucusu 5" descr="tablo içeren bir resim">
            <a:extLst>
              <a:ext uri="{FF2B5EF4-FFF2-40B4-BE49-F238E27FC236}">
                <a16:creationId xmlns:a16="http://schemas.microsoft.com/office/drawing/2014/main" id="{446367B2-2CB0-3BFE-7D72-80EAE566C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7" r="7167"/>
          <a:stretch/>
        </p:blipFill>
        <p:spPr>
          <a:xfrm>
            <a:off x="4619543" y="640080"/>
            <a:ext cx="6953577" cy="5527040"/>
          </a:xfrm>
          <a:prstGeom prst="rect">
            <a:avLst/>
          </a:prstGeom>
        </p:spPr>
      </p:pic>
      <p:sp>
        <p:nvSpPr>
          <p:cNvPr id="47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9FC089-9BDA-F453-8388-D47F5C45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Mezun Olmak İçin Neler Gereklidir?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A95032-D80F-DA7A-498A-66E2760B5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dönem </a:t>
            </a:r>
            <a:r>
              <a:rPr lang="tr-TR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iki dönemde toplam </a:t>
            </a:r>
            <a:r>
              <a:rPr lang="tr-TR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AKTS (kredi) almak ve başarmak zorundasınız.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Fakat başarı durumunuza göre ilave olarak </a:t>
            </a:r>
            <a:r>
              <a:rPr lang="tr-T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AKTS (40+2 ders)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fazla ders alabilirsiniz.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yılda 60 AKTS x 4 yıl = </a:t>
            </a:r>
            <a:r>
              <a:rPr lang="tr-TR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 krediyle mezun olursunuz.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Müfredatta her dönem almanız gereken </a:t>
            </a:r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ZORUNLU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dersler ile seçebileceğiniz </a:t>
            </a:r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SEÇMELİ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dersleri bulabilirsiniz.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49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A8F3D5-F23C-E721-6B37-BE8019A8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r>
              <a:rPr lang="tr-TR" dirty="0"/>
              <a:t> 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728758-2D0D-EA59-EF98-7E8B05A07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575" y="669829"/>
            <a:ext cx="8809037" cy="5780132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sınıfa başladığınız birinci yarıyıl sonundan itibaren;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Genel not ortalamanız 3.0 ve üzeri ise: Varsa öncelikle daha önce alıp başarısız olduğunuz dersleri ve öğrenim gördüğünüz yarıyıllarda almadığınız ders veya dersleri aldıktan sonra, kredi sınırları içerisinde kalarak bir üst sınıftan ders alabilirsiniz.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Derse devam edip, not ile başarısız olduysanız devam zorunluluğunuz yok.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Dersi seçip devamsızlıktan kaldıysanız devam zorunluluğu var.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93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DF0FBC-3ABB-C53D-EA20-01868025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2974"/>
          </a:xfrm>
        </p:spPr>
        <p:txBody>
          <a:bodyPr>
            <a:normAutofit fontScale="90000"/>
          </a:bodyPr>
          <a:lstStyle/>
          <a:p>
            <a:r>
              <a:rPr lang="tr-TR" dirty="0"/>
              <a:t> </a:t>
            </a:r>
            <a:endParaRPr lang="en-GB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8ECFEF-2F88-EB87-DF99-EBA9D4FF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52051"/>
            <a:ext cx="8915400" cy="5491623"/>
          </a:xfrm>
        </p:spPr>
        <p:txBody>
          <a:bodyPr>
            <a:normAutofit fontScale="850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Başarısız olduğunuz seçmeli dersi, bir dahaki dönem açılırsa tekrar alabilirsiniz. Eğer bu dersi tekrar almak istemiyorsanız, yerine başka seçmeli ders alabilirsiniz ancak danışmanınızı bilgilendirmeli ve saydırma işlemi yaptırmalısınız.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Seçtiğiniz ama değiştirmek istediğiniz bir ders varsa veya seçtiğiniz ancak açılmayan bir ders varsa, takvimdeki ekle-bırak süresi içinde yapacağınız ders değiştirme işlemidir. Ayrıca ders kayıtlarını kaçırdıysanız, ekle-bırak süresinde kayıt yapabilirsiniz. </a:t>
            </a:r>
            <a:endParaRPr lang="en-GB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işlemi yapıp, kesinleştirdikten sonra danışmanızın da onaylaması gerekir. 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 kaydınızı vaktinde yaptıysanız ve ders değişikliği yapmayacaksanız ekle-bırak sürecinde tekrar bir işlem yapmanıza gerek yoktur.</a:t>
            </a:r>
            <a:endParaRPr lang="en-GB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Kayıtlı olduğunuz ders/derslerden, danışmanınızın olumlu görüşüyle, süresi içinde çekilebilirsiniz.</a:t>
            </a: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027155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2421</TotalTime>
  <Words>913</Words>
  <Application>Microsoft Office PowerPoint</Application>
  <PresentationFormat>Geniş ekran</PresentationFormat>
  <Paragraphs>95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Times New Roman</vt:lpstr>
      <vt:lpstr>Wingdings 3</vt:lpstr>
      <vt:lpstr>Duman</vt:lpstr>
      <vt:lpstr>Ankara Yıldırım Beyazıt Üniversitesi İnsan ve Toplum Bilimleri Fakültesi</vt:lpstr>
      <vt:lpstr>Felsefe Bölümü Web Sitesi Adresi https://aybu.edu.tr/felsefe/tr</vt:lpstr>
      <vt:lpstr>LİSANS MÜFREDATI</vt:lpstr>
      <vt:lpstr>MÜFREDAT NEDİR?</vt:lpstr>
      <vt:lpstr>Güncel Müfredat</vt:lpstr>
      <vt:lpstr>Ders Kaydı ve Danışman Onayı</vt:lpstr>
      <vt:lpstr>Mezun Olmak İçin Neler Gereklidir?</vt:lpstr>
      <vt:lpstr> </vt:lpstr>
      <vt:lpstr> </vt:lpstr>
      <vt:lpstr>Akademik Takvim</vt:lpstr>
      <vt:lpstr> </vt:lpstr>
      <vt:lpstr>VİZE</vt:lpstr>
      <vt:lpstr>FİNAL</vt:lpstr>
      <vt:lpstr>Harf Notları Ve 100’lük Sistemdeki Karşılıkları</vt:lpstr>
      <vt:lpstr>İLETİŞİM</vt:lpstr>
      <vt:lpstr>NE NEREDE?</vt:lpstr>
      <vt:lpstr>Fakülte Sosyal Medya Hesapları</vt:lpstr>
      <vt:lpstr>Çift Anadal Programı (ÇAP) ve Yandal</vt:lpstr>
      <vt:lpstr>ÇAP Yapabileceğiniz Bölümler</vt:lpstr>
      <vt:lpstr>Yandal Yapabileceğiniz Bölümler </vt:lpstr>
      <vt:lpstr>ERASMUS Programı</vt:lpstr>
      <vt:lpstr>FARABİ Değişim Programı</vt:lpstr>
      <vt:lpstr>KATILIMINIZ İÇİN TEŞEKKÜR EDERİZ. FELSEFE BÖLÜMÜ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Yıldırım Beyazıt Üniversitesi İnsan ve Toplum Bilimleri Fakültesi</dc:title>
  <dc:creator>Aybüke Aşkar</dc:creator>
  <cp:lastModifiedBy> </cp:lastModifiedBy>
  <cp:revision>6</cp:revision>
  <dcterms:created xsi:type="dcterms:W3CDTF">2022-09-27T12:09:04Z</dcterms:created>
  <dcterms:modified xsi:type="dcterms:W3CDTF">2022-10-03T13:02:06Z</dcterms:modified>
</cp:coreProperties>
</file>