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5" r:id="rId2"/>
    <p:sldId id="294" r:id="rId3"/>
    <p:sldId id="296" r:id="rId4"/>
    <p:sldId id="2104" r:id="rId5"/>
    <p:sldId id="301" r:id="rId6"/>
    <p:sldId id="2126" r:id="rId7"/>
    <p:sldId id="2132" r:id="rId8"/>
    <p:sldId id="2123" r:id="rId9"/>
    <p:sldId id="2134" r:id="rId10"/>
    <p:sldId id="2106" r:id="rId1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Açık Stil 2 - Vurgu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Açık Stil 2 - Vurgu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50"/>
    <p:restoredTop sz="95091"/>
  </p:normalViewPr>
  <p:slideViewPr>
    <p:cSldViewPr snapToGrid="0">
      <p:cViewPr varScale="1">
        <p:scale>
          <a:sx n="92" d="100"/>
          <a:sy n="92" d="100"/>
        </p:scale>
        <p:origin x="19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E82629-A94A-C64C-8085-7482D5B5051C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14C07D-922D-6344-A632-50F73B7162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4124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14C07D-922D-6344-A632-50F73B7162C3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1257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4A049-8685-4352-9DC2-828F08FD54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57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49C06-633C-7D44-08FB-B06F85062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5B5415B0-2972-9B71-E815-943C3D0D91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8C8AE308-C76C-6C94-0BB8-C4BF69753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FA270F3-8D93-83A7-5C4E-48E44BD9DA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14C07D-922D-6344-A632-50F73B7162C3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1875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4A049-8685-4352-9DC2-828F08FD54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562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E682F-1739-3279-6C26-DE12A8136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68873-5CEB-0FE7-C595-4267AE1714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E7D820-BAAB-FE8C-D385-C8397DD5D2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72EDE-5D8F-8A81-343D-FF8E139419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4A049-8685-4352-9DC2-828F08FD54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98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4A049-8685-4352-9DC2-828F08FD54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545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of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4A049-8685-4352-9DC2-828F08FD54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63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4A049-8685-4352-9DC2-828F08FD54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585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13D440-0E52-DF5F-6CA4-A9785CE9C9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AD3A8C1-3233-E866-58A2-92F66FACC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FEA405A-0EAB-6995-B0B5-A1E247A5C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A843-1E86-BA40-BE49-C9018FB4FD42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C4D9964-A111-9DF6-40A6-0AB43BA51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057931E-8E41-4D61-8949-F0DCE6E02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BE22-EBD9-0548-8953-C22377017E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5664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9231A0-E2AA-F165-81ED-D1C4179D8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5F98A92-8C23-2200-7693-7A4D03C84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02B12DA-3723-6F91-CC4D-BABE35DBD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A843-1E86-BA40-BE49-C9018FB4FD42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55F7581-1463-97D1-23B0-C37B7B5FC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282F56B-78D3-325B-92DB-0FE1ED6D8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BE22-EBD9-0548-8953-C22377017E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7706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7431225-511E-47F9-33BB-4353AF422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D28F841-984B-83DF-6626-F3205DC5F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72672F4-6E53-B0E0-0D5E-BD23BEA42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A843-1E86-BA40-BE49-C9018FB4FD42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18ECC79-0C59-6957-4EE7-0F205A5EF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50D3310-82DA-B455-8564-888163281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BE22-EBD9-0548-8953-C22377017E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565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19E02C-F8FA-7B16-80DA-C53C0A236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88A6E8-4218-B15A-5CC9-1B8CE19B9B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5ECECE3-67EB-064B-8AAB-A525F853B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C9C86B0-C7EE-7D60-FD42-1EBE3B4D7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A843-1E86-BA40-BE49-C9018FB4FD42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C13028A-D4C3-D367-C2C4-78DA20A8D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E9C9A84-0606-C996-457E-298329E5E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BE22-EBD9-0548-8953-C22377017E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591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D7ED1F-599F-7EF6-FCAE-D0D7D1C01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2CDCAC2-EBE2-9BC1-5248-4C4FB42FD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1D95924-0906-E2D2-3F39-040979113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D3300E3-D836-690F-36F7-346C66FA63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23030F73-D912-AECC-AC27-F5D2731F11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3C68D35-4169-9278-2EF2-BC47ADD9C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A843-1E86-BA40-BE49-C9018FB4FD42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0757EBB-CB5F-FE76-0F69-A27365883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C60FECAE-094F-1A78-D5C0-DB7008686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BE22-EBD9-0548-8953-C22377017E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486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2E3004-0153-6A48-6681-CD11D6F48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5DD5DA3-7EED-9C44-BE90-01C92BBF4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A843-1E86-BA40-BE49-C9018FB4FD42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B61DB1F-F715-2B62-2BC4-152F767FC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4DCC38A-729C-6D1A-43FF-B87F379DB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BE22-EBD9-0548-8953-C22377017E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1515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0CC0801-9232-A446-7E5C-D10150034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A843-1E86-BA40-BE49-C9018FB4FD42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136CD4A-4900-58B6-68EE-CA86B5686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627972D-8902-169D-F717-F4608A3D4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BE22-EBD9-0548-8953-C22377017E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012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07B865-1BE5-9714-C862-AE915CB13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A94184-45AD-4CC2-82C3-8344D4FDD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FE541FF-86CD-E844-AA22-396FABA946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CB13EEB-1C2C-A0C9-C30A-F41675F9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A843-1E86-BA40-BE49-C9018FB4FD42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CE7102B-E53E-A7F5-19C7-CE5B78DC5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7968AB0-1CDD-8993-3A89-BDCDD1AC4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BE22-EBD9-0548-8953-C22377017E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0820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FA20E7-55DA-F179-CD73-2896A63D0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66AFB6E-2FBB-7605-6C39-D9DC5209FD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AEB36F2-4F0B-DDC0-7AE5-F830240FD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CBB9059-8E5E-1435-3484-D80D300B3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A843-1E86-BA40-BE49-C9018FB4FD42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91E4262-180F-23C8-B2F2-2057D90F7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5B2C247-6F31-4CBA-0EA0-4F8F3E3B2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BE22-EBD9-0548-8953-C22377017E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5385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E20A18-22E7-BD56-CF3D-62139703F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AB36151-BE8A-7C20-1E2A-386191B95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08DBBA9-A86A-DC03-0D0B-24DA03E1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A843-1E86-BA40-BE49-C9018FB4FD42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BE0F2FE-30AE-2C78-10C1-CD1F59FFF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8BE7E02-2BBE-7F7F-3EB0-EF111610B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BE22-EBD9-0548-8953-C22377017E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0636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A82FE7BA-269F-6A39-D918-4D5473D0CF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A27EDF8-EBE2-37F0-265D-C52DB16D4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FDD267D-6C10-1D7A-2ACA-34E8B2849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A843-1E86-BA40-BE49-C9018FB4FD42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5930CAC-D2EA-8B71-2DF8-0067F2969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B5762FA-3B9A-F46D-BA5C-F553057C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BE22-EBD9-0548-8953-C22377017E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1972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noProof="1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>
          <a:xfrm>
            <a:off x="609600" y="1795464"/>
            <a:ext cx="3491097" cy="4189412"/>
          </a:xfrm>
        </p:spPr>
        <p:txBody>
          <a:bodyPr anchor="ctr" anchorCtr="0"/>
          <a:lstStyle>
            <a:lvl1pPr>
              <a:buClr>
                <a:srgbClr val="C4122F"/>
              </a:buClr>
              <a:defRPr/>
            </a:lvl1pPr>
            <a:lvl2pPr>
              <a:buClr>
                <a:srgbClr val="C4122F"/>
              </a:buClr>
              <a:defRPr/>
            </a:lvl2pPr>
            <a:lvl3pPr>
              <a:buClr>
                <a:srgbClr val="C4122F"/>
              </a:buClr>
              <a:defRPr/>
            </a:lvl3pPr>
            <a:lvl4pPr>
              <a:buClr>
                <a:srgbClr val="C4122F"/>
              </a:buClr>
              <a:defRPr/>
            </a:lvl4pPr>
            <a:lvl5pPr>
              <a:buClr>
                <a:srgbClr val="C4122F"/>
              </a:buClr>
              <a:defRPr/>
            </a:lvl5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 dirty="0"/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951C2A1F-7537-C4F1-6B37-08D509AD72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63325" y="1799550"/>
            <a:ext cx="3578225" cy="201295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92441D67-6FBE-E495-29AB-89B669EEEC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63322" y="3975484"/>
            <a:ext cx="3578225" cy="2012950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Picture Placeholder 11">
            <a:extLst>
              <a:ext uri="{FF2B5EF4-FFF2-40B4-BE49-F238E27FC236}">
                <a16:creationId xmlns:a16="http://schemas.microsoft.com/office/drawing/2014/main" id="{EF4467BA-E9BA-5857-EAD9-76EDE888A9B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4175" y="1795464"/>
            <a:ext cx="3578225" cy="2012950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EEE304F3-E1CB-FB4B-9A38-A4949DB383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04172" y="3971398"/>
            <a:ext cx="3578225" cy="20129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57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>
          <a:xfrm>
            <a:off x="609600" y="351367"/>
            <a:ext cx="10972800" cy="800100"/>
          </a:xfrm>
        </p:spPr>
        <p:txBody>
          <a:bodyPr anchor="b" anchorCtr="0"/>
          <a:lstStyle/>
          <a:p>
            <a:r>
              <a:rPr lang="en-US" noProof="1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>
          <a:xfrm>
            <a:off x="8091303" y="1795464"/>
            <a:ext cx="3491097" cy="4189412"/>
          </a:xfrm>
        </p:spPr>
        <p:txBody>
          <a:bodyPr anchor="ctr" anchorCtr="0"/>
          <a:lstStyle>
            <a:lvl1pPr>
              <a:buClr>
                <a:srgbClr val="C4122F"/>
              </a:buClr>
              <a:defRPr/>
            </a:lvl1pPr>
            <a:lvl2pPr>
              <a:buClr>
                <a:srgbClr val="C4122F"/>
              </a:buClr>
              <a:defRPr/>
            </a:lvl2pPr>
            <a:lvl3pPr>
              <a:buClr>
                <a:srgbClr val="C4122F"/>
              </a:buClr>
              <a:defRPr/>
            </a:lvl3pPr>
            <a:lvl4pPr>
              <a:buClr>
                <a:srgbClr val="C4122F"/>
              </a:buClr>
              <a:defRPr/>
            </a:lvl4pPr>
            <a:lvl5pPr>
              <a:buClr>
                <a:srgbClr val="C4122F"/>
              </a:buClr>
              <a:defRPr/>
            </a:lvl5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 dirty="0"/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951C2A1F-7537-C4F1-6B37-08D509AD72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3" y="1799550"/>
            <a:ext cx="3578225" cy="201295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92441D67-6FBE-E495-29AB-89B669EEEC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" y="3975484"/>
            <a:ext cx="3578225" cy="2012950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Picture Placeholder 11">
            <a:extLst>
              <a:ext uri="{FF2B5EF4-FFF2-40B4-BE49-F238E27FC236}">
                <a16:creationId xmlns:a16="http://schemas.microsoft.com/office/drawing/2014/main" id="{EF4467BA-E9BA-5857-EAD9-76EDE888A9B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50453" y="1795464"/>
            <a:ext cx="3578225" cy="2012950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EEE304F3-E1CB-FB4B-9A38-A4949DB383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50450" y="3971398"/>
            <a:ext cx="3578225" cy="20129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07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3800"/>
              </a:lnSpc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 err="1"/>
              <a:t>ghghghg</a:t>
            </a:r>
            <a:endParaRPr lang="en-US" dirty="0"/>
          </a:p>
        </p:txBody>
      </p:sp>
      <p:sp>
        <p:nvSpPr>
          <p:cNvPr id="36" name="Picture Placeholder 29">
            <a:extLst>
              <a:ext uri="{FF2B5EF4-FFF2-40B4-BE49-F238E27FC236}">
                <a16:creationId xmlns:a16="http://schemas.microsoft.com/office/drawing/2014/main" id="{5244BC53-C119-4F58-759C-4315A0FAAA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" y="1798655"/>
            <a:ext cx="3560461" cy="2009669"/>
          </a:xfrm>
        </p:spPr>
        <p:txBody>
          <a:bodyPr/>
          <a:lstStyle/>
          <a:p>
            <a:endParaRPr lang="en-US"/>
          </a:p>
        </p:txBody>
      </p:sp>
      <p:sp>
        <p:nvSpPr>
          <p:cNvPr id="37" name="Picture Placeholder 29">
            <a:extLst>
              <a:ext uri="{FF2B5EF4-FFF2-40B4-BE49-F238E27FC236}">
                <a16:creationId xmlns:a16="http://schemas.microsoft.com/office/drawing/2014/main" id="{A49D9818-2411-344C-A56B-875F98535D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599" y="3971259"/>
            <a:ext cx="3560461" cy="2009669"/>
          </a:xfrm>
        </p:spPr>
        <p:txBody>
          <a:bodyPr/>
          <a:lstStyle/>
          <a:p>
            <a:endParaRPr lang="en-US"/>
          </a:p>
        </p:txBody>
      </p:sp>
      <p:sp>
        <p:nvSpPr>
          <p:cNvPr id="38" name="Picture Placeholder 29">
            <a:extLst>
              <a:ext uri="{FF2B5EF4-FFF2-40B4-BE49-F238E27FC236}">
                <a16:creationId xmlns:a16="http://schemas.microsoft.com/office/drawing/2014/main" id="{29DEAC6C-0B95-082C-AE64-4DB58BBA1AC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15769" y="1798655"/>
            <a:ext cx="3560461" cy="2009669"/>
          </a:xfrm>
        </p:spPr>
        <p:txBody>
          <a:bodyPr/>
          <a:lstStyle/>
          <a:p>
            <a:endParaRPr lang="en-US"/>
          </a:p>
        </p:txBody>
      </p:sp>
      <p:sp>
        <p:nvSpPr>
          <p:cNvPr id="39" name="Picture Placeholder 29">
            <a:extLst>
              <a:ext uri="{FF2B5EF4-FFF2-40B4-BE49-F238E27FC236}">
                <a16:creationId xmlns:a16="http://schemas.microsoft.com/office/drawing/2014/main" id="{563B06A4-C363-484C-CF9B-67A85842D4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15768" y="3971259"/>
            <a:ext cx="3560461" cy="2009669"/>
          </a:xfrm>
        </p:spPr>
        <p:txBody>
          <a:bodyPr/>
          <a:lstStyle/>
          <a:p>
            <a:endParaRPr lang="en-US"/>
          </a:p>
        </p:txBody>
      </p:sp>
      <p:sp>
        <p:nvSpPr>
          <p:cNvPr id="40" name="Picture Placeholder 29">
            <a:extLst>
              <a:ext uri="{FF2B5EF4-FFF2-40B4-BE49-F238E27FC236}">
                <a16:creationId xmlns:a16="http://schemas.microsoft.com/office/drawing/2014/main" id="{6A31F244-4234-8398-1A92-815E5A2CE8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21940" y="1798655"/>
            <a:ext cx="3560461" cy="2009669"/>
          </a:xfrm>
        </p:spPr>
        <p:txBody>
          <a:bodyPr/>
          <a:lstStyle/>
          <a:p>
            <a:endParaRPr lang="en-US"/>
          </a:p>
        </p:txBody>
      </p:sp>
      <p:sp>
        <p:nvSpPr>
          <p:cNvPr id="41" name="Picture Placeholder 29">
            <a:extLst>
              <a:ext uri="{FF2B5EF4-FFF2-40B4-BE49-F238E27FC236}">
                <a16:creationId xmlns:a16="http://schemas.microsoft.com/office/drawing/2014/main" id="{A98A7173-01A5-7FE9-3F9D-EB7D34B47BE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21939" y="3971259"/>
            <a:ext cx="3560461" cy="200966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483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6" name="Picture Placeholder 29">
            <a:extLst>
              <a:ext uri="{FF2B5EF4-FFF2-40B4-BE49-F238E27FC236}">
                <a16:creationId xmlns:a16="http://schemas.microsoft.com/office/drawing/2014/main" id="{5244BC53-C119-4F58-759C-4315A0FAAA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" y="1798654"/>
            <a:ext cx="3560461" cy="35585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8" name="Picture Placeholder 29">
            <a:extLst>
              <a:ext uri="{FF2B5EF4-FFF2-40B4-BE49-F238E27FC236}">
                <a16:creationId xmlns:a16="http://schemas.microsoft.com/office/drawing/2014/main" id="{29DEAC6C-0B95-082C-AE64-4DB58BBA1AC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15769" y="1798655"/>
            <a:ext cx="3560461" cy="3558536"/>
          </a:xfrm>
        </p:spPr>
        <p:txBody>
          <a:bodyPr/>
          <a:lstStyle/>
          <a:p>
            <a:endParaRPr lang="en-US"/>
          </a:p>
        </p:txBody>
      </p:sp>
      <p:sp>
        <p:nvSpPr>
          <p:cNvPr id="40" name="Picture Placeholder 29">
            <a:extLst>
              <a:ext uri="{FF2B5EF4-FFF2-40B4-BE49-F238E27FC236}">
                <a16:creationId xmlns:a16="http://schemas.microsoft.com/office/drawing/2014/main" id="{6A31F244-4234-8398-1A92-815E5A2CE8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21940" y="1798655"/>
            <a:ext cx="3560461" cy="35585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57F27-E780-1D1A-2235-3359A9AD23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7" y="5396947"/>
            <a:ext cx="3560461" cy="693312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320040" indent="0" algn="ctr">
              <a:buNone/>
              <a:defRPr sz="1400"/>
            </a:lvl2pPr>
            <a:lvl3pPr marL="640080" indent="0" algn="ctr">
              <a:buNone/>
              <a:defRPr sz="1400"/>
            </a:lvl3pPr>
            <a:lvl4pPr marL="914400" indent="0" algn="ctr">
              <a:buNone/>
              <a:defRPr sz="1400"/>
            </a:lvl4pPr>
            <a:lvl5pPr marL="1143000" indent="0" algn="ctr">
              <a:buNone/>
              <a:defRPr sz="1400"/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C3F6AF-61A0-8B1C-2E91-A2C94FBCE73C}"/>
              </a:ext>
            </a:extLst>
          </p:cNvPr>
          <p:cNvSpPr txBox="1"/>
          <p:nvPr userDrawn="1"/>
        </p:nvSpPr>
        <p:spPr>
          <a:xfrm>
            <a:off x="5327374" y="5396947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endParaRPr lang="en-US" sz="1600" dirty="0" err="1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23D2F03-3057-A9E9-4126-7CC2206204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15769" y="5396947"/>
            <a:ext cx="3560461" cy="693312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320040" indent="0" algn="ctr">
              <a:buNone/>
              <a:defRPr sz="1400"/>
            </a:lvl2pPr>
            <a:lvl3pPr marL="640080" indent="0" algn="ctr">
              <a:buNone/>
              <a:defRPr sz="1400"/>
            </a:lvl3pPr>
            <a:lvl4pPr marL="914400" indent="0" algn="ctr">
              <a:buNone/>
              <a:defRPr sz="1400"/>
            </a:lvl4pPr>
            <a:lvl5pPr marL="1143000" indent="0" algn="ctr">
              <a:buNone/>
              <a:defRPr sz="1400"/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A58090A-63C8-ADC3-23D8-A48EFF69A4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21939" y="5396947"/>
            <a:ext cx="3560461" cy="693312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320040" indent="0" algn="ctr">
              <a:buNone/>
              <a:defRPr sz="1400"/>
            </a:lvl2pPr>
            <a:lvl3pPr marL="640080" indent="0" algn="ctr">
              <a:buNone/>
              <a:defRPr sz="1400"/>
            </a:lvl3pPr>
            <a:lvl4pPr marL="914400" indent="0" algn="ctr">
              <a:buNone/>
              <a:defRPr sz="1400"/>
            </a:lvl4pPr>
            <a:lvl5pPr marL="1143000" indent="0" algn="ctr">
              <a:buNone/>
              <a:defRPr sz="1400"/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496010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57F27-E780-1D1A-2235-3359A9AD23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7" y="5396947"/>
            <a:ext cx="3560461" cy="693312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320040" indent="0" algn="ctr">
              <a:buNone/>
              <a:defRPr sz="1400"/>
            </a:lvl2pPr>
            <a:lvl3pPr marL="640080" indent="0" algn="ctr">
              <a:buNone/>
              <a:defRPr sz="1400"/>
            </a:lvl3pPr>
            <a:lvl4pPr marL="914400" indent="0" algn="ctr">
              <a:buNone/>
              <a:defRPr sz="1400"/>
            </a:lvl4pPr>
            <a:lvl5pPr marL="1143000" indent="0" algn="ctr">
              <a:buNone/>
              <a:defRPr sz="1400"/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23D2F03-3057-A9E9-4126-7CC2206204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15769" y="5396947"/>
            <a:ext cx="3560461" cy="693312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320040" indent="0" algn="ctr">
              <a:buNone/>
              <a:defRPr sz="1400"/>
            </a:lvl2pPr>
            <a:lvl3pPr marL="640080" indent="0" algn="ctr">
              <a:buNone/>
              <a:defRPr sz="1400"/>
            </a:lvl3pPr>
            <a:lvl4pPr marL="914400" indent="0" algn="ctr">
              <a:buNone/>
              <a:defRPr sz="1400"/>
            </a:lvl4pPr>
            <a:lvl5pPr marL="1143000" indent="0" algn="ctr">
              <a:buNone/>
              <a:defRPr sz="1400"/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A58090A-63C8-ADC3-23D8-A48EFF69A4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21939" y="5396947"/>
            <a:ext cx="3560461" cy="693312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320040" indent="0" algn="ctr">
              <a:buNone/>
              <a:defRPr sz="1400"/>
            </a:lvl2pPr>
            <a:lvl3pPr marL="640080" indent="0" algn="ctr">
              <a:buNone/>
              <a:defRPr sz="1400"/>
            </a:lvl3pPr>
            <a:lvl4pPr marL="914400" indent="0" algn="ctr">
              <a:buNone/>
              <a:defRPr sz="1400"/>
            </a:lvl4pPr>
            <a:lvl5pPr marL="1143000" indent="0" algn="ctr">
              <a:buNone/>
              <a:defRPr sz="1400"/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Chart Placeholder 4">
            <a:extLst>
              <a:ext uri="{FF2B5EF4-FFF2-40B4-BE49-F238E27FC236}">
                <a16:creationId xmlns:a16="http://schemas.microsoft.com/office/drawing/2014/main" id="{3EF471E3-3169-E47C-1DF5-8E18891BD311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609600" y="1798638"/>
            <a:ext cx="3560763" cy="3559175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Chart Placeholder 4">
            <a:extLst>
              <a:ext uri="{FF2B5EF4-FFF2-40B4-BE49-F238E27FC236}">
                <a16:creationId xmlns:a16="http://schemas.microsoft.com/office/drawing/2014/main" id="{AFF3D7C2-5A28-5CCC-774B-408975F809D4}"/>
              </a:ext>
            </a:extLst>
          </p:cNvPr>
          <p:cNvSpPr>
            <a:spLocks noGrp="1"/>
          </p:cNvSpPr>
          <p:nvPr>
            <p:ph type="chart" sz="quarter" idx="20"/>
          </p:nvPr>
        </p:nvSpPr>
        <p:spPr>
          <a:xfrm>
            <a:off x="4315617" y="1798014"/>
            <a:ext cx="3560763" cy="35591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Chart Placeholder 4">
            <a:extLst>
              <a:ext uri="{FF2B5EF4-FFF2-40B4-BE49-F238E27FC236}">
                <a16:creationId xmlns:a16="http://schemas.microsoft.com/office/drawing/2014/main" id="{F4526561-6D13-A8BC-DFED-3E9422B381E9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8021634" y="1798014"/>
            <a:ext cx="3560763" cy="3559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15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CEE6E53-CDC4-7F50-3865-A1056BBFC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DB8D0D2-2D36-FF1C-F2D3-EF61F20E2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05330A-7B64-FE59-5787-3D7402F9B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66A843-1E86-BA40-BE49-C9018FB4FD42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4B763B0-68B8-8EC5-8E98-2D9A718D2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B044277-D517-AC54-491E-2A0F262B2C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79BE22-EBD9-0548-8953-C22377017E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0358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  <p:sldLayoutId id="214748366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>
            <a:extLst>
              <a:ext uri="{FF2B5EF4-FFF2-40B4-BE49-F238E27FC236}">
                <a16:creationId xmlns:a16="http://schemas.microsoft.com/office/drawing/2014/main" id="{5FD558E1-48C7-9AE7-9BBE-DE2BF980EC49}"/>
              </a:ext>
            </a:extLst>
          </p:cNvPr>
          <p:cNvSpPr txBox="1"/>
          <p:nvPr/>
        </p:nvSpPr>
        <p:spPr>
          <a:xfrm>
            <a:off x="1970268" y="940982"/>
            <a:ext cx="46937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AYBÜ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7B04295-16D5-43E8-7B13-45744E147250}"/>
              </a:ext>
            </a:extLst>
          </p:cNvPr>
          <p:cNvSpPr txBox="1">
            <a:spLocks/>
          </p:cNvSpPr>
          <p:nvPr/>
        </p:nvSpPr>
        <p:spPr>
          <a:xfrm>
            <a:off x="838200" y="2512174"/>
            <a:ext cx="9144000" cy="15240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sz="3200" b="1" dirty="0">
                <a:solidFill>
                  <a:srgbClr val="1C1C1C"/>
                </a:solidFill>
                <a:latin typeface="Times New Roman"/>
              </a:rPr>
              <a:t>ENGR450 – ENGINEERING APPLICATION ON SITE</a:t>
            </a:r>
          </a:p>
          <a:p>
            <a:pPr>
              <a:lnSpc>
                <a:spcPct val="150000"/>
              </a:lnSpc>
            </a:pPr>
            <a:r>
              <a:rPr sz="3200" b="1" dirty="0">
                <a:solidFill>
                  <a:srgbClr val="1C1C1C"/>
                </a:solidFill>
                <a:latin typeface="Times New Roman"/>
              </a:rPr>
              <a:t>FINAL PRESENTATION</a:t>
            </a:r>
          </a:p>
        </p:txBody>
      </p:sp>
      <p:pic>
        <p:nvPicPr>
          <p:cNvPr id="13" name="Picture 1" descr="logo, simge, sembol, yazı tipi, dair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AB94490-60A3-7422-C0C8-79141513ED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834595"/>
            <a:ext cx="1132069" cy="112051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983E5A32-5253-A3BA-65F0-FF021CD9375B}"/>
              </a:ext>
            </a:extLst>
          </p:cNvPr>
          <p:cNvSpPr txBox="1">
            <a:spLocks/>
          </p:cNvSpPr>
          <p:nvPr/>
        </p:nvSpPr>
        <p:spPr>
          <a:xfrm>
            <a:off x="838200" y="4593237"/>
            <a:ext cx="91440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2300" dirty="0">
                <a:solidFill>
                  <a:srgbClr val="1C1C1C"/>
                </a:solidFill>
                <a:latin typeface="Times New Roman"/>
              </a:rPr>
              <a:t>[PROJECT </a:t>
            </a:r>
            <a:r>
              <a:rPr lang="tr-TR" sz="2300" dirty="0">
                <a:solidFill>
                  <a:srgbClr val="1C1C1C"/>
                </a:solidFill>
                <a:latin typeface="Times New Roman"/>
              </a:rPr>
              <a:t> </a:t>
            </a:r>
            <a:r>
              <a:rPr sz="2300" dirty="0">
                <a:solidFill>
                  <a:srgbClr val="1C1C1C"/>
                </a:solidFill>
                <a:latin typeface="Times New Roman"/>
              </a:rPr>
              <a:t>TITLE]</a:t>
            </a:r>
          </a:p>
          <a:p>
            <a:r>
              <a:rPr sz="2000" dirty="0">
                <a:solidFill>
                  <a:srgbClr val="1C1C1C"/>
                </a:solidFill>
                <a:latin typeface="Times New Roman"/>
              </a:rPr>
              <a:t>Student Name Surname  |  Student ID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697C7DC8-D46C-C7EF-80B0-06B2FCC7A86D}"/>
              </a:ext>
            </a:extLst>
          </p:cNvPr>
          <p:cNvSpPr txBox="1"/>
          <p:nvPr/>
        </p:nvSpPr>
        <p:spPr>
          <a:xfrm>
            <a:off x="838198" y="5823350"/>
            <a:ext cx="11049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sz="1400">
                <a:solidFill>
                  <a:srgbClr val="505050"/>
                </a:solidFill>
                <a:latin typeface="Times New Roman"/>
              </a:rPr>
              <a:t>Company: [Company Name]</a:t>
            </a:r>
          </a:p>
          <a:p>
            <a:pPr algn="r"/>
            <a:r>
              <a:rPr sz="1400">
                <a:solidFill>
                  <a:srgbClr val="505050"/>
                </a:solidFill>
                <a:latin typeface="Times New Roman"/>
              </a:rPr>
              <a:t>Academic Advisor: [Name]</a:t>
            </a:r>
          </a:p>
          <a:p>
            <a:pPr algn="r"/>
            <a:r>
              <a:rPr sz="1400">
                <a:solidFill>
                  <a:srgbClr val="505050"/>
                </a:solidFill>
                <a:latin typeface="Times New Roman"/>
              </a:rPr>
              <a:t>Company Advisor: [Name]</a:t>
            </a:r>
          </a:p>
          <a:p>
            <a:pPr algn="r"/>
            <a:r>
              <a:rPr sz="1400">
                <a:solidFill>
                  <a:srgbClr val="505050"/>
                </a:solidFill>
                <a:latin typeface="Times New Roman"/>
              </a:rPr>
              <a:t>Date: [DD/MM/YYYY]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555480" y="411480"/>
            <a:ext cx="1600200" cy="777240"/>
          </a:xfrm>
          <a:prstGeom prst="roundRect">
            <a:avLst/>
          </a:prstGeom>
          <a:noFill/>
          <a:ln w="15240">
            <a:solidFill>
              <a:srgbClr val="D7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505050"/>
                </a:solidFill>
                <a:latin typeface="Times New Roman"/>
              </a:rPr>
              <a:t>COMPANY</a:t>
            </a:r>
          </a:p>
          <a:p>
            <a:pPr algn="ctr"/>
            <a:r>
              <a:rPr sz="1300" b="1">
                <a:solidFill>
                  <a:srgbClr val="505050"/>
                </a:solidFill>
                <a:latin typeface="Times New Roman"/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20714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17E157-B532-8548-31D1-737D4A6F4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649" y="446279"/>
            <a:ext cx="10515600" cy="806696"/>
          </a:xfrm>
        </p:spPr>
        <p:txBody>
          <a:bodyPr>
            <a:noAutofit/>
          </a:bodyPr>
          <a:lstStyle/>
          <a:p>
            <a:pPr algn="l"/>
            <a:r>
              <a:rPr sz="3200" b="1">
                <a:solidFill>
                  <a:srgbClr val="1C1C1C"/>
                </a:solidFill>
                <a:latin typeface="Times New Roman"/>
              </a:rPr>
              <a:t>Company and Project Context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932E3D-1948-02F4-DF63-6EB1770E4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wrap="square" lIns="27432" rIns="27432">
            <a:normAutofit/>
          </a:bodyPr>
          <a:lstStyle/>
          <a:p>
            <a:pPr algn="l">
              <a:spcAft>
                <a:spcPts val="900"/>
              </a:spcAft>
            </a:pPr>
            <a:r>
              <a:rPr sz="2300" dirty="0">
                <a:solidFill>
                  <a:srgbClr val="1C1C1C"/>
                </a:solidFill>
                <a:latin typeface="Times New Roman"/>
              </a:rPr>
              <a:t> Company name and main field of operation</a:t>
            </a:r>
          </a:p>
          <a:p>
            <a:pPr algn="l">
              <a:spcAft>
                <a:spcPts val="900"/>
              </a:spcAft>
            </a:pPr>
            <a:r>
              <a:rPr sz="2300" dirty="0">
                <a:solidFill>
                  <a:srgbClr val="1C1C1C"/>
                </a:solidFill>
                <a:latin typeface="Times New Roman"/>
              </a:rPr>
              <a:t> Department / unit where the ENGR450 application was carried out</a:t>
            </a:r>
          </a:p>
          <a:p>
            <a:pPr algn="l">
              <a:spcAft>
                <a:spcPts val="900"/>
              </a:spcAft>
            </a:pPr>
            <a:r>
              <a:rPr sz="2300" dirty="0">
                <a:solidFill>
                  <a:srgbClr val="1C1C1C"/>
                </a:solidFill>
                <a:latin typeface="Times New Roman"/>
              </a:rPr>
              <a:t> Project / engineering study context</a:t>
            </a:r>
          </a:p>
          <a:p>
            <a:pPr algn="l">
              <a:spcAft>
                <a:spcPts val="900"/>
              </a:spcAft>
            </a:pPr>
            <a:r>
              <a:rPr sz="2300" dirty="0">
                <a:solidFill>
                  <a:srgbClr val="1C1C1C"/>
                </a:solidFill>
                <a:latin typeface="Times New Roman"/>
              </a:rPr>
              <a:t> Student's role within the project or team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CBA949F9-8816-3396-D516-0A90461C582F}"/>
              </a:ext>
            </a:extLst>
          </p:cNvPr>
          <p:cNvCxnSpPr>
            <a:cxnSpLocks/>
          </p:cNvCxnSpPr>
          <p:nvPr/>
        </p:nvCxnSpPr>
        <p:spPr>
          <a:xfrm>
            <a:off x="887649" y="1503431"/>
            <a:ext cx="11304351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Metin kutusu 3">
            <a:extLst>
              <a:ext uri="{FF2B5EF4-FFF2-40B4-BE49-F238E27FC236}">
                <a16:creationId xmlns:a16="http://schemas.microsoft.com/office/drawing/2014/main" id="{AA945EE5-1E44-6E49-948B-6D7776683EE3}"/>
              </a:ext>
            </a:extLst>
          </p:cNvPr>
          <p:cNvSpPr txBox="1"/>
          <p:nvPr/>
        </p:nvSpPr>
        <p:spPr>
          <a:xfrm>
            <a:off x="887648" y="6392688"/>
            <a:ext cx="11322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b="1" dirty="0">
                <a:solidFill>
                  <a:srgbClr val="00AEEF"/>
                </a:solidFill>
                <a:latin typeface="Times New Roman"/>
              </a:rPr>
              <a:t>Department of Industrial Engineering                                      </a:t>
            </a:r>
            <a:r>
              <a:rPr lang="tr-TR" sz="1400" b="1" dirty="0">
                <a:solidFill>
                  <a:srgbClr val="00AEEF"/>
                </a:solidFill>
                <a:latin typeface="Times New Roman"/>
              </a:rPr>
              <a:t>						</a:t>
            </a:r>
            <a:r>
              <a:rPr sz="1400" b="1" dirty="0">
                <a:solidFill>
                  <a:srgbClr val="00AEEF"/>
                </a:solidFill>
                <a:latin typeface="Times New Roman"/>
              </a:rPr>
              <a:t>2/10</a:t>
            </a:r>
          </a:p>
        </p:txBody>
      </p:sp>
      <p:pic>
        <p:nvPicPr>
          <p:cNvPr id="8" name="Picture 1" descr="logo, simge, sembol, yazı tipi, dair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168D4A9-1F7B-E86C-A8F7-1D6660CF66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163" y="276064"/>
            <a:ext cx="1044000" cy="103334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914400" y="4983480"/>
            <a:ext cx="9784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1">
                <a:solidFill>
                  <a:srgbClr val="505050"/>
                </a:solidFill>
                <a:latin typeface="Times New Roman"/>
              </a:rPr>
              <a:t>Keep the company introduction brief and directly related to the engineering work presented.</a:t>
            </a:r>
          </a:p>
        </p:txBody>
      </p:sp>
    </p:spTree>
    <p:extLst>
      <p:ext uri="{BB962C8B-B14F-4D97-AF65-F5344CB8AC3E}">
        <p14:creationId xmlns:p14="http://schemas.microsoft.com/office/powerpoint/2010/main" val="3874294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0CEFD-3D65-EB5F-2B35-1F735B1AF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3604DF-B57C-68E6-F328-6278D044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649" y="446279"/>
            <a:ext cx="10515600" cy="806696"/>
          </a:xfrm>
        </p:spPr>
        <p:txBody>
          <a:bodyPr>
            <a:noAutofit/>
          </a:bodyPr>
          <a:lstStyle/>
          <a:p>
            <a:pPr algn="l"/>
            <a:r>
              <a:rPr sz="3200" b="1">
                <a:solidFill>
                  <a:srgbClr val="1C1C1C"/>
                </a:solidFill>
                <a:latin typeface="Times New Roman"/>
              </a:rPr>
              <a:t>Problem Definition and Objectives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2196E8F8-AAFA-2C6A-321F-861912F38CDB}"/>
              </a:ext>
            </a:extLst>
          </p:cNvPr>
          <p:cNvCxnSpPr>
            <a:cxnSpLocks/>
          </p:cNvCxnSpPr>
          <p:nvPr/>
        </p:nvCxnSpPr>
        <p:spPr>
          <a:xfrm>
            <a:off x="887649" y="1503431"/>
            <a:ext cx="11304351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etin kutusu 2">
            <a:extLst>
              <a:ext uri="{FF2B5EF4-FFF2-40B4-BE49-F238E27FC236}">
                <a16:creationId xmlns:a16="http://schemas.microsoft.com/office/drawing/2014/main" id="{8324FACC-C299-40B4-A59C-8C30323B4FC9}"/>
              </a:ext>
            </a:extLst>
          </p:cNvPr>
          <p:cNvSpPr txBox="1"/>
          <p:nvPr/>
        </p:nvSpPr>
        <p:spPr>
          <a:xfrm>
            <a:off x="887648" y="6392688"/>
            <a:ext cx="11322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b="1" dirty="0">
                <a:solidFill>
                  <a:srgbClr val="00AEEF"/>
                </a:solidFill>
                <a:latin typeface="Times New Roman"/>
              </a:rPr>
              <a:t>Department of Industrial Engineering                                      </a:t>
            </a:r>
            <a:r>
              <a:rPr lang="tr-TR" sz="1400" b="1" dirty="0">
                <a:solidFill>
                  <a:srgbClr val="00AEEF"/>
                </a:solidFill>
                <a:latin typeface="Times New Roman"/>
              </a:rPr>
              <a:t>						</a:t>
            </a:r>
            <a:r>
              <a:rPr sz="1400" b="1" dirty="0">
                <a:solidFill>
                  <a:srgbClr val="00AEEF"/>
                </a:solidFill>
                <a:latin typeface="Times New Roman"/>
              </a:rPr>
              <a:t>3/10</a:t>
            </a:r>
          </a:p>
        </p:txBody>
      </p:sp>
      <p:pic>
        <p:nvPicPr>
          <p:cNvPr id="4" name="Picture 1" descr="logo, simge, sembol, yazı tipi, dair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EE9913C-137F-1CAC-61CD-C174CFB6B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163" y="276064"/>
            <a:ext cx="1044000" cy="103334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914400" y="1783080"/>
            <a:ext cx="4709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00AEEF"/>
                </a:solidFill>
                <a:latin typeface="Times New Roman"/>
              </a:rPr>
              <a:t>Problem Definition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12848"/>
            <a:ext cx="4709160" cy="26060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 algn="l">
              <a:spcAft>
                <a:spcPts val="900"/>
              </a:spcAft>
            </a:pPr>
            <a:r>
              <a:rPr sz="1900">
                <a:solidFill>
                  <a:srgbClr val="1C1C1C"/>
                </a:solidFill>
                <a:latin typeface="Times New Roman"/>
              </a:rPr>
              <a:t>• Engineering problem, need, or opportunity addressed</a:t>
            </a:r>
          </a:p>
          <a:p>
            <a:pPr algn="l">
              <a:spcAft>
                <a:spcPts val="900"/>
              </a:spcAft>
            </a:pPr>
            <a:r>
              <a:rPr sz="1900">
                <a:solidFill>
                  <a:srgbClr val="1C1C1C"/>
                </a:solidFill>
                <a:latin typeface="Times New Roman"/>
              </a:rPr>
              <a:t>• Why the problem is relevant to the company / process</a:t>
            </a:r>
          </a:p>
          <a:p>
            <a:pPr algn="l">
              <a:spcAft>
                <a:spcPts val="900"/>
              </a:spcAft>
            </a:pPr>
            <a:r>
              <a:rPr sz="1900">
                <a:solidFill>
                  <a:srgbClr val="1C1C1C"/>
                </a:solidFill>
                <a:latin typeface="Times New Roman"/>
              </a:rPr>
              <a:t>• Scope and main boundaries of the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97880" y="1783080"/>
            <a:ext cx="4663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00AEEF"/>
                </a:solidFill>
                <a:latin typeface="Times New Roman"/>
              </a:rPr>
              <a:t>Objectives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97880" y="2212848"/>
            <a:ext cx="4663440" cy="26060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 algn="l">
              <a:spcAft>
                <a:spcPts val="900"/>
              </a:spcAft>
            </a:pPr>
            <a:r>
              <a:rPr sz="1900">
                <a:solidFill>
                  <a:srgbClr val="1C1C1C"/>
                </a:solidFill>
                <a:latin typeface="Times New Roman"/>
              </a:rPr>
              <a:t>• Main aim of the study</a:t>
            </a:r>
          </a:p>
          <a:p>
            <a:pPr algn="l">
              <a:spcAft>
                <a:spcPts val="900"/>
              </a:spcAft>
            </a:pPr>
            <a:r>
              <a:rPr sz="1900">
                <a:solidFill>
                  <a:srgbClr val="1C1C1C"/>
                </a:solidFill>
                <a:latin typeface="Times New Roman"/>
              </a:rPr>
              <a:t>• Specific objectives</a:t>
            </a:r>
          </a:p>
          <a:p>
            <a:pPr algn="l">
              <a:spcAft>
                <a:spcPts val="900"/>
              </a:spcAft>
            </a:pPr>
            <a:r>
              <a:rPr sz="1900">
                <a:solidFill>
                  <a:srgbClr val="1C1C1C"/>
                </a:solidFill>
                <a:latin typeface="Times New Roman"/>
              </a:rPr>
              <a:t>• Expected contribution or improvement</a:t>
            </a:r>
          </a:p>
        </p:txBody>
      </p:sp>
    </p:spTree>
    <p:extLst>
      <p:ext uri="{BB962C8B-B14F-4D97-AF65-F5344CB8AC3E}">
        <p14:creationId xmlns:p14="http://schemas.microsoft.com/office/powerpoint/2010/main" val="3117679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9636375-5112-BB1A-44D2-B0E44C69B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wrap="square" lIns="27432" rIns="27432">
            <a:normAutofit/>
          </a:bodyPr>
          <a:lstStyle/>
          <a:p>
            <a:pPr marL="0" indent="0" algn="l">
              <a:spcAft>
                <a:spcPts val="900"/>
              </a:spcAft>
              <a:buClr>
                <a:srgbClr val="00B0F0"/>
              </a:buClr>
              <a:buNone/>
            </a:pPr>
            <a:r>
              <a:rPr sz="1900" dirty="0">
                <a:solidFill>
                  <a:srgbClr val="1C1C1C"/>
                </a:solidFill>
                <a:latin typeface="Times New Roman"/>
              </a:rPr>
              <a:t>•Main approach or method used</a:t>
            </a:r>
          </a:p>
          <a:p>
            <a:pPr marL="0" indent="0" algn="l">
              <a:spcAft>
                <a:spcPts val="900"/>
              </a:spcAft>
              <a:buNone/>
            </a:pPr>
            <a:r>
              <a:rPr sz="1900" dirty="0">
                <a:solidFill>
                  <a:srgbClr val="1C1C1C"/>
                </a:solidFill>
                <a:latin typeface="Times New Roman"/>
              </a:rPr>
              <a:t>• Data, software, equipment, or other resources</a:t>
            </a:r>
          </a:p>
          <a:p>
            <a:pPr marL="0" indent="0" algn="l">
              <a:spcAft>
                <a:spcPts val="900"/>
              </a:spcAft>
              <a:buNone/>
            </a:pPr>
            <a:r>
              <a:rPr sz="1900" dirty="0">
                <a:solidFill>
                  <a:srgbClr val="1C1C1C"/>
                </a:solidFill>
                <a:latin typeface="Times New Roman"/>
              </a:rPr>
              <a:t>• Key analysis / design / testing steps</a:t>
            </a:r>
          </a:p>
        </p:txBody>
      </p:sp>
      <p:sp>
        <p:nvSpPr>
          <p:cNvPr id="9" name="Başlık 1">
            <a:extLst>
              <a:ext uri="{FF2B5EF4-FFF2-40B4-BE49-F238E27FC236}">
                <a16:creationId xmlns:a16="http://schemas.microsoft.com/office/drawing/2014/main" id="{46B04E56-E9BA-54BA-8CA7-9CD753250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7286"/>
          </a:xfrm>
        </p:spPr>
        <p:txBody>
          <a:bodyPr>
            <a:noAutofit/>
          </a:bodyPr>
          <a:lstStyle/>
          <a:p>
            <a:pPr algn="l"/>
            <a:r>
              <a:rPr sz="3200" b="1">
                <a:solidFill>
                  <a:srgbClr val="1C1C1C"/>
                </a:solidFill>
                <a:latin typeface="Times New Roman"/>
              </a:rPr>
              <a:t>Methodology / Work Flow</a:t>
            </a:r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70AEE6FB-C03E-4D0F-8BA2-54D1A3927A49}"/>
              </a:ext>
            </a:extLst>
          </p:cNvPr>
          <p:cNvCxnSpPr>
            <a:cxnSpLocks/>
          </p:cNvCxnSpPr>
          <p:nvPr/>
        </p:nvCxnSpPr>
        <p:spPr>
          <a:xfrm>
            <a:off x="887649" y="1503431"/>
            <a:ext cx="11304351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EE0EDDC2-C334-D70C-BAB5-02903DC23B9A}"/>
              </a:ext>
            </a:extLst>
          </p:cNvPr>
          <p:cNvSpPr txBox="1"/>
          <p:nvPr/>
        </p:nvSpPr>
        <p:spPr>
          <a:xfrm>
            <a:off x="887648" y="6392688"/>
            <a:ext cx="11322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b="1" dirty="0">
                <a:solidFill>
                  <a:srgbClr val="00AEEF"/>
                </a:solidFill>
                <a:latin typeface="Times New Roman"/>
              </a:rPr>
              <a:t>Department of Industrial Engineering                                      </a:t>
            </a:r>
            <a:r>
              <a:rPr lang="tr-TR" sz="1400" b="1" dirty="0">
                <a:solidFill>
                  <a:srgbClr val="00AEEF"/>
                </a:solidFill>
                <a:latin typeface="Times New Roman"/>
              </a:rPr>
              <a:t>						</a:t>
            </a:r>
            <a:r>
              <a:rPr sz="1400" b="1" dirty="0">
                <a:solidFill>
                  <a:srgbClr val="00AEEF"/>
                </a:solidFill>
                <a:latin typeface="Times New Roman"/>
              </a:rPr>
              <a:t>4/10</a:t>
            </a:r>
          </a:p>
        </p:txBody>
      </p:sp>
      <p:pic>
        <p:nvPicPr>
          <p:cNvPr id="16" name="Picture 1" descr="logo, simge, sembol, yazı tipi, dair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8A4F8B5-238F-B6FB-EBA8-A1AAD80239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163" y="276064"/>
            <a:ext cx="1044000" cy="103334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ounded Rectangle 16"/>
          <p:cNvSpPr/>
          <p:nvPr/>
        </p:nvSpPr>
        <p:spPr>
          <a:xfrm>
            <a:off x="5119688" y="2252663"/>
            <a:ext cx="1533382" cy="1234440"/>
          </a:xfrm>
          <a:prstGeom prst="roundRect">
            <a:avLst/>
          </a:prstGeom>
          <a:solidFill>
            <a:srgbClr val="F2F8FB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1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Problem / Input</a:t>
            </a:r>
          </a:p>
        </p:txBody>
      </p:sp>
      <p:sp>
        <p:nvSpPr>
          <p:cNvPr id="18" name="Chevron 17"/>
          <p:cNvSpPr/>
          <p:nvPr/>
        </p:nvSpPr>
        <p:spPr>
          <a:xfrm>
            <a:off x="6634782" y="2654999"/>
            <a:ext cx="201168" cy="411480"/>
          </a:xfrm>
          <a:prstGeom prst="chevron">
            <a:avLst/>
          </a:prstGeom>
          <a:solidFill>
            <a:srgbClr val="00A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6762798" y="2252663"/>
            <a:ext cx="1533382" cy="1234440"/>
          </a:xfrm>
          <a:prstGeom prst="roundRect">
            <a:avLst/>
          </a:prstGeom>
          <a:solidFill>
            <a:srgbClr val="F2F8FB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2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Data / Preparation</a:t>
            </a:r>
          </a:p>
        </p:txBody>
      </p:sp>
      <p:sp>
        <p:nvSpPr>
          <p:cNvPr id="20" name="Chevron 19"/>
          <p:cNvSpPr/>
          <p:nvPr/>
        </p:nvSpPr>
        <p:spPr>
          <a:xfrm>
            <a:off x="8277892" y="2654999"/>
            <a:ext cx="201168" cy="411480"/>
          </a:xfrm>
          <a:prstGeom prst="chevron">
            <a:avLst/>
          </a:prstGeom>
          <a:solidFill>
            <a:srgbClr val="00A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8405908" y="2252663"/>
            <a:ext cx="1533382" cy="1234440"/>
          </a:xfrm>
          <a:prstGeom prst="roundRect">
            <a:avLst/>
          </a:prstGeom>
          <a:solidFill>
            <a:srgbClr val="F2F8FB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3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Analysis / Implementation</a:t>
            </a:r>
          </a:p>
        </p:txBody>
      </p:sp>
      <p:sp>
        <p:nvSpPr>
          <p:cNvPr id="22" name="Chevron 21"/>
          <p:cNvSpPr/>
          <p:nvPr/>
        </p:nvSpPr>
        <p:spPr>
          <a:xfrm>
            <a:off x="9921002" y="2654999"/>
            <a:ext cx="201168" cy="411480"/>
          </a:xfrm>
          <a:prstGeom prst="chevron">
            <a:avLst/>
          </a:prstGeom>
          <a:solidFill>
            <a:srgbClr val="00A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10049018" y="2252663"/>
            <a:ext cx="1533382" cy="1234440"/>
          </a:xfrm>
          <a:prstGeom prst="roundRect">
            <a:avLst/>
          </a:prstGeom>
          <a:solidFill>
            <a:srgbClr val="F2F8FB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4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Evaluation / Output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64824" y="4274217"/>
            <a:ext cx="646271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 i="1" dirty="0">
                <a:solidFill>
                  <a:srgbClr val="505050"/>
                </a:solidFill>
                <a:latin typeface="Times New Roman"/>
              </a:rPr>
              <a:t>Replace the example workflow with the actual sequence followed in the project.</a:t>
            </a:r>
          </a:p>
        </p:txBody>
      </p:sp>
    </p:spTree>
    <p:extLst>
      <p:ext uri="{BB962C8B-B14F-4D97-AF65-F5344CB8AC3E}">
        <p14:creationId xmlns:p14="http://schemas.microsoft.com/office/powerpoint/2010/main" val="2388748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9432D-B32E-054C-8EBB-5C833035D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72AC64E4-40B5-FCE2-F1C1-1C38A368A2DB}"/>
              </a:ext>
            </a:extLst>
          </p:cNvPr>
          <p:cNvCxnSpPr>
            <a:cxnSpLocks/>
          </p:cNvCxnSpPr>
          <p:nvPr/>
        </p:nvCxnSpPr>
        <p:spPr>
          <a:xfrm>
            <a:off x="887649" y="1503431"/>
            <a:ext cx="11304351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1">
            <a:extLst>
              <a:ext uri="{FF2B5EF4-FFF2-40B4-BE49-F238E27FC236}">
                <a16:creationId xmlns:a16="http://schemas.microsoft.com/office/drawing/2014/main" id="{F33D9498-D8C7-BBAA-600B-BFC20DE4C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744366"/>
              </p:ext>
            </p:extLst>
          </p:nvPr>
        </p:nvGraphicFramePr>
        <p:xfrm>
          <a:off x="1417080" y="2226840"/>
          <a:ext cx="9827768" cy="2668385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36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Times New Roman"/>
                        </a:rPr>
                        <a:t>Work Package</a:t>
                      </a:r>
                    </a:p>
                  </a:txBody>
                  <a:tcPr marL="54864" marR="54864" marT="36576" marB="36576"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Times New Roman"/>
                        </a:rPr>
                        <a:t>Objective</a:t>
                      </a:r>
                    </a:p>
                  </a:txBody>
                  <a:tcPr marL="54864" marR="54864" marT="36576" marB="36576"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500" b="1" dirty="0">
                          <a:solidFill>
                            <a:srgbClr val="FFFFFF"/>
                          </a:solidFill>
                          <a:latin typeface="Times New Roman"/>
                        </a:rPr>
                        <a:t>Main Activities</a:t>
                      </a:r>
                    </a:p>
                  </a:txBody>
                  <a:tcPr marL="54864" marR="54864" marT="36576" marB="36576"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500" b="1" dirty="0">
                          <a:solidFill>
                            <a:srgbClr val="FFFFFF"/>
                          </a:solidFill>
                          <a:latin typeface="Times New Roman"/>
                        </a:rPr>
                        <a:t>Main Output</a:t>
                      </a:r>
                    </a:p>
                  </a:txBody>
                  <a:tcPr marL="54864" marR="54864" marT="36576" marB="36576">
                    <a:solidFill>
                      <a:srgbClr val="00AE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endParaRPr dirty="0"/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6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r>
                        <a:rPr sz="1400" b="0">
                          <a:solidFill>
                            <a:srgbClr val="1C1C1C"/>
                          </a:solidFill>
                          <a:latin typeface="Times New Roman"/>
                        </a:rPr>
                        <a:t>WP1 – [Title]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400" b="0">
                          <a:solidFill>
                            <a:srgbClr val="1C1C1C"/>
                          </a:solidFill>
                          <a:latin typeface="Times New Roman"/>
                        </a:rPr>
                        <a:t>[Purpose of WP1]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400" b="0">
                          <a:solidFill>
                            <a:srgbClr val="1C1C1C"/>
                          </a:solidFill>
                          <a:latin typeface="Times New Roman"/>
                        </a:rPr>
                        <a:t>[Key activities]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400" b="0">
                          <a:solidFill>
                            <a:srgbClr val="1C1C1C"/>
                          </a:solidFill>
                          <a:latin typeface="Times New Roman"/>
                        </a:rPr>
                        <a:t>[Main result / output]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endParaRPr/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6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r>
                        <a:rPr sz="1400" b="0">
                          <a:solidFill>
                            <a:srgbClr val="1C1C1C"/>
                          </a:solidFill>
                          <a:latin typeface="Times New Roman"/>
                        </a:rPr>
                        <a:t>WP2 – [Title]</a:t>
                      </a:r>
                    </a:p>
                  </a:txBody>
                  <a:tcPr marL="54864" marR="54864" marT="36576" marB="36576">
                    <a:solidFill>
                      <a:srgbClr val="F2F8F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400" b="0">
                          <a:solidFill>
                            <a:srgbClr val="1C1C1C"/>
                          </a:solidFill>
                          <a:latin typeface="Times New Roman"/>
                        </a:rPr>
                        <a:t>[Purpose of WP2]</a:t>
                      </a:r>
                    </a:p>
                  </a:txBody>
                  <a:tcPr marL="54864" marR="54864" marT="36576" marB="36576">
                    <a:solidFill>
                      <a:srgbClr val="F2F8F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400" b="0">
                          <a:solidFill>
                            <a:srgbClr val="1C1C1C"/>
                          </a:solidFill>
                          <a:latin typeface="Times New Roman"/>
                        </a:rPr>
                        <a:t>[Key activities]</a:t>
                      </a:r>
                    </a:p>
                  </a:txBody>
                  <a:tcPr marL="54864" marR="54864" marT="36576" marB="36576">
                    <a:solidFill>
                      <a:srgbClr val="F2F8F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400" b="0">
                          <a:solidFill>
                            <a:srgbClr val="1C1C1C"/>
                          </a:solidFill>
                          <a:latin typeface="Times New Roman"/>
                        </a:rPr>
                        <a:t>[Main result / output]</a:t>
                      </a:r>
                    </a:p>
                  </a:txBody>
                  <a:tcPr marL="54864" marR="54864" marT="36576" marB="36576">
                    <a:solidFill>
                      <a:srgbClr val="F2F8F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endParaRPr/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6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r>
                        <a:rPr sz="1400" b="0">
                          <a:solidFill>
                            <a:srgbClr val="1C1C1C"/>
                          </a:solidFill>
                          <a:latin typeface="Times New Roman"/>
                        </a:rPr>
                        <a:t>WP3 – [Title]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400" b="0">
                          <a:solidFill>
                            <a:srgbClr val="1C1C1C"/>
                          </a:solidFill>
                          <a:latin typeface="Times New Roman"/>
                        </a:rPr>
                        <a:t>[Purpose of WP3]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400" b="0">
                          <a:solidFill>
                            <a:srgbClr val="1C1C1C"/>
                          </a:solidFill>
                          <a:latin typeface="Times New Roman"/>
                        </a:rPr>
                        <a:t>[Key activities]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400" b="0">
                          <a:solidFill>
                            <a:srgbClr val="1C1C1C"/>
                          </a:solidFill>
                          <a:latin typeface="Times New Roman"/>
                        </a:rPr>
                        <a:t>[Main result / output]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endParaRPr/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6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r>
                        <a:rPr sz="1400" b="0">
                          <a:solidFill>
                            <a:srgbClr val="1C1C1C"/>
                          </a:solidFill>
                          <a:latin typeface="Times New Roman"/>
                        </a:rPr>
                        <a:t>WP4 – [If applicable]</a:t>
                      </a:r>
                    </a:p>
                  </a:txBody>
                  <a:tcPr marL="54864" marR="54864" marT="36576" marB="36576">
                    <a:solidFill>
                      <a:srgbClr val="F2F8F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400" b="0" dirty="0">
                          <a:solidFill>
                            <a:srgbClr val="1C1C1C"/>
                          </a:solidFill>
                          <a:latin typeface="Times New Roman"/>
                        </a:rPr>
                        <a:t>[Optional]</a:t>
                      </a:r>
                    </a:p>
                  </a:txBody>
                  <a:tcPr marL="54864" marR="54864" marT="36576" marB="36576">
                    <a:solidFill>
                      <a:srgbClr val="F2F8F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400" b="0" dirty="0">
                          <a:solidFill>
                            <a:srgbClr val="1C1C1C"/>
                          </a:solidFill>
                          <a:latin typeface="Times New Roman"/>
                        </a:rPr>
                        <a:t>[Optional]</a:t>
                      </a:r>
                    </a:p>
                  </a:txBody>
                  <a:tcPr marL="54864" marR="54864" marT="36576" marB="36576">
                    <a:solidFill>
                      <a:srgbClr val="F2F8F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sz="1400" b="0" dirty="0">
                          <a:solidFill>
                            <a:srgbClr val="1C1C1C"/>
                          </a:solidFill>
                          <a:latin typeface="Times New Roman"/>
                        </a:rPr>
                        <a:t>[Optional]</a:t>
                      </a:r>
                    </a:p>
                  </a:txBody>
                  <a:tcPr marL="54864" marR="54864" marT="36576" marB="36576">
                    <a:solidFill>
                      <a:srgbClr val="F2F8F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endParaRPr dirty="0"/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Başlık 1">
            <a:extLst>
              <a:ext uri="{FF2B5EF4-FFF2-40B4-BE49-F238E27FC236}">
                <a16:creationId xmlns:a16="http://schemas.microsoft.com/office/drawing/2014/main" id="{71F5BDF9-C297-CE92-F954-25BFB1BB7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649" y="430392"/>
            <a:ext cx="10515600" cy="806696"/>
          </a:xfrm>
        </p:spPr>
        <p:txBody>
          <a:bodyPr>
            <a:noAutofit/>
          </a:bodyPr>
          <a:lstStyle/>
          <a:p>
            <a:pPr algn="l"/>
            <a:r>
              <a:rPr sz="3200" b="1">
                <a:solidFill>
                  <a:srgbClr val="1C1C1C"/>
                </a:solidFill>
                <a:latin typeface="Times New Roman"/>
              </a:rPr>
              <a:t>Work Packages / Main Activities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CEE86695-C810-C622-DC02-58DF6E98DA29}"/>
              </a:ext>
            </a:extLst>
          </p:cNvPr>
          <p:cNvSpPr txBox="1"/>
          <p:nvPr/>
        </p:nvSpPr>
        <p:spPr>
          <a:xfrm>
            <a:off x="887648" y="6392688"/>
            <a:ext cx="11322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b="1" dirty="0">
                <a:solidFill>
                  <a:srgbClr val="00AEEF"/>
                </a:solidFill>
                <a:latin typeface="Times New Roman"/>
              </a:rPr>
              <a:t>Department of Industrial Engineering                                    </a:t>
            </a:r>
            <a:r>
              <a:rPr lang="tr-TR" sz="1400" b="1" dirty="0">
                <a:solidFill>
                  <a:srgbClr val="00AEEF"/>
                </a:solidFill>
                <a:latin typeface="Times New Roman"/>
              </a:rPr>
              <a:t>							</a:t>
            </a:r>
            <a:r>
              <a:rPr sz="1400" b="1" dirty="0">
                <a:solidFill>
                  <a:srgbClr val="00AEEF"/>
                </a:solidFill>
                <a:latin typeface="Times New Roman"/>
              </a:rPr>
              <a:t>  5/10</a:t>
            </a:r>
          </a:p>
        </p:txBody>
      </p:sp>
      <p:pic>
        <p:nvPicPr>
          <p:cNvPr id="12" name="Picture 1" descr="logo, simge, sembol, yazı tipi, dair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920F84D-3C29-B104-9D70-7A163E7469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163" y="276064"/>
            <a:ext cx="1044000" cy="103334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914400" y="5349240"/>
            <a:ext cx="9784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i="1">
                <a:solidFill>
                  <a:srgbClr val="505050"/>
                </a:solidFill>
                <a:latin typeface="Times New Roman"/>
              </a:rPr>
              <a:t>Adjust the number and titles of work packages according to the project.</a:t>
            </a:r>
          </a:p>
        </p:txBody>
      </p:sp>
    </p:spTree>
    <p:extLst>
      <p:ext uri="{BB962C8B-B14F-4D97-AF65-F5344CB8AC3E}">
        <p14:creationId xmlns:p14="http://schemas.microsoft.com/office/powerpoint/2010/main" val="4052435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B58BE-4089-6363-203D-672051094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2703" y="1853354"/>
            <a:ext cx="3491097" cy="4189412"/>
          </a:xfrm>
        </p:spPr>
        <p:txBody>
          <a:bodyPr wrap="square" lIns="27432" rIns="27432" anchor="ctr" anchorCtr="0">
            <a:normAutofit/>
          </a:bodyPr>
          <a:lstStyle/>
          <a:p>
            <a:pPr marL="0" indent="0" algn="l">
              <a:spcAft>
                <a:spcPts val="900"/>
              </a:spcAft>
              <a:buClr>
                <a:srgbClr val="00B0F0"/>
              </a:buClr>
              <a:buNone/>
            </a:pPr>
            <a:r>
              <a:rPr sz="1800" dirty="0">
                <a:solidFill>
                  <a:srgbClr val="1C1C1C"/>
                </a:solidFill>
                <a:latin typeface="Times New Roman"/>
              </a:rPr>
              <a:t>• Present only the most important results and outputs</a:t>
            </a:r>
          </a:p>
          <a:p>
            <a:pPr marL="0" indent="0" algn="l">
              <a:spcAft>
                <a:spcPts val="900"/>
              </a:spcAft>
              <a:buNone/>
            </a:pPr>
            <a:r>
              <a:rPr sz="1800" dirty="0">
                <a:solidFill>
                  <a:srgbClr val="1C1C1C"/>
                </a:solidFill>
                <a:latin typeface="Times New Roman"/>
              </a:rPr>
              <a:t>• Use clear figures, tables, screenshots, or technical visuals</a:t>
            </a:r>
          </a:p>
          <a:p>
            <a:pPr marL="0" indent="0" algn="l">
              <a:spcAft>
                <a:spcPts val="900"/>
              </a:spcAft>
              <a:buNone/>
            </a:pPr>
            <a:r>
              <a:rPr sz="1800" dirty="0">
                <a:solidFill>
                  <a:srgbClr val="1C1C1C"/>
                </a:solidFill>
                <a:latin typeface="Times New Roman"/>
              </a:rPr>
              <a:t>• Explain what the results mean</a:t>
            </a:r>
          </a:p>
          <a:p>
            <a:pPr marL="0" indent="0" algn="l">
              <a:spcAft>
                <a:spcPts val="900"/>
              </a:spcAft>
              <a:buNone/>
            </a:pPr>
            <a:r>
              <a:rPr sz="1800" dirty="0">
                <a:solidFill>
                  <a:srgbClr val="1C1C1C"/>
                </a:solidFill>
                <a:latin typeface="Times New Roman"/>
              </a:rPr>
              <a:t>• Relate the findings to the project objectives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22782399-C348-7CD5-42F6-FEEEBECC7372}"/>
              </a:ext>
            </a:extLst>
          </p:cNvPr>
          <p:cNvSpPr txBox="1"/>
          <p:nvPr/>
        </p:nvSpPr>
        <p:spPr>
          <a:xfrm>
            <a:off x="887648" y="6392688"/>
            <a:ext cx="11322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b="1" dirty="0">
                <a:solidFill>
                  <a:srgbClr val="00AEEF"/>
                </a:solidFill>
                <a:latin typeface="Times New Roman"/>
              </a:rPr>
              <a:t>Department of Industrial Engineering                                      </a:t>
            </a:r>
            <a:r>
              <a:rPr lang="tr-TR" sz="1400" b="1" dirty="0">
                <a:solidFill>
                  <a:srgbClr val="00AEEF"/>
                </a:solidFill>
                <a:latin typeface="Times New Roman"/>
              </a:rPr>
              <a:t>						</a:t>
            </a:r>
            <a:r>
              <a:rPr sz="1400" b="1" dirty="0">
                <a:solidFill>
                  <a:srgbClr val="00AEEF"/>
                </a:solidFill>
                <a:latin typeface="Times New Roman"/>
              </a:rPr>
              <a:t>6/10</a:t>
            </a:r>
          </a:p>
        </p:txBody>
      </p:sp>
      <p:sp>
        <p:nvSpPr>
          <p:cNvPr id="10" name="Başlık 1">
            <a:extLst>
              <a:ext uri="{FF2B5EF4-FFF2-40B4-BE49-F238E27FC236}">
                <a16:creationId xmlns:a16="http://schemas.microsoft.com/office/drawing/2014/main" id="{07B8A3EE-1229-9198-93FA-E764B44EF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7286"/>
          </a:xfrm>
        </p:spPr>
        <p:txBody>
          <a:bodyPr>
            <a:noAutofit/>
          </a:bodyPr>
          <a:lstStyle/>
          <a:p>
            <a:pPr algn="l"/>
            <a:r>
              <a:rPr sz="3200" b="1">
                <a:solidFill>
                  <a:srgbClr val="1C1C1C"/>
                </a:solidFill>
                <a:latin typeface="Times New Roman"/>
              </a:rPr>
              <a:t>Results and Discussion</a:t>
            </a:r>
          </a:p>
        </p:txBody>
      </p:sp>
      <p:cxnSp>
        <p:nvCxnSpPr>
          <p:cNvPr id="11" name="Düz Bağlayıcı 10">
            <a:extLst>
              <a:ext uri="{FF2B5EF4-FFF2-40B4-BE49-F238E27FC236}">
                <a16:creationId xmlns:a16="http://schemas.microsoft.com/office/drawing/2014/main" id="{B4E395B0-188B-683B-DD98-89966801B369}"/>
              </a:ext>
            </a:extLst>
          </p:cNvPr>
          <p:cNvCxnSpPr>
            <a:cxnSpLocks/>
          </p:cNvCxnSpPr>
          <p:nvPr/>
        </p:nvCxnSpPr>
        <p:spPr>
          <a:xfrm>
            <a:off x="887649" y="1503431"/>
            <a:ext cx="11304351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" descr="logo, simge, sembol, yazı tipi, dair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134DEDC-00DC-985B-4C26-51D9B4B7A5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163" y="276064"/>
            <a:ext cx="1044000" cy="1033348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ounded Rectangle 27"/>
          <p:cNvSpPr/>
          <p:nvPr/>
        </p:nvSpPr>
        <p:spPr>
          <a:xfrm>
            <a:off x="1791393" y="2462160"/>
            <a:ext cx="1691640" cy="1234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Figure / Chart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Replace with project result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803073" y="2462160"/>
            <a:ext cx="1691640" cy="1234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 dirty="0">
                <a:solidFill>
                  <a:srgbClr val="1C1C1C"/>
                </a:solidFill>
                <a:latin typeface="Times New Roman"/>
              </a:rPr>
              <a:t>Technical Output</a:t>
            </a:r>
          </a:p>
          <a:p>
            <a:pPr algn="ctr">
              <a:spcBef>
                <a:spcPts val="400"/>
              </a:spcBef>
            </a:pPr>
            <a:r>
              <a:rPr sz="1400" dirty="0">
                <a:solidFill>
                  <a:srgbClr val="505050"/>
                </a:solidFill>
                <a:latin typeface="Times New Roman"/>
              </a:rPr>
              <a:t>Replace with project result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791393" y="4199520"/>
            <a:ext cx="1691640" cy="1234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Table / Result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Replace with project result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803073" y="4199520"/>
            <a:ext cx="1691640" cy="1234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Process / Model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Replace with project result</a:t>
            </a:r>
          </a:p>
        </p:txBody>
      </p:sp>
    </p:spTree>
    <p:extLst>
      <p:ext uri="{BB962C8B-B14F-4D97-AF65-F5344CB8AC3E}">
        <p14:creationId xmlns:p14="http://schemas.microsoft.com/office/powerpoint/2010/main" val="3246272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E524E-2444-26D0-D0C5-E33B490A2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şlık 1">
            <a:extLst>
              <a:ext uri="{FF2B5EF4-FFF2-40B4-BE49-F238E27FC236}">
                <a16:creationId xmlns:a16="http://schemas.microsoft.com/office/drawing/2014/main" id="{FEFA4A1D-D906-3308-D4B1-66AE30F5E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7286"/>
          </a:xfrm>
        </p:spPr>
        <p:txBody>
          <a:bodyPr>
            <a:noAutofit/>
          </a:bodyPr>
          <a:lstStyle/>
          <a:p>
            <a:pPr algn="l"/>
            <a:r>
              <a:rPr sz="3200" b="1">
                <a:solidFill>
                  <a:srgbClr val="1C1C1C"/>
                </a:solidFill>
                <a:latin typeface="Times New Roman"/>
              </a:rPr>
              <a:t>Challenges and Limitations</a:t>
            </a:r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CC4623E0-4FA2-B3B6-1C35-3EC7D0B0E225}"/>
              </a:ext>
            </a:extLst>
          </p:cNvPr>
          <p:cNvCxnSpPr>
            <a:cxnSpLocks/>
          </p:cNvCxnSpPr>
          <p:nvPr/>
        </p:nvCxnSpPr>
        <p:spPr>
          <a:xfrm>
            <a:off x="887649" y="1503431"/>
            <a:ext cx="11304351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B53C55A-C0DC-D51D-E906-C0270D3C1BA0}"/>
              </a:ext>
            </a:extLst>
          </p:cNvPr>
          <p:cNvSpPr txBox="1"/>
          <p:nvPr/>
        </p:nvSpPr>
        <p:spPr>
          <a:xfrm>
            <a:off x="887648" y="6392688"/>
            <a:ext cx="11322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b="1" dirty="0">
                <a:solidFill>
                  <a:srgbClr val="00AEEF"/>
                </a:solidFill>
                <a:latin typeface="Times New Roman"/>
              </a:rPr>
              <a:t>Department of Industrial Engineering                                      </a:t>
            </a:r>
            <a:r>
              <a:rPr lang="tr-TR" sz="1400" b="1" dirty="0">
                <a:solidFill>
                  <a:srgbClr val="00AEEF"/>
                </a:solidFill>
                <a:latin typeface="Times New Roman"/>
              </a:rPr>
              <a:t>						</a:t>
            </a:r>
            <a:r>
              <a:rPr sz="1400" b="1" dirty="0">
                <a:solidFill>
                  <a:srgbClr val="00AEEF"/>
                </a:solidFill>
                <a:latin typeface="Times New Roman"/>
              </a:rPr>
              <a:t>7/10</a:t>
            </a:r>
          </a:p>
        </p:txBody>
      </p:sp>
      <p:pic>
        <p:nvPicPr>
          <p:cNvPr id="15" name="Picture 1" descr="logo, simge, sembol, yazı tipi, dair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130CFBE-BF57-4348-9E95-9BF40F8446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163" y="276064"/>
            <a:ext cx="1044000" cy="103334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ounded Rectangle 15"/>
          <p:cNvSpPr/>
          <p:nvPr/>
        </p:nvSpPr>
        <p:spPr>
          <a:xfrm>
            <a:off x="914400" y="1874519"/>
            <a:ext cx="4617720" cy="2971800"/>
          </a:xfrm>
          <a:prstGeom prst="roundRect">
            <a:avLst/>
          </a:prstGeom>
          <a:solidFill>
            <a:srgbClr val="F2F8FB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Challenges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• Technical or operational difficulties</a:t>
            </a:r>
            <a:br/>
            <a:r>
              <a:t>• Data / access / time constraints</a:t>
            </a:r>
            <a:br/>
            <a:r>
              <a:t>• Issues encountered during implementation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06440" y="1874519"/>
            <a:ext cx="4617720" cy="2971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Limitations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• Scope limitations</a:t>
            </a:r>
            <a:br/>
            <a:r>
              <a:t>• Assumptions or measurement constraints</a:t>
            </a:r>
            <a:br/>
            <a:r>
              <a:t>• Factors affecting interpretation of results</a:t>
            </a:r>
          </a:p>
        </p:txBody>
      </p:sp>
    </p:spTree>
    <p:extLst>
      <p:ext uri="{BB962C8B-B14F-4D97-AF65-F5344CB8AC3E}">
        <p14:creationId xmlns:p14="http://schemas.microsoft.com/office/powerpoint/2010/main" val="1899118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B58BE-4089-6363-203D-672051094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7528" y="1853354"/>
            <a:ext cx="3491097" cy="4189412"/>
          </a:xfrm>
        </p:spPr>
        <p:txBody>
          <a:bodyPr wrap="square" lIns="27432" rIns="27432" anchor="ctr" anchorCtr="0">
            <a:normAutofit/>
          </a:bodyPr>
          <a:lstStyle/>
          <a:p>
            <a:pPr marL="0" indent="0" algn="l">
              <a:spcAft>
                <a:spcPts val="900"/>
              </a:spcAft>
              <a:buClr>
                <a:srgbClr val="00B0F0"/>
              </a:buClr>
              <a:buNone/>
            </a:pPr>
            <a:r>
              <a:rPr sz="1800" dirty="0">
                <a:solidFill>
                  <a:srgbClr val="1C1C1C"/>
                </a:solidFill>
                <a:latin typeface="Times New Roman"/>
              </a:rPr>
              <a:t>• Technical knowledge or tools learned</a:t>
            </a:r>
          </a:p>
          <a:p>
            <a:pPr marL="0" indent="0" algn="l">
              <a:spcAft>
                <a:spcPts val="900"/>
              </a:spcAft>
              <a:buNone/>
            </a:pPr>
            <a:r>
              <a:rPr sz="1800" dirty="0">
                <a:solidFill>
                  <a:srgbClr val="1C1C1C"/>
                </a:solidFill>
                <a:latin typeface="Times New Roman"/>
              </a:rPr>
              <a:t>• Application of academic knowledge in practice</a:t>
            </a:r>
          </a:p>
          <a:p>
            <a:pPr marL="0" indent="0" algn="l">
              <a:spcAft>
                <a:spcPts val="900"/>
              </a:spcAft>
              <a:buNone/>
            </a:pPr>
            <a:r>
              <a:rPr sz="1800" dirty="0">
                <a:solidFill>
                  <a:srgbClr val="1C1C1C"/>
                </a:solidFill>
                <a:latin typeface="Times New Roman"/>
              </a:rPr>
              <a:t>• Teamwork, communication, and professional experience</a:t>
            </a:r>
          </a:p>
          <a:p>
            <a:pPr marL="0" indent="0" algn="l">
              <a:spcAft>
                <a:spcPts val="900"/>
              </a:spcAft>
              <a:buNone/>
            </a:pPr>
            <a:r>
              <a:rPr sz="1800" dirty="0">
                <a:solidFill>
                  <a:srgbClr val="1C1C1C"/>
                </a:solidFill>
                <a:latin typeface="Times New Roman"/>
              </a:rPr>
              <a:t>• Most important learning outcome from the company experience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065782CE-4E7A-00C0-C14D-A26044E994A7}"/>
              </a:ext>
            </a:extLst>
          </p:cNvPr>
          <p:cNvSpPr txBox="1"/>
          <p:nvPr/>
        </p:nvSpPr>
        <p:spPr>
          <a:xfrm>
            <a:off x="887648" y="6392688"/>
            <a:ext cx="11322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b="1" dirty="0">
                <a:solidFill>
                  <a:srgbClr val="00AEEF"/>
                </a:solidFill>
                <a:latin typeface="Times New Roman"/>
              </a:rPr>
              <a:t>Department of Industrial Engineering                                      </a:t>
            </a:r>
            <a:r>
              <a:rPr lang="tr-TR" sz="1400" b="1" dirty="0">
                <a:solidFill>
                  <a:srgbClr val="00AEEF"/>
                </a:solidFill>
                <a:latin typeface="Times New Roman"/>
              </a:rPr>
              <a:t>						</a:t>
            </a:r>
            <a:r>
              <a:rPr sz="1400" b="1" dirty="0">
                <a:solidFill>
                  <a:srgbClr val="00AEEF"/>
                </a:solidFill>
                <a:latin typeface="Times New Roman"/>
              </a:rPr>
              <a:t>8/10</a:t>
            </a:r>
          </a:p>
        </p:txBody>
      </p:sp>
      <p:sp>
        <p:nvSpPr>
          <p:cNvPr id="14" name="Başlık 1">
            <a:extLst>
              <a:ext uri="{FF2B5EF4-FFF2-40B4-BE49-F238E27FC236}">
                <a16:creationId xmlns:a16="http://schemas.microsoft.com/office/drawing/2014/main" id="{54E56D56-053A-4D2E-A141-E7ADDD6C2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7286"/>
          </a:xfrm>
        </p:spPr>
        <p:txBody>
          <a:bodyPr>
            <a:noAutofit/>
          </a:bodyPr>
          <a:lstStyle/>
          <a:p>
            <a:pPr algn="l"/>
            <a:r>
              <a:rPr sz="3200" b="1">
                <a:solidFill>
                  <a:srgbClr val="1C1C1C"/>
                </a:solidFill>
                <a:latin typeface="Times New Roman"/>
              </a:rPr>
              <a:t>On-site Experience and Learning Outcomes</a:t>
            </a:r>
          </a:p>
        </p:txBody>
      </p:sp>
      <p:cxnSp>
        <p:nvCxnSpPr>
          <p:cNvPr id="15" name="Düz Bağlayıcı 14">
            <a:extLst>
              <a:ext uri="{FF2B5EF4-FFF2-40B4-BE49-F238E27FC236}">
                <a16:creationId xmlns:a16="http://schemas.microsoft.com/office/drawing/2014/main" id="{26D06B24-2686-2D23-F9C9-7F9618182F54}"/>
              </a:ext>
            </a:extLst>
          </p:cNvPr>
          <p:cNvCxnSpPr>
            <a:cxnSpLocks/>
          </p:cNvCxnSpPr>
          <p:nvPr/>
        </p:nvCxnSpPr>
        <p:spPr>
          <a:xfrm>
            <a:off x="887649" y="1503431"/>
            <a:ext cx="11304351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" descr="logo, simge, sembol, yazı tipi, dair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8DB5A4E-7210-E5BE-FD4E-4FF6C163B1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163" y="276064"/>
            <a:ext cx="1044000" cy="103334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ounded Rectangle 17"/>
          <p:cNvSpPr/>
          <p:nvPr/>
        </p:nvSpPr>
        <p:spPr>
          <a:xfrm>
            <a:off x="6306589" y="2416439"/>
            <a:ext cx="1600200" cy="1234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 dirty="0">
                <a:solidFill>
                  <a:srgbClr val="1C1C1C"/>
                </a:solidFill>
                <a:latin typeface="Times New Roman"/>
              </a:rPr>
              <a:t>Site</a:t>
            </a:r>
          </a:p>
          <a:p>
            <a:pPr algn="ctr">
              <a:spcBef>
                <a:spcPts val="400"/>
              </a:spcBef>
            </a:pPr>
            <a:r>
              <a:rPr sz="1400" dirty="0">
                <a:solidFill>
                  <a:srgbClr val="505050"/>
                </a:solidFill>
                <a:latin typeface="Times New Roman"/>
              </a:rPr>
              <a:t>Optional photo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72549" y="2416439"/>
            <a:ext cx="1600200" cy="1234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Process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Optional photo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6589" y="4245240"/>
            <a:ext cx="1600200" cy="1234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Tool / System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Optional photo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72549" y="4245240"/>
            <a:ext cx="1600200" cy="1234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Team / Activity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Optional photo</a:t>
            </a:r>
          </a:p>
        </p:txBody>
      </p:sp>
    </p:spTree>
    <p:extLst>
      <p:ext uri="{BB962C8B-B14F-4D97-AF65-F5344CB8AC3E}">
        <p14:creationId xmlns:p14="http://schemas.microsoft.com/office/powerpoint/2010/main" val="4072525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73D6D9A7-9A25-58E1-152C-945EC168C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7286"/>
          </a:xfrm>
        </p:spPr>
        <p:txBody>
          <a:bodyPr>
            <a:noAutofit/>
          </a:bodyPr>
          <a:lstStyle/>
          <a:p>
            <a:pPr algn="l"/>
            <a:r>
              <a:rPr sz="3200" b="1">
                <a:solidFill>
                  <a:srgbClr val="1C1C1C"/>
                </a:solidFill>
                <a:latin typeface="Times New Roman"/>
              </a:rPr>
              <a:t>Conclusion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1F3F6B85-04B4-5A48-5633-F8957DC389C4}"/>
              </a:ext>
            </a:extLst>
          </p:cNvPr>
          <p:cNvCxnSpPr>
            <a:cxnSpLocks/>
          </p:cNvCxnSpPr>
          <p:nvPr/>
        </p:nvCxnSpPr>
        <p:spPr>
          <a:xfrm>
            <a:off x="913002" y="1503431"/>
            <a:ext cx="11304351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Metin kutusu 7">
            <a:extLst>
              <a:ext uri="{FF2B5EF4-FFF2-40B4-BE49-F238E27FC236}">
                <a16:creationId xmlns:a16="http://schemas.microsoft.com/office/drawing/2014/main" id="{6EBA40FF-B828-E021-3109-D5229613E076}"/>
              </a:ext>
            </a:extLst>
          </p:cNvPr>
          <p:cNvSpPr txBox="1"/>
          <p:nvPr/>
        </p:nvSpPr>
        <p:spPr>
          <a:xfrm>
            <a:off x="26126" y="1567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A9F531FB-BD7F-56EE-A444-CF81AA50C5FD}"/>
              </a:ext>
            </a:extLst>
          </p:cNvPr>
          <p:cNvSpPr txBox="1"/>
          <p:nvPr/>
        </p:nvSpPr>
        <p:spPr>
          <a:xfrm>
            <a:off x="887648" y="6392688"/>
            <a:ext cx="11322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b="1" dirty="0">
                <a:solidFill>
                  <a:srgbClr val="00AEEF"/>
                </a:solidFill>
                <a:latin typeface="Times New Roman"/>
              </a:rPr>
              <a:t>Department of Industrial Engineering                                      </a:t>
            </a:r>
            <a:r>
              <a:rPr lang="tr-TR" sz="1400" b="1" dirty="0">
                <a:solidFill>
                  <a:srgbClr val="00AEEF"/>
                </a:solidFill>
                <a:latin typeface="Times New Roman"/>
              </a:rPr>
              <a:t>						</a:t>
            </a:r>
            <a:r>
              <a:rPr sz="1400" b="1" dirty="0">
                <a:solidFill>
                  <a:srgbClr val="00AEEF"/>
                </a:solidFill>
                <a:latin typeface="Times New Roman"/>
              </a:rPr>
              <a:t>9/10</a:t>
            </a:r>
          </a:p>
        </p:txBody>
      </p:sp>
      <p:pic>
        <p:nvPicPr>
          <p:cNvPr id="12" name="Picture 1" descr="logo, simge, sembol, yazı tipi, dair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0BC18B2-FE6D-9F01-D58E-D95A8E0961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163" y="276064"/>
            <a:ext cx="1044000" cy="1033348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Rounded Rectangle 61"/>
          <p:cNvSpPr/>
          <p:nvPr/>
        </p:nvSpPr>
        <p:spPr>
          <a:xfrm>
            <a:off x="914400" y="1965960"/>
            <a:ext cx="3108960" cy="2468880"/>
          </a:xfrm>
          <a:prstGeom prst="roundRect">
            <a:avLst/>
          </a:prstGeom>
          <a:solidFill>
            <a:srgbClr val="F2F8FB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1. Problem Addressed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What problem or need was addressed?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251960" y="1965960"/>
            <a:ext cx="3108960" cy="24688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2. Main Outcome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What was the most important result?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7589520" y="1965960"/>
            <a:ext cx="3108960" cy="2468880"/>
          </a:xfrm>
          <a:prstGeom prst="roundRect">
            <a:avLst/>
          </a:prstGeom>
          <a:solidFill>
            <a:srgbClr val="F2F8FB"/>
          </a:solidFill>
          <a:ln w="19050">
            <a:solidFill>
              <a:srgbClr val="00AE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algn="ctr"/>
            <a:r>
              <a:rPr sz="1800" b="1">
                <a:solidFill>
                  <a:srgbClr val="1C1C1C"/>
                </a:solidFill>
                <a:latin typeface="Times New Roman"/>
              </a:rPr>
              <a:t>3. Overall Contribution</a:t>
            </a:r>
          </a:p>
          <a:p>
            <a:pPr algn="ctr">
              <a:spcBef>
                <a:spcPts val="400"/>
              </a:spcBef>
            </a:pPr>
            <a:r>
              <a:rPr sz="1400">
                <a:solidFill>
                  <a:srgbClr val="505050"/>
                </a:solidFill>
                <a:latin typeface="Times New Roman"/>
              </a:rPr>
              <a:t>What did the study contribute to the company / process?</a:t>
            </a:r>
          </a:p>
        </p:txBody>
      </p:sp>
    </p:spTree>
    <p:extLst>
      <p:ext uri="{BB962C8B-B14F-4D97-AF65-F5344CB8AC3E}">
        <p14:creationId xmlns:p14="http://schemas.microsoft.com/office/powerpoint/2010/main" val="3720011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5E2CF3AE-F42C-E378-1DDB-60AF0311F82F}"/>
              </a:ext>
            </a:extLst>
          </p:cNvPr>
          <p:cNvSpPr txBox="1"/>
          <p:nvPr/>
        </p:nvSpPr>
        <p:spPr>
          <a:xfrm>
            <a:off x="9175262" y="6596185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endParaRPr lang="en-US" sz="1600" dirty="0" err="1"/>
          </a:p>
        </p:txBody>
      </p:sp>
      <p:sp>
        <p:nvSpPr>
          <p:cNvPr id="11" name="Başlık 1">
            <a:extLst>
              <a:ext uri="{FF2B5EF4-FFF2-40B4-BE49-F238E27FC236}">
                <a16:creationId xmlns:a16="http://schemas.microsoft.com/office/drawing/2014/main" id="{76EE9710-E888-EBE8-F86B-AE48D7389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7286"/>
          </a:xfrm>
        </p:spPr>
        <p:txBody>
          <a:bodyPr>
            <a:noAutofit/>
          </a:bodyPr>
          <a:lstStyle/>
          <a:p>
            <a:pPr algn="l"/>
            <a:r>
              <a:rPr sz="3200" b="1">
                <a:solidFill>
                  <a:srgbClr val="1C1C1C"/>
                </a:solidFill>
                <a:latin typeface="Times New Roman"/>
              </a:rPr>
              <a:t>Thank You</a:t>
            </a:r>
          </a:p>
        </p:txBody>
      </p: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20EE680E-FA6D-D546-5FC0-3ADD3E1E5646}"/>
              </a:ext>
            </a:extLst>
          </p:cNvPr>
          <p:cNvCxnSpPr>
            <a:cxnSpLocks/>
          </p:cNvCxnSpPr>
          <p:nvPr/>
        </p:nvCxnSpPr>
        <p:spPr>
          <a:xfrm>
            <a:off x="913002" y="1503431"/>
            <a:ext cx="11304351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" descr="logo, simge, sembol, yazı tipi, dair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B8DFAEE-BABA-53A3-0721-7541943FFB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245" y="256138"/>
            <a:ext cx="965109" cy="95526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Metin kutusu 19">
            <a:extLst>
              <a:ext uri="{FF2B5EF4-FFF2-40B4-BE49-F238E27FC236}">
                <a16:creationId xmlns:a16="http://schemas.microsoft.com/office/drawing/2014/main" id="{37A03088-8302-8D2E-19B9-717C2D8E1C52}"/>
              </a:ext>
            </a:extLst>
          </p:cNvPr>
          <p:cNvSpPr txBox="1"/>
          <p:nvPr/>
        </p:nvSpPr>
        <p:spPr>
          <a:xfrm>
            <a:off x="887648" y="6392688"/>
            <a:ext cx="11322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b="1" dirty="0">
                <a:solidFill>
                  <a:srgbClr val="00AEEF"/>
                </a:solidFill>
                <a:latin typeface="Times New Roman"/>
              </a:rPr>
              <a:t>Department of Industrial Engineering                                      </a:t>
            </a:r>
            <a:r>
              <a:rPr lang="tr-TR" sz="1400" b="1" dirty="0">
                <a:solidFill>
                  <a:srgbClr val="00AEEF"/>
                </a:solidFill>
                <a:latin typeface="Times New Roman"/>
              </a:rPr>
              <a:t>						</a:t>
            </a:r>
            <a:r>
              <a:rPr sz="1400" b="1" dirty="0">
                <a:solidFill>
                  <a:srgbClr val="00AEEF"/>
                </a:solidFill>
                <a:latin typeface="Times New Roman"/>
              </a:rPr>
              <a:t>10/10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844040" y="2470679"/>
            <a:ext cx="85039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i="0" dirty="0">
                <a:solidFill>
                  <a:srgbClr val="1C1C1C"/>
                </a:solidFill>
                <a:latin typeface="Times New Roman"/>
              </a:rPr>
              <a:t>Questions?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844040" y="3870961"/>
            <a:ext cx="8503920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0" i="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Name Surname</a:t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626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</TotalTime>
  <Words>619</Words>
  <Application>Microsoft Macintosh PowerPoint</Application>
  <PresentationFormat>Geniş ekran</PresentationFormat>
  <Paragraphs>120</Paragraphs>
  <Slides>10</Slides>
  <Notes>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Times New Roman</vt:lpstr>
      <vt:lpstr>Office Teması</vt:lpstr>
      <vt:lpstr>PowerPoint Sunusu</vt:lpstr>
      <vt:lpstr>Company and Project Context</vt:lpstr>
      <vt:lpstr>Problem Definition and Objectives</vt:lpstr>
      <vt:lpstr>Methodology / Work Flow</vt:lpstr>
      <vt:lpstr>Work Packages / Main Activities</vt:lpstr>
      <vt:lpstr>Results and Discussion</vt:lpstr>
      <vt:lpstr>Challenges and Limitations</vt:lpstr>
      <vt:lpstr>On-site Experience and Learning Outcomes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Yağmur Arıöz</dc:creator>
  <cp:lastModifiedBy>Yağmur Arıöz</cp:lastModifiedBy>
  <cp:revision>16</cp:revision>
  <dcterms:created xsi:type="dcterms:W3CDTF">2025-08-11T09:13:36Z</dcterms:created>
  <dcterms:modified xsi:type="dcterms:W3CDTF">2026-10-01T09:30:36Z</dcterms:modified>
</cp:coreProperties>
</file>