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37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dirty="0"/>
              <a:t>3/17/2025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3/17/2025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3/17/2025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07067" y="411062"/>
            <a:ext cx="7766936" cy="1971412"/>
          </a:xfrm>
        </p:spPr>
        <p:txBody>
          <a:bodyPr/>
          <a:lstStyle/>
          <a:p>
            <a:pPr algn="ctr"/>
            <a:r>
              <a:rPr lang="tr-TR" sz="2400" dirty="0" smtClean="0">
                <a:solidFill>
                  <a:schemeClr val="tx1"/>
                </a:solidFill>
              </a:rPr>
              <a:t>ÜNİVERSİTEMİZ İDARİ VE MALİ İŞLER DAİRE BAŞKANLIĞI BÜNYESİNDE BULUNAN SİVİL SAVUNMA BİRİMİNİN SİVİL SAVUNMA PLANLARI KAPSAMINDA YANGIN OLAYLARINA KARŞI ALDIĞI TEDBİRLER</a:t>
            </a:r>
            <a:r>
              <a:rPr lang="tr-TR" sz="2800" dirty="0" smtClean="0"/>
              <a:t/>
            </a:r>
            <a:br>
              <a:rPr lang="tr-TR" sz="2800" dirty="0" smtClean="0"/>
            </a:br>
            <a:endParaRPr lang="tr-TR" sz="2800" dirty="0"/>
          </a:p>
        </p:txBody>
      </p:sp>
      <p:sp>
        <p:nvSpPr>
          <p:cNvPr id="3" name="Alt Başlık 2"/>
          <p:cNvSpPr>
            <a:spLocks noGrp="1"/>
          </p:cNvSpPr>
          <p:nvPr>
            <p:ph type="subTitle" idx="1"/>
          </p:nvPr>
        </p:nvSpPr>
        <p:spPr>
          <a:xfrm>
            <a:off x="1507067" y="2382473"/>
            <a:ext cx="7766936" cy="2765259"/>
          </a:xfrm>
        </p:spPr>
        <p:txBody>
          <a:bodyPr>
            <a:normAutofit fontScale="85000" lnSpcReduction="10000"/>
          </a:bodyPr>
          <a:lstStyle/>
          <a:p>
            <a:pPr algn="just"/>
            <a:r>
              <a:rPr lang="tr-TR" dirty="0" smtClean="0"/>
              <a:t>                                 </a:t>
            </a:r>
            <a:r>
              <a:rPr lang="tr-TR" b="1" dirty="0" smtClean="0"/>
              <a:t>BİNALARDA YANGIN </a:t>
            </a:r>
            <a:r>
              <a:rPr lang="tr-TR" b="1" dirty="0"/>
              <a:t>YÖNETMELİK ESASLARI</a:t>
            </a:r>
            <a:endParaRPr lang="tr-TR" b="1" dirty="0" smtClean="0"/>
          </a:p>
          <a:p>
            <a:pPr algn="just"/>
            <a:r>
              <a:rPr lang="tr-TR" dirty="0" smtClean="0"/>
              <a:t>RESMİ </a:t>
            </a:r>
            <a:r>
              <a:rPr lang="tr-TR" dirty="0"/>
              <a:t>GAZETE TARİHİ: 19.12.2007 (değişiklik 09.09.2009) SAYI: 26735 </a:t>
            </a:r>
          </a:p>
          <a:p>
            <a:pPr algn="just"/>
            <a:r>
              <a:rPr lang="tr-TR" dirty="0" smtClean="0"/>
              <a:t>Amaç </a:t>
            </a:r>
            <a:r>
              <a:rPr lang="tr-TR" dirty="0"/>
              <a:t>/ MADDE 1- (1) Bu Yönetmeliğin amacı; kamu kurum ve kuruluşları, özel kuruluşlar ve gerçek kişilerce kullanılan her türlü yapı, bina, tesis ve işletmenin, tasarımı, yapımı, işletimi, bakımı ve kullanımı safhalarında çıkabilecek yangınların en aza indirilmesini ve herhangi bir şekilde çıkabilecek yangının can ve mal kaybını en aza indirerek söndürülmesini sağlamak üzere, yangın öncesinde ve sırasında alınacak tedbirlerin, organizasyonun, eğitimin ve denetimin usul ve esaslarını belirlemektir. </a:t>
            </a:r>
            <a:endParaRPr lang="tr-TR" dirty="0" smtClean="0"/>
          </a:p>
          <a:p>
            <a:pPr algn="just"/>
            <a:r>
              <a:rPr lang="tr-TR" dirty="0" smtClean="0"/>
              <a:t>Kapsam </a:t>
            </a:r>
            <a:r>
              <a:rPr lang="tr-TR" dirty="0"/>
              <a:t>/MADDE 2- (1) Bu Yönetmelik; a) Ülkedeki her türlü yapı, bina, tesis ile açık ve kapalı alan işletmelerinde alınacak yangın önleme ve söndürme tedbirlerini, </a:t>
            </a:r>
          </a:p>
        </p:txBody>
      </p:sp>
    </p:spTree>
    <p:extLst>
      <p:ext uri="{BB962C8B-B14F-4D97-AF65-F5344CB8AC3E}">
        <p14:creationId xmlns:p14="http://schemas.microsoft.com/office/powerpoint/2010/main" val="3456694571"/>
      </p:ext>
    </p:extLst>
  </p:cSld>
  <p:clrMapOvr>
    <a:masterClrMapping/>
  </p:clrMapOvr>
  <mc:AlternateContent xmlns:mc="http://schemas.openxmlformats.org/markup-compatibility/2006" xmlns:p14="http://schemas.microsoft.com/office/powerpoint/2010/main">
    <mc:Choice Requires="p14">
      <p:transition p14:dur="10" advClick="0" advTm="9839">
        <p:split orient="vert"/>
      </p:transition>
    </mc:Choice>
    <mc:Fallback xmlns="">
      <p:transition advClick="0" advTm="9839">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smtClean="0">
                <a:solidFill>
                  <a:schemeClr val="tx1"/>
                </a:solidFill>
              </a:rPr>
              <a:t>Binalarımızda bulunan koridorla yönetmeliğe uygun olarak 25m alan için ikaz ve alarm </a:t>
            </a:r>
            <a:r>
              <a:rPr lang="tr-TR" sz="2400" smtClean="0">
                <a:solidFill>
                  <a:schemeClr val="tx1"/>
                </a:solidFill>
              </a:rPr>
              <a:t>cihazı bulunmaktadır.</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2650" y="2160588"/>
            <a:ext cx="3649211" cy="3881437"/>
          </a:xfrm>
        </p:spPr>
      </p:pic>
    </p:spTree>
    <p:extLst>
      <p:ext uri="{BB962C8B-B14F-4D97-AF65-F5344CB8AC3E}">
        <p14:creationId xmlns:p14="http://schemas.microsoft.com/office/powerpoint/2010/main" val="2802013207"/>
      </p:ext>
    </p:extLst>
  </p:cSld>
  <p:clrMapOvr>
    <a:masterClrMapping/>
  </p:clrMapOvr>
  <mc:AlternateContent xmlns:mc="http://schemas.openxmlformats.org/markup-compatibility/2006" xmlns:p14="http://schemas.microsoft.com/office/powerpoint/2010/main">
    <mc:Choice Requires="p14">
      <p:transition spd="slow" p14:dur="1500" advClick="0" advTm="1652">
        <p:split orient="vert"/>
      </p:transition>
    </mc:Choice>
    <mc:Fallback xmlns="">
      <p:transition spd="slow" advClick="0" advTm="1652">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solidFill>
              </a:rPr>
              <a:t>Yangın Söndürme Cihaz Dağılımı ve Yangın Çıkışları;</a:t>
            </a:r>
            <a:endParaRPr lang="tr-TR" dirty="0">
              <a:solidFill>
                <a:schemeClr val="tx1"/>
              </a:solidFill>
            </a:endParaRPr>
          </a:p>
        </p:txBody>
      </p:sp>
      <p:sp>
        <p:nvSpPr>
          <p:cNvPr id="5" name="İçerik Yer Tutucusu 4"/>
          <p:cNvSpPr>
            <a:spLocks noGrp="1"/>
          </p:cNvSpPr>
          <p:nvPr>
            <p:ph idx="1"/>
          </p:nvPr>
        </p:nvSpPr>
        <p:spPr/>
        <p:txBody>
          <a:bodyPr/>
          <a:lstStyle/>
          <a:p>
            <a:r>
              <a:rPr lang="tr-TR" dirty="0" smtClean="0"/>
              <a:t>İlgili Yönetmelik kapsamında her 25m</a:t>
            </a:r>
            <a:r>
              <a:rPr lang="tr-TR" b="1" dirty="0"/>
              <a:t> </a:t>
            </a:r>
            <a:r>
              <a:rPr lang="tr-TR" b="1" dirty="0" smtClean="0"/>
              <a:t>mesafeye 1 adet Yangın Söndürme Cihazı bulundurma zorunluluğu vardır.</a:t>
            </a:r>
            <a:endParaRPr lang="tr-TR" b="1" dirty="0"/>
          </a:p>
          <a:p>
            <a:endParaRPr lang="tr-TR" dirty="0"/>
          </a:p>
        </p:txBody>
      </p:sp>
    </p:spTree>
    <p:extLst>
      <p:ext uri="{BB962C8B-B14F-4D97-AF65-F5344CB8AC3E}">
        <p14:creationId xmlns:p14="http://schemas.microsoft.com/office/powerpoint/2010/main" val="1914711091"/>
      </p:ext>
    </p:extLst>
  </p:cSld>
  <p:clrMapOvr>
    <a:masterClrMapping/>
  </p:clrMapOvr>
  <mc:AlternateContent xmlns:mc="http://schemas.openxmlformats.org/markup-compatibility/2006" xmlns:p14="http://schemas.microsoft.com/office/powerpoint/2010/main">
    <mc:Choice Requires="p14">
      <p:transition spd="slow" p14:dur="1500" advClick="0" advTm="2200">
        <p:split orient="vert"/>
      </p:transition>
    </mc:Choice>
    <mc:Fallback xmlns="">
      <p:transition spd="slow" advClick="0" advTm="22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2200" dirty="0" smtClean="0">
                <a:solidFill>
                  <a:schemeClr val="tx1"/>
                </a:solidFill>
              </a:rPr>
              <a:t>Kurumumuz Yerleşke Binaları 25m hesaplanarak yangın dolabı yerleşimi (Daha uzun koridorlarda ise dolaplar koridorun 25 metreye bölümüne göre yerleştirilmiştir)</a:t>
            </a:r>
            <a:r>
              <a:rPr lang="tr-TR" sz="2200" dirty="0">
                <a:solidFill>
                  <a:schemeClr val="tx1"/>
                </a:solidFill>
              </a:rPr>
              <a:t> yapılmıştır</a:t>
            </a:r>
            <a:r>
              <a:rPr lang="tr-TR" sz="2200" dirty="0" smtClean="0">
                <a:solidFill>
                  <a:schemeClr val="tx1"/>
                </a:solidFill>
              </a:rPr>
              <a:t>.</a:t>
            </a:r>
            <a:r>
              <a:rPr lang="tr-TR" sz="2700" dirty="0"/>
              <a:t/>
            </a:r>
            <a:br>
              <a:rPr lang="tr-TR" sz="2700" dirty="0"/>
            </a:br>
            <a:r>
              <a:rPr lang="tr-TR" dirty="0" smtClean="0"/>
              <a:t/>
            </a:r>
            <a:br>
              <a:rPr lang="tr-TR" dirty="0" smtClean="0"/>
            </a:br>
            <a:r>
              <a:rPr lang="tr-TR" dirty="0"/>
              <a:t/>
            </a:r>
            <a:br>
              <a:rPr lang="tr-TR" dirty="0"/>
            </a:br>
            <a:r>
              <a:rPr lang="tr-TR" dirty="0" smtClean="0"/>
              <a:t/>
            </a:r>
            <a:br>
              <a:rPr lang="tr-TR" dirty="0" smtClean="0"/>
            </a:br>
            <a:endParaRPr lang="tr-TR" dirty="0" smtClean="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1629" y="2185755"/>
            <a:ext cx="6795083" cy="3881437"/>
          </a:xfrm>
        </p:spPr>
      </p:pic>
    </p:spTree>
    <p:extLst>
      <p:ext uri="{BB962C8B-B14F-4D97-AF65-F5344CB8AC3E}">
        <p14:creationId xmlns:p14="http://schemas.microsoft.com/office/powerpoint/2010/main" val="1133939589"/>
      </p:ext>
    </p:extLst>
  </p:cSld>
  <p:clrMapOvr>
    <a:masterClrMapping/>
  </p:clrMapOvr>
  <mc:AlternateContent xmlns:mc="http://schemas.openxmlformats.org/markup-compatibility/2006" xmlns:p14="http://schemas.microsoft.com/office/powerpoint/2010/main">
    <mc:Choice Requires="p14">
      <p:transition spd="slow" p14:dur="1500" advClick="0" advTm="3355">
        <p:split orient="vert"/>
      </p:transition>
    </mc:Choice>
    <mc:Fallback xmlns="">
      <p:transition spd="slow" advClick="0" advTm="3355">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4446" y="542488"/>
            <a:ext cx="8596668" cy="1320800"/>
          </a:xfrm>
        </p:spPr>
        <p:txBody>
          <a:bodyPr>
            <a:normAutofit/>
          </a:bodyPr>
          <a:lstStyle/>
          <a:p>
            <a:r>
              <a:rPr lang="tr-TR" sz="2400" dirty="0" smtClean="0">
                <a:solidFill>
                  <a:schemeClr val="tx1"/>
                </a:solidFill>
              </a:rPr>
              <a:t>Yangın Dolapları, Kurumumuz </a:t>
            </a:r>
            <a:r>
              <a:rPr lang="tr-TR" sz="2400" dirty="0">
                <a:solidFill>
                  <a:schemeClr val="tx1"/>
                </a:solidFill>
              </a:rPr>
              <a:t>Binalarında her koridorda yangın merdiveni yanında </a:t>
            </a:r>
            <a:r>
              <a:rPr lang="tr-TR" sz="2400" dirty="0" smtClean="0">
                <a:solidFill>
                  <a:schemeClr val="tx1"/>
                </a:solidFill>
              </a:rPr>
              <a:t>bulunmaktadır.</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1963" y="2160588"/>
            <a:ext cx="6551801" cy="3881437"/>
          </a:xfrm>
        </p:spPr>
      </p:pic>
    </p:spTree>
    <p:extLst>
      <p:ext uri="{BB962C8B-B14F-4D97-AF65-F5344CB8AC3E}">
        <p14:creationId xmlns:p14="http://schemas.microsoft.com/office/powerpoint/2010/main" val="2904395574"/>
      </p:ext>
    </p:extLst>
  </p:cSld>
  <p:clrMapOvr>
    <a:masterClrMapping/>
  </p:clrMapOvr>
  <mc:AlternateContent xmlns:mc="http://schemas.openxmlformats.org/markup-compatibility/2006" xmlns:p14="http://schemas.microsoft.com/office/powerpoint/2010/main">
    <mc:Choice Requires="p14">
      <p:transition spd="slow" p14:dur="1500" advClick="0" advTm="3063">
        <p:split orient="vert"/>
      </p:transition>
    </mc:Choice>
    <mc:Fallback xmlns="">
      <p:transition spd="slow" advClick="0" advTm="3063">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599"/>
            <a:ext cx="8596668" cy="2620161"/>
          </a:xfrm>
        </p:spPr>
        <p:txBody>
          <a:bodyPr>
            <a:normAutofit/>
          </a:bodyPr>
          <a:lstStyle/>
          <a:p>
            <a:pPr algn="just"/>
            <a:r>
              <a:rPr lang="tr-TR" sz="2400" dirty="0" smtClean="0">
                <a:solidFill>
                  <a:schemeClr val="tx1"/>
                </a:solidFill>
              </a:rPr>
              <a:t>İlgili Yönetmelik Kapsamında Risk ve Yangın Söndürme Cihaz etkinlikleri de göz önünde bulundurularak, gerekli görülen yerlerin ( Elektrik odaları, Mutfaklar , Kazan daireleri vs. ) tespiti </a:t>
            </a:r>
            <a:r>
              <a:rPr lang="tr-TR" sz="2400" smtClean="0">
                <a:solidFill>
                  <a:schemeClr val="tx1"/>
                </a:solidFill>
              </a:rPr>
              <a:t>yapılıp </a:t>
            </a:r>
            <a:r>
              <a:rPr lang="tr-TR" sz="2400" smtClean="0">
                <a:solidFill>
                  <a:schemeClr val="tx1"/>
                </a:solidFill>
              </a:rPr>
              <a:t>Yangın </a:t>
            </a:r>
            <a:r>
              <a:rPr lang="tr-TR" sz="2400" dirty="0" smtClean="0">
                <a:solidFill>
                  <a:schemeClr val="tx1"/>
                </a:solidFill>
              </a:rPr>
              <a:t>Söndürme Cihazları yerleştirilmiştir</a:t>
            </a:r>
            <a:r>
              <a:rPr lang="tr-TR" sz="2000" dirty="0" smtClean="0">
                <a:solidFill>
                  <a:schemeClr val="tx1"/>
                </a:solidFill>
              </a:rPr>
              <a:t>.</a:t>
            </a:r>
            <a:endParaRPr lang="tr-TR" sz="2000" dirty="0">
              <a:solidFill>
                <a:schemeClr val="tx1"/>
              </a:solidFill>
            </a:endParaRPr>
          </a:p>
        </p:txBody>
      </p:sp>
    </p:spTree>
    <p:extLst>
      <p:ext uri="{BB962C8B-B14F-4D97-AF65-F5344CB8AC3E}">
        <p14:creationId xmlns:p14="http://schemas.microsoft.com/office/powerpoint/2010/main" val="1947777735"/>
      </p:ext>
    </p:extLst>
  </p:cSld>
  <p:clrMapOvr>
    <a:masterClrMapping/>
  </p:clrMapOvr>
  <mc:AlternateContent xmlns:mc="http://schemas.openxmlformats.org/markup-compatibility/2006" xmlns:p14="http://schemas.microsoft.com/office/powerpoint/2010/main">
    <mc:Choice Requires="p14">
      <p:transition spd="slow" p14:dur="1500" advClick="0" advTm="5567">
        <p:split orient="vert"/>
      </p:transition>
    </mc:Choice>
    <mc:Fallback xmlns="">
      <p:transition spd="slow" advClick="0" advTm="5567">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smtClean="0">
                <a:solidFill>
                  <a:schemeClr val="tx1"/>
                </a:solidFill>
              </a:rPr>
              <a:t>Mutfaklar, </a:t>
            </a:r>
            <a:r>
              <a:rPr lang="tr-TR" sz="2400" dirty="0" err="1" smtClean="0">
                <a:solidFill>
                  <a:schemeClr val="tx1"/>
                </a:solidFill>
              </a:rPr>
              <a:t>Gloriya</a:t>
            </a:r>
            <a:r>
              <a:rPr lang="tr-TR" sz="2400" dirty="0" smtClean="0">
                <a:solidFill>
                  <a:schemeClr val="tx1"/>
                </a:solidFill>
              </a:rPr>
              <a:t> (Mutfaktaki yağ ve benzeri yanıcı maddeleri direk söndürme özelliği bulunmaktadır) söndürme sistemleri.</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7149" y="2160588"/>
            <a:ext cx="4672668" cy="3881437"/>
          </a:xfrm>
        </p:spPr>
      </p:pic>
    </p:spTree>
    <p:extLst>
      <p:ext uri="{BB962C8B-B14F-4D97-AF65-F5344CB8AC3E}">
        <p14:creationId xmlns:p14="http://schemas.microsoft.com/office/powerpoint/2010/main" val="3842694721"/>
      </p:ext>
    </p:extLst>
  </p:cSld>
  <p:clrMapOvr>
    <a:masterClrMapping/>
  </p:clrMapOvr>
  <mc:AlternateContent xmlns:mc="http://schemas.openxmlformats.org/markup-compatibility/2006" xmlns:p14="http://schemas.microsoft.com/office/powerpoint/2010/main">
    <mc:Choice Requires="p14">
      <p:transition spd="slow" p14:dur="1500" advClick="0" advTm="4539">
        <p:split orient="vert"/>
      </p:transition>
    </mc:Choice>
    <mc:Fallback xmlns="">
      <p:transition spd="slow" advClick="0" advTm="4539">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950752"/>
          </a:xfrm>
        </p:spPr>
        <p:txBody>
          <a:bodyPr>
            <a:normAutofit fontScale="90000"/>
          </a:bodyPr>
          <a:lstStyle/>
          <a:p>
            <a:r>
              <a:rPr lang="tr-TR" sz="2400" dirty="0" err="1" smtClean="0">
                <a:solidFill>
                  <a:schemeClr val="tx1"/>
                </a:solidFill>
              </a:rPr>
              <a:t>Elektirik</a:t>
            </a:r>
            <a:r>
              <a:rPr lang="tr-TR" sz="2400" dirty="0" smtClean="0">
                <a:solidFill>
                  <a:schemeClr val="tx1"/>
                </a:solidFill>
              </a:rPr>
              <a:t> ve Sistem Odaları ,</a:t>
            </a:r>
            <a:r>
              <a:rPr lang="tr-TR" sz="2400" dirty="0" err="1" smtClean="0">
                <a:solidFill>
                  <a:schemeClr val="tx1"/>
                </a:solidFill>
              </a:rPr>
              <a:t>Halokarbon</a:t>
            </a:r>
            <a:r>
              <a:rPr lang="tr-TR" sz="2400" dirty="0" smtClean="0">
                <a:solidFill>
                  <a:schemeClr val="tx1"/>
                </a:solidFill>
              </a:rPr>
              <a:t>(</a:t>
            </a:r>
            <a:r>
              <a:rPr lang="tr-TR" sz="2400" dirty="0" err="1" smtClean="0">
                <a:solidFill>
                  <a:schemeClr val="tx1"/>
                </a:solidFill>
              </a:rPr>
              <a:t>Elektirik</a:t>
            </a:r>
            <a:r>
              <a:rPr lang="tr-TR" sz="2400" dirty="0" smtClean="0">
                <a:solidFill>
                  <a:schemeClr val="tx1"/>
                </a:solidFill>
              </a:rPr>
              <a:t> aksamına zarar vermeden tekrar kullanımına olanak sağlamaktadır) söndürme cihazı.</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9468" y="1753299"/>
            <a:ext cx="4991449" cy="4462943"/>
          </a:xfrm>
        </p:spPr>
      </p:pic>
    </p:spTree>
    <p:extLst>
      <p:ext uri="{BB962C8B-B14F-4D97-AF65-F5344CB8AC3E}">
        <p14:creationId xmlns:p14="http://schemas.microsoft.com/office/powerpoint/2010/main" val="1397322632"/>
      </p:ext>
    </p:extLst>
  </p:cSld>
  <p:clrMapOvr>
    <a:masterClrMapping/>
  </p:clrMapOvr>
  <mc:AlternateContent xmlns:mc="http://schemas.openxmlformats.org/markup-compatibility/2006" xmlns:p14="http://schemas.microsoft.com/office/powerpoint/2010/main">
    <mc:Choice Requires="p14">
      <p:transition spd="slow" p14:dur="1500" advClick="0" advTm="4488">
        <p:split orient="vert"/>
      </p:transition>
    </mc:Choice>
    <mc:Fallback xmlns="">
      <p:transition spd="slow" advClick="0" advTm="4488">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smtClean="0">
                <a:solidFill>
                  <a:schemeClr val="tx1"/>
                </a:solidFill>
              </a:rPr>
              <a:t>Kantinlerimizde ABC tozlu kuru kimyevi (Ahşap düzeylerde etkilidir) söndürme tüpleri.</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4772" y="2160588"/>
            <a:ext cx="3490035" cy="3881437"/>
          </a:xfrm>
        </p:spPr>
      </p:pic>
    </p:spTree>
    <p:extLst>
      <p:ext uri="{BB962C8B-B14F-4D97-AF65-F5344CB8AC3E}">
        <p14:creationId xmlns:p14="http://schemas.microsoft.com/office/powerpoint/2010/main" val="681387732"/>
      </p:ext>
    </p:extLst>
  </p:cSld>
  <p:clrMapOvr>
    <a:masterClrMapping/>
  </p:clrMapOvr>
  <mc:AlternateContent xmlns:mc="http://schemas.openxmlformats.org/markup-compatibility/2006" xmlns:p14="http://schemas.microsoft.com/office/powerpoint/2010/main">
    <mc:Choice Requires="p14">
      <p:transition spd="slow" p14:dur="1500" advTm="4896">
        <p:split orient="vert"/>
      </p:transition>
    </mc:Choice>
    <mc:Fallback xmlns="">
      <p:transition spd="slow" advTm="4896">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smtClean="0">
                <a:solidFill>
                  <a:schemeClr val="tx1"/>
                </a:solidFill>
              </a:rPr>
              <a:t>Kazan dairelerimizde Spring ( Belirli bir basınçta </a:t>
            </a:r>
            <a:r>
              <a:rPr lang="tr-TR" sz="2400" dirty="0" err="1" smtClean="0">
                <a:solidFill>
                  <a:schemeClr val="tx1"/>
                </a:solidFill>
              </a:rPr>
              <a:t>otomotik</a:t>
            </a:r>
            <a:r>
              <a:rPr lang="tr-TR" sz="2400" dirty="0" smtClean="0">
                <a:solidFill>
                  <a:schemeClr val="tx1"/>
                </a:solidFill>
              </a:rPr>
              <a:t> devreye girmektedir) söndürme sistemleri bulunmaktadır.</a:t>
            </a:r>
            <a:endParaRPr lang="tr-TR" sz="2400" dirty="0">
              <a:solidFill>
                <a:schemeClr val="tx1"/>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4144" y="2160588"/>
            <a:ext cx="5276674" cy="3881437"/>
          </a:xfrm>
        </p:spPr>
      </p:pic>
    </p:spTree>
    <p:extLst>
      <p:ext uri="{BB962C8B-B14F-4D97-AF65-F5344CB8AC3E}">
        <p14:creationId xmlns:p14="http://schemas.microsoft.com/office/powerpoint/2010/main" val="2799039706"/>
      </p:ext>
    </p:extLst>
  </p:cSld>
  <p:clrMapOvr>
    <a:masterClrMapping/>
  </p:clrMapOvr>
  <mc:AlternateContent xmlns:mc="http://schemas.openxmlformats.org/markup-compatibility/2006" xmlns:p14="http://schemas.microsoft.com/office/powerpoint/2010/main">
    <mc:Choice Requires="p14">
      <p:transition spd="slow" p14:dur="1500" advClick="0" advTm="2959">
        <p:split orient="vert"/>
      </p:transition>
    </mc:Choice>
    <mc:Fallback xmlns="">
      <p:transition spd="slow" advClick="0" advTm="2959">
        <p:split orient="vert"/>
      </p:transition>
    </mc:Fallback>
  </mc:AlternateContent>
  <p:timing>
    <p:tnLst>
      <p:par>
        <p:cTn id="1" dur="indefinite" restart="never" nodeType="tmRoot"/>
      </p:par>
    </p:tnLst>
  </p:timing>
</p:sld>
</file>

<file path=ppt/theme/theme1.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1227</TotalTime>
  <Words>323</Words>
  <Application>Microsoft Office PowerPoint</Application>
  <PresentationFormat>Geniş ekran</PresentationFormat>
  <Paragraphs>15</Paragraphs>
  <Slides>10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10</vt:i4>
      </vt:variant>
    </vt:vector>
  </HeadingPairs>
  <TitlesOfParts>
    <vt:vector size="14" baseType="lpstr">
      <vt:lpstr>Arial</vt:lpstr>
      <vt:lpstr>Trebuchet MS</vt:lpstr>
      <vt:lpstr>Wingdings 3</vt:lpstr>
      <vt:lpstr>Yüzeyler</vt:lpstr>
      <vt:lpstr>ÜNİVERSİTEMİZ İDARİ VE MALİ İŞLER DAİRE BAŞKANLIĞI BÜNYESİNDE BULUNAN SİVİL SAVUNMA BİRİMİNİN SİVİL SAVUNMA PLANLARI KAPSAMINDA YANGIN OLAYLARINA KARŞI ALDIĞI TEDBİRLER </vt:lpstr>
      <vt:lpstr>Yangın Söndürme Cihaz Dağılımı ve Yangın Çıkışları;</vt:lpstr>
      <vt:lpstr>Kurumumuz Yerleşke Binaları 25m hesaplanarak yangın dolabı yerleşimi (Daha uzun koridorlarda ise dolaplar koridorun 25 metreye bölümüne göre yerleştirilmiştir) yapılmıştır.    </vt:lpstr>
      <vt:lpstr>Yangın Dolapları, Kurumumuz Binalarında her koridorda yangın merdiveni yanında bulunmaktadır.</vt:lpstr>
      <vt:lpstr>İlgili Yönetmelik Kapsamında Risk ve Yangın Söndürme Cihaz etkinlikleri de göz önünde bulundurularak, gerekli görülen yerlerin ( Elektrik odaları, Mutfaklar , Kazan daireleri vs. ) tespiti yapılıp Yangın Söndürme Cihazları yerleştirilmiştir.</vt:lpstr>
      <vt:lpstr>Mutfaklar, Gloriya (Mutfaktaki yağ ve benzeri yanıcı maddeleri direk söndürme özelliği bulunmaktadır) söndürme sistemleri.</vt:lpstr>
      <vt:lpstr>Elektirik ve Sistem Odaları ,Halokarbon(Elektirik aksamına zarar vermeden tekrar kullanımına olanak sağlamaktadır) söndürme cihazı.</vt:lpstr>
      <vt:lpstr>Kantinlerimizde ABC tozlu kuru kimyevi (Ahşap düzeylerde etkilidir) söndürme tüpleri.</vt:lpstr>
      <vt:lpstr>Kazan dairelerimizde Spring ( Belirli bir basınçta otomotik devreye girmektedir) söndürme sistemleri bulunmaktadır.</vt:lpstr>
      <vt:lpstr>Binalarımızda bulunan koridorla yönetmeliğe uygun olarak 25m alan için ikaz ve alarm cihazı bulunmaktadır.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ÜNİVERSİTEMİZ İDARİ VE MALİ İŞLER DAİRE BAŞKANLIĞI BÜNYESİNDE BULUNAN SİVİL SAVUNMA BİRİMİNİN SİVİL SAVUNMA PLANLARI KAPSAMINDA YANGIN OLAYLARINA KARŞI ALDIĞI TETBİRLER</dc:title>
  <dc:creator>AYBU</dc:creator>
  <cp:lastModifiedBy>AYBU</cp:lastModifiedBy>
  <cp:revision>17</cp:revision>
  <dcterms:created xsi:type="dcterms:W3CDTF">2025-03-13T08:42:08Z</dcterms:created>
  <dcterms:modified xsi:type="dcterms:W3CDTF">2025-03-17T06:44:45Z</dcterms:modified>
</cp:coreProperties>
</file>