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9"/>
  </p:notesMasterIdLst>
  <p:sldIdLst>
    <p:sldId id="301" r:id="rId2"/>
    <p:sldId id="302" r:id="rId3"/>
    <p:sldId id="257" r:id="rId4"/>
    <p:sldId id="337" r:id="rId5"/>
    <p:sldId id="338" r:id="rId6"/>
    <p:sldId id="339" r:id="rId7"/>
    <p:sldId id="340" r:id="rId8"/>
    <p:sldId id="258" r:id="rId9"/>
    <p:sldId id="310" r:id="rId10"/>
    <p:sldId id="309" r:id="rId11"/>
    <p:sldId id="260" r:id="rId12"/>
    <p:sldId id="326" r:id="rId13"/>
    <p:sldId id="303" r:id="rId14"/>
    <p:sldId id="304" r:id="rId15"/>
    <p:sldId id="305" r:id="rId16"/>
    <p:sldId id="306" r:id="rId17"/>
    <p:sldId id="265" r:id="rId18"/>
    <p:sldId id="327" r:id="rId19"/>
    <p:sldId id="266" r:id="rId20"/>
    <p:sldId id="313" r:id="rId21"/>
    <p:sldId id="328" r:id="rId22"/>
    <p:sldId id="329" r:id="rId23"/>
    <p:sldId id="330" r:id="rId24"/>
    <p:sldId id="268" r:id="rId25"/>
    <p:sldId id="331" r:id="rId26"/>
    <p:sldId id="269" r:id="rId27"/>
    <p:sldId id="332" r:id="rId28"/>
    <p:sldId id="333" r:id="rId29"/>
    <p:sldId id="270" r:id="rId30"/>
    <p:sldId id="334" r:id="rId31"/>
    <p:sldId id="335" r:id="rId32"/>
    <p:sldId id="271" r:id="rId33"/>
    <p:sldId id="336" r:id="rId34"/>
    <p:sldId id="311" r:id="rId35"/>
    <p:sldId id="312" r:id="rId36"/>
    <p:sldId id="314" r:id="rId37"/>
    <p:sldId id="315" r:id="rId38"/>
    <p:sldId id="316" r:id="rId39"/>
    <p:sldId id="317" r:id="rId40"/>
    <p:sldId id="318" r:id="rId41"/>
    <p:sldId id="319" r:id="rId42"/>
    <p:sldId id="320" r:id="rId43"/>
    <p:sldId id="321" r:id="rId44"/>
    <p:sldId id="322" r:id="rId45"/>
    <p:sldId id="324" r:id="rId46"/>
    <p:sldId id="325" r:id="rId47"/>
    <p:sldId id="341" r:id="rId48"/>
  </p:sldIdLst>
  <p:sldSz cx="9144000" cy="6858000" type="screen4x3"/>
  <p:notesSz cx="9947275"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404" autoAdjust="0"/>
  </p:normalViewPr>
  <p:slideViewPr>
    <p:cSldViewPr>
      <p:cViewPr varScale="1">
        <p:scale>
          <a:sx n="115" d="100"/>
          <a:sy n="115" d="100"/>
        </p:scale>
        <p:origin x="1494" y="11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310486" cy="3444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635063" y="0"/>
            <a:ext cx="4310486" cy="344488"/>
          </a:xfrm>
          <a:prstGeom prst="rect">
            <a:avLst/>
          </a:prstGeom>
        </p:spPr>
        <p:txBody>
          <a:bodyPr vert="horz" lIns="91440" tIns="45720" rIns="91440" bIns="45720" rtlCol="0"/>
          <a:lstStyle>
            <a:lvl1pPr algn="r">
              <a:defRPr sz="1200"/>
            </a:lvl1pPr>
          </a:lstStyle>
          <a:p>
            <a:fld id="{44A90215-F9F4-4D61-B65A-BC18A1D16A43}" type="datetimeFigureOut">
              <a:rPr lang="tr-TR" smtClean="0"/>
              <a:t>29.06.2026</a:t>
            </a:fld>
            <a:endParaRPr lang="tr-TR"/>
          </a:p>
        </p:txBody>
      </p:sp>
      <p:sp>
        <p:nvSpPr>
          <p:cNvPr id="4" name="Slayt Görüntüsü Yer Tutucusu 3"/>
          <p:cNvSpPr>
            <a:spLocks noGrp="1" noRot="1" noChangeAspect="1"/>
          </p:cNvSpPr>
          <p:nvPr>
            <p:ph type="sldImg" idx="2"/>
          </p:nvPr>
        </p:nvSpPr>
        <p:spPr>
          <a:xfrm>
            <a:off x="3430588" y="857250"/>
            <a:ext cx="3086100" cy="2314575"/>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94728" y="3300414"/>
            <a:ext cx="7957820" cy="2700337"/>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6513514"/>
            <a:ext cx="4310486" cy="3444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635063" y="6513514"/>
            <a:ext cx="4310486" cy="344487"/>
          </a:xfrm>
          <a:prstGeom prst="rect">
            <a:avLst/>
          </a:prstGeom>
        </p:spPr>
        <p:txBody>
          <a:bodyPr vert="horz" lIns="91440" tIns="45720" rIns="91440" bIns="45720" rtlCol="0" anchor="b"/>
          <a:lstStyle>
            <a:lvl1pPr algn="r">
              <a:defRPr sz="1200"/>
            </a:lvl1pPr>
          </a:lstStyle>
          <a:p>
            <a:fld id="{0AC9B6DA-A013-4CD6-BB46-897F1E389160}" type="slidenum">
              <a:rPr lang="tr-TR" smtClean="0"/>
              <a:t>‹#›</a:t>
            </a:fld>
            <a:endParaRPr lang="tr-TR"/>
          </a:p>
        </p:txBody>
      </p:sp>
    </p:spTree>
    <p:extLst>
      <p:ext uri="{BB962C8B-B14F-4D97-AF65-F5344CB8AC3E}">
        <p14:creationId xmlns:p14="http://schemas.microsoft.com/office/powerpoint/2010/main" val="39850125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0AC9B6DA-A013-4CD6-BB46-897F1E389160}" type="slidenum">
              <a:rPr lang="tr-TR" smtClean="0"/>
              <a:t>10</a:t>
            </a:fld>
            <a:endParaRPr lang="tr-TR"/>
          </a:p>
        </p:txBody>
      </p:sp>
    </p:spTree>
    <p:extLst>
      <p:ext uri="{BB962C8B-B14F-4D97-AF65-F5344CB8AC3E}">
        <p14:creationId xmlns:p14="http://schemas.microsoft.com/office/powerpoint/2010/main" val="14776849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sz="3600" b="1" i="0">
                <a:solidFill>
                  <a:srgbClr val="C00000"/>
                </a:solidFill>
                <a:latin typeface="Calibri"/>
                <a:cs typeface="Calibri"/>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6/29/2026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C00000"/>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6/29/2026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C00000"/>
                </a:solidFill>
                <a:latin typeface="Calibri"/>
                <a:cs typeface="Calibri"/>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6/29/2026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9144000" cy="6858000"/>
          </a:xfrm>
          <a:prstGeom prst="rect">
            <a:avLst/>
          </a:prstGeom>
        </p:spPr>
      </p:pic>
      <p:sp>
        <p:nvSpPr>
          <p:cNvPr id="17" name="bg object 17"/>
          <p:cNvSpPr/>
          <p:nvPr/>
        </p:nvSpPr>
        <p:spPr>
          <a:xfrm>
            <a:off x="5410200" y="3809972"/>
            <a:ext cx="3733800" cy="91440"/>
          </a:xfrm>
          <a:custGeom>
            <a:avLst/>
            <a:gdLst/>
            <a:ahLst/>
            <a:cxnLst/>
            <a:rect l="l" t="t" r="r" b="b"/>
            <a:pathLst>
              <a:path w="3733800" h="91439">
                <a:moveTo>
                  <a:pt x="3733800" y="0"/>
                </a:moveTo>
                <a:lnTo>
                  <a:pt x="0" y="0"/>
                </a:lnTo>
                <a:lnTo>
                  <a:pt x="0" y="91086"/>
                </a:lnTo>
                <a:lnTo>
                  <a:pt x="3733800" y="91086"/>
                </a:lnTo>
                <a:lnTo>
                  <a:pt x="3733800" y="0"/>
                </a:lnTo>
                <a:close/>
              </a:path>
            </a:pathLst>
          </a:custGeom>
          <a:solidFill>
            <a:srgbClr val="438085"/>
          </a:solidFill>
        </p:spPr>
        <p:txBody>
          <a:bodyPr wrap="square" lIns="0" tIns="0" rIns="0" bIns="0" rtlCol="0"/>
          <a:lstStyle/>
          <a:p>
            <a:endParaRPr/>
          </a:p>
        </p:txBody>
      </p:sp>
      <p:sp>
        <p:nvSpPr>
          <p:cNvPr id="18" name="bg object 18"/>
          <p:cNvSpPr/>
          <p:nvPr/>
        </p:nvSpPr>
        <p:spPr>
          <a:xfrm>
            <a:off x="5410200" y="3896995"/>
            <a:ext cx="3733800" cy="192405"/>
          </a:xfrm>
          <a:custGeom>
            <a:avLst/>
            <a:gdLst/>
            <a:ahLst/>
            <a:cxnLst/>
            <a:rect l="l" t="t" r="r" b="b"/>
            <a:pathLst>
              <a:path w="3733800" h="192404">
                <a:moveTo>
                  <a:pt x="3733800" y="0"/>
                </a:moveTo>
                <a:lnTo>
                  <a:pt x="0" y="0"/>
                </a:lnTo>
                <a:lnTo>
                  <a:pt x="0" y="192023"/>
                </a:lnTo>
                <a:lnTo>
                  <a:pt x="3733800" y="192023"/>
                </a:lnTo>
                <a:lnTo>
                  <a:pt x="3733800" y="0"/>
                </a:lnTo>
                <a:close/>
              </a:path>
            </a:pathLst>
          </a:custGeom>
          <a:solidFill>
            <a:srgbClr val="438085">
              <a:alpha val="50195"/>
            </a:srgbClr>
          </a:solidFill>
        </p:spPr>
        <p:txBody>
          <a:bodyPr wrap="square" lIns="0" tIns="0" rIns="0" bIns="0" rtlCol="0"/>
          <a:lstStyle/>
          <a:p>
            <a:endParaRPr/>
          </a:p>
        </p:txBody>
      </p:sp>
      <p:sp>
        <p:nvSpPr>
          <p:cNvPr id="19" name="bg object 19"/>
          <p:cNvSpPr/>
          <p:nvPr/>
        </p:nvSpPr>
        <p:spPr>
          <a:xfrm>
            <a:off x="5410200" y="4115180"/>
            <a:ext cx="3733800" cy="9525"/>
          </a:xfrm>
          <a:custGeom>
            <a:avLst/>
            <a:gdLst/>
            <a:ahLst/>
            <a:cxnLst/>
            <a:rect l="l" t="t" r="r" b="b"/>
            <a:pathLst>
              <a:path w="3733800" h="9525">
                <a:moveTo>
                  <a:pt x="3733800" y="0"/>
                </a:moveTo>
                <a:lnTo>
                  <a:pt x="0" y="0"/>
                </a:lnTo>
                <a:lnTo>
                  <a:pt x="0" y="9144"/>
                </a:lnTo>
                <a:lnTo>
                  <a:pt x="3733800" y="9144"/>
                </a:lnTo>
                <a:lnTo>
                  <a:pt x="3733800" y="0"/>
                </a:lnTo>
                <a:close/>
              </a:path>
            </a:pathLst>
          </a:custGeom>
          <a:solidFill>
            <a:srgbClr val="438085">
              <a:alpha val="65097"/>
            </a:srgbClr>
          </a:solidFill>
        </p:spPr>
        <p:txBody>
          <a:bodyPr wrap="square" lIns="0" tIns="0" rIns="0" bIns="0" rtlCol="0"/>
          <a:lstStyle/>
          <a:p>
            <a:endParaRPr/>
          </a:p>
        </p:txBody>
      </p:sp>
      <p:sp>
        <p:nvSpPr>
          <p:cNvPr id="20" name="bg object 20"/>
          <p:cNvSpPr/>
          <p:nvPr/>
        </p:nvSpPr>
        <p:spPr>
          <a:xfrm>
            <a:off x="5410200" y="4164457"/>
            <a:ext cx="1965960" cy="18415"/>
          </a:xfrm>
          <a:custGeom>
            <a:avLst/>
            <a:gdLst/>
            <a:ahLst/>
            <a:cxnLst/>
            <a:rect l="l" t="t" r="r" b="b"/>
            <a:pathLst>
              <a:path w="1965959" h="18414">
                <a:moveTo>
                  <a:pt x="1965959" y="0"/>
                </a:moveTo>
                <a:lnTo>
                  <a:pt x="0" y="0"/>
                </a:lnTo>
                <a:lnTo>
                  <a:pt x="0" y="18288"/>
                </a:lnTo>
                <a:lnTo>
                  <a:pt x="1965959" y="18288"/>
                </a:lnTo>
                <a:lnTo>
                  <a:pt x="1965959" y="0"/>
                </a:lnTo>
                <a:close/>
              </a:path>
            </a:pathLst>
          </a:custGeom>
          <a:solidFill>
            <a:srgbClr val="438085">
              <a:alpha val="59999"/>
            </a:srgbClr>
          </a:solidFill>
        </p:spPr>
        <p:txBody>
          <a:bodyPr wrap="square" lIns="0" tIns="0" rIns="0" bIns="0" rtlCol="0"/>
          <a:lstStyle/>
          <a:p>
            <a:endParaRPr/>
          </a:p>
        </p:txBody>
      </p:sp>
      <p:sp>
        <p:nvSpPr>
          <p:cNvPr id="21" name="bg object 21"/>
          <p:cNvSpPr/>
          <p:nvPr/>
        </p:nvSpPr>
        <p:spPr>
          <a:xfrm>
            <a:off x="5410200" y="4199509"/>
            <a:ext cx="1965960" cy="9525"/>
          </a:xfrm>
          <a:custGeom>
            <a:avLst/>
            <a:gdLst/>
            <a:ahLst/>
            <a:cxnLst/>
            <a:rect l="l" t="t" r="r" b="b"/>
            <a:pathLst>
              <a:path w="1965959" h="9525">
                <a:moveTo>
                  <a:pt x="1965959" y="0"/>
                </a:moveTo>
                <a:lnTo>
                  <a:pt x="0" y="0"/>
                </a:lnTo>
                <a:lnTo>
                  <a:pt x="0" y="9144"/>
                </a:lnTo>
                <a:lnTo>
                  <a:pt x="1965959" y="9144"/>
                </a:lnTo>
                <a:lnTo>
                  <a:pt x="1965959" y="0"/>
                </a:lnTo>
                <a:close/>
              </a:path>
            </a:pathLst>
          </a:custGeom>
          <a:solidFill>
            <a:srgbClr val="438085">
              <a:alpha val="65097"/>
            </a:srgbClr>
          </a:solidFill>
        </p:spPr>
        <p:txBody>
          <a:bodyPr wrap="square" lIns="0" tIns="0" rIns="0" bIns="0" rtlCol="0"/>
          <a:lstStyle/>
          <a:p>
            <a:endParaRPr/>
          </a:p>
        </p:txBody>
      </p:sp>
      <p:pic>
        <p:nvPicPr>
          <p:cNvPr id="22" name="bg object 22"/>
          <p:cNvPicPr/>
          <p:nvPr/>
        </p:nvPicPr>
        <p:blipFill>
          <a:blip r:embed="rId3" cstate="print"/>
          <a:stretch>
            <a:fillRect/>
          </a:stretch>
        </p:blipFill>
        <p:spPr>
          <a:xfrm>
            <a:off x="5410200" y="3962400"/>
            <a:ext cx="3063240" cy="27431"/>
          </a:xfrm>
          <a:prstGeom prst="rect">
            <a:avLst/>
          </a:prstGeom>
        </p:spPr>
      </p:pic>
      <p:pic>
        <p:nvPicPr>
          <p:cNvPr id="23" name="bg object 23"/>
          <p:cNvPicPr/>
          <p:nvPr/>
        </p:nvPicPr>
        <p:blipFill>
          <a:blip r:embed="rId4" cstate="print"/>
          <a:stretch>
            <a:fillRect/>
          </a:stretch>
        </p:blipFill>
        <p:spPr>
          <a:xfrm>
            <a:off x="7376541" y="4060952"/>
            <a:ext cx="1600200" cy="36575"/>
          </a:xfrm>
          <a:prstGeom prst="rect">
            <a:avLst/>
          </a:prstGeom>
        </p:spPr>
      </p:pic>
      <p:sp>
        <p:nvSpPr>
          <p:cNvPr id="24" name="bg object 24"/>
          <p:cNvSpPr/>
          <p:nvPr/>
        </p:nvSpPr>
        <p:spPr>
          <a:xfrm>
            <a:off x="0" y="3816222"/>
            <a:ext cx="9144000" cy="78105"/>
          </a:xfrm>
          <a:custGeom>
            <a:avLst/>
            <a:gdLst/>
            <a:ahLst/>
            <a:cxnLst/>
            <a:rect l="l" t="t" r="r" b="b"/>
            <a:pathLst>
              <a:path w="9144000" h="78104">
                <a:moveTo>
                  <a:pt x="0" y="77596"/>
                </a:moveTo>
                <a:lnTo>
                  <a:pt x="9144000" y="77596"/>
                </a:lnTo>
                <a:lnTo>
                  <a:pt x="9144000" y="0"/>
                </a:lnTo>
                <a:lnTo>
                  <a:pt x="0" y="0"/>
                </a:lnTo>
                <a:lnTo>
                  <a:pt x="0" y="77596"/>
                </a:lnTo>
                <a:close/>
              </a:path>
            </a:pathLst>
          </a:custGeom>
          <a:solidFill>
            <a:srgbClr val="438085">
              <a:alpha val="50195"/>
            </a:srgbClr>
          </a:solidFill>
        </p:spPr>
        <p:txBody>
          <a:bodyPr wrap="square" lIns="0" tIns="0" rIns="0" bIns="0" rtlCol="0"/>
          <a:lstStyle/>
          <a:p>
            <a:endParaRPr/>
          </a:p>
        </p:txBody>
      </p:sp>
      <p:sp>
        <p:nvSpPr>
          <p:cNvPr id="25" name="bg object 25"/>
          <p:cNvSpPr/>
          <p:nvPr/>
        </p:nvSpPr>
        <p:spPr>
          <a:xfrm>
            <a:off x="0" y="3701669"/>
            <a:ext cx="9144000" cy="189865"/>
          </a:xfrm>
          <a:custGeom>
            <a:avLst/>
            <a:gdLst/>
            <a:ahLst/>
            <a:cxnLst/>
            <a:rect l="l" t="t" r="r" b="b"/>
            <a:pathLst>
              <a:path w="9144000" h="189864">
                <a:moveTo>
                  <a:pt x="9144000" y="0"/>
                </a:moveTo>
                <a:lnTo>
                  <a:pt x="6414008" y="0"/>
                </a:lnTo>
                <a:lnTo>
                  <a:pt x="0" y="0"/>
                </a:lnTo>
                <a:lnTo>
                  <a:pt x="0" y="114554"/>
                </a:lnTo>
                <a:lnTo>
                  <a:pt x="6414008" y="114554"/>
                </a:lnTo>
                <a:lnTo>
                  <a:pt x="6414008" y="189865"/>
                </a:lnTo>
                <a:lnTo>
                  <a:pt x="9144000" y="189865"/>
                </a:lnTo>
                <a:lnTo>
                  <a:pt x="9144000" y="114554"/>
                </a:lnTo>
                <a:lnTo>
                  <a:pt x="9144000" y="0"/>
                </a:lnTo>
                <a:close/>
              </a:path>
            </a:pathLst>
          </a:custGeom>
          <a:solidFill>
            <a:srgbClr val="438085"/>
          </a:solidFill>
        </p:spPr>
        <p:txBody>
          <a:bodyPr wrap="square" lIns="0" tIns="0" rIns="0" bIns="0" rtlCol="0"/>
          <a:lstStyle/>
          <a:p>
            <a:endParaRPr/>
          </a:p>
        </p:txBody>
      </p:sp>
      <p:sp>
        <p:nvSpPr>
          <p:cNvPr id="26" name="bg object 26"/>
          <p:cNvSpPr/>
          <p:nvPr/>
        </p:nvSpPr>
        <p:spPr>
          <a:xfrm>
            <a:off x="0" y="0"/>
            <a:ext cx="9144000" cy="3702050"/>
          </a:xfrm>
          <a:custGeom>
            <a:avLst/>
            <a:gdLst/>
            <a:ahLst/>
            <a:cxnLst/>
            <a:rect l="l" t="t" r="r" b="b"/>
            <a:pathLst>
              <a:path w="9144000" h="3702050">
                <a:moveTo>
                  <a:pt x="9144000" y="0"/>
                </a:moveTo>
                <a:lnTo>
                  <a:pt x="0" y="0"/>
                </a:lnTo>
                <a:lnTo>
                  <a:pt x="0" y="3701669"/>
                </a:lnTo>
                <a:lnTo>
                  <a:pt x="9144000" y="3701669"/>
                </a:lnTo>
                <a:lnTo>
                  <a:pt x="9144000" y="0"/>
                </a:lnTo>
                <a:close/>
              </a:path>
            </a:pathLst>
          </a:custGeom>
          <a:solidFill>
            <a:srgbClr val="424455"/>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3600" b="1" i="0">
                <a:solidFill>
                  <a:srgbClr val="C0000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6/29/2026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6/29/2026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0" y="0"/>
            <a:ext cx="9144000" cy="6858000"/>
          </a:xfrm>
          <a:prstGeom prst="rect">
            <a:avLst/>
          </a:prstGeom>
        </p:spPr>
      </p:pic>
      <p:sp>
        <p:nvSpPr>
          <p:cNvPr id="17" name="bg object 17"/>
          <p:cNvSpPr/>
          <p:nvPr/>
        </p:nvSpPr>
        <p:spPr>
          <a:xfrm>
            <a:off x="0" y="399668"/>
            <a:ext cx="5410200" cy="52069"/>
          </a:xfrm>
          <a:custGeom>
            <a:avLst/>
            <a:gdLst/>
            <a:ahLst/>
            <a:cxnLst/>
            <a:rect l="l" t="t" r="r" b="b"/>
            <a:pathLst>
              <a:path w="5410200" h="52070">
                <a:moveTo>
                  <a:pt x="0" y="51561"/>
                </a:moveTo>
                <a:lnTo>
                  <a:pt x="5410199" y="51561"/>
                </a:lnTo>
                <a:lnTo>
                  <a:pt x="5410199" y="0"/>
                </a:lnTo>
                <a:lnTo>
                  <a:pt x="0" y="0"/>
                </a:lnTo>
                <a:lnTo>
                  <a:pt x="0" y="51561"/>
                </a:lnTo>
                <a:close/>
              </a:path>
            </a:pathLst>
          </a:custGeom>
          <a:solidFill>
            <a:srgbClr val="438085">
              <a:alpha val="50195"/>
            </a:srgbClr>
          </a:solidFill>
        </p:spPr>
        <p:txBody>
          <a:bodyPr wrap="square" lIns="0" tIns="0" rIns="0" bIns="0" rtlCol="0"/>
          <a:lstStyle/>
          <a:p>
            <a:endParaRPr/>
          </a:p>
        </p:txBody>
      </p:sp>
      <p:sp>
        <p:nvSpPr>
          <p:cNvPr id="18" name="bg object 18"/>
          <p:cNvSpPr/>
          <p:nvPr/>
        </p:nvSpPr>
        <p:spPr>
          <a:xfrm>
            <a:off x="0" y="-25"/>
            <a:ext cx="9144000" cy="311150"/>
          </a:xfrm>
          <a:custGeom>
            <a:avLst/>
            <a:gdLst/>
            <a:ahLst/>
            <a:cxnLst/>
            <a:rect l="l" t="t" r="r" b="b"/>
            <a:pathLst>
              <a:path w="9144000" h="311150">
                <a:moveTo>
                  <a:pt x="9144000" y="0"/>
                </a:moveTo>
                <a:lnTo>
                  <a:pt x="0" y="0"/>
                </a:lnTo>
                <a:lnTo>
                  <a:pt x="0" y="310667"/>
                </a:lnTo>
                <a:lnTo>
                  <a:pt x="9144000" y="310667"/>
                </a:lnTo>
                <a:lnTo>
                  <a:pt x="9144000" y="0"/>
                </a:lnTo>
                <a:close/>
              </a:path>
            </a:pathLst>
          </a:custGeom>
          <a:solidFill>
            <a:srgbClr val="424455"/>
          </a:solidFill>
        </p:spPr>
        <p:txBody>
          <a:bodyPr wrap="square" lIns="0" tIns="0" rIns="0" bIns="0" rtlCol="0"/>
          <a:lstStyle/>
          <a:p>
            <a:endParaRPr/>
          </a:p>
        </p:txBody>
      </p:sp>
      <p:sp>
        <p:nvSpPr>
          <p:cNvPr id="19" name="bg object 19"/>
          <p:cNvSpPr/>
          <p:nvPr/>
        </p:nvSpPr>
        <p:spPr>
          <a:xfrm>
            <a:off x="0" y="308228"/>
            <a:ext cx="9144000" cy="143510"/>
          </a:xfrm>
          <a:custGeom>
            <a:avLst/>
            <a:gdLst/>
            <a:ahLst/>
            <a:cxnLst/>
            <a:rect l="l" t="t" r="r" b="b"/>
            <a:pathLst>
              <a:path w="9144000" h="143509">
                <a:moveTo>
                  <a:pt x="9144000" y="0"/>
                </a:moveTo>
                <a:lnTo>
                  <a:pt x="0" y="0"/>
                </a:lnTo>
                <a:lnTo>
                  <a:pt x="0" y="91440"/>
                </a:lnTo>
                <a:lnTo>
                  <a:pt x="5410200" y="91440"/>
                </a:lnTo>
                <a:lnTo>
                  <a:pt x="5410200" y="143129"/>
                </a:lnTo>
                <a:lnTo>
                  <a:pt x="9144000" y="143129"/>
                </a:lnTo>
                <a:lnTo>
                  <a:pt x="9144000" y="91440"/>
                </a:lnTo>
                <a:lnTo>
                  <a:pt x="9144000" y="52044"/>
                </a:lnTo>
                <a:lnTo>
                  <a:pt x="9144000" y="0"/>
                </a:lnTo>
                <a:close/>
              </a:path>
            </a:pathLst>
          </a:custGeom>
          <a:solidFill>
            <a:srgbClr val="438085"/>
          </a:solidFill>
        </p:spPr>
        <p:txBody>
          <a:bodyPr wrap="square" lIns="0" tIns="0" rIns="0" bIns="0" rtlCol="0"/>
          <a:lstStyle/>
          <a:p>
            <a:endParaRPr/>
          </a:p>
        </p:txBody>
      </p:sp>
      <p:sp>
        <p:nvSpPr>
          <p:cNvPr id="20" name="bg object 20"/>
          <p:cNvSpPr/>
          <p:nvPr/>
        </p:nvSpPr>
        <p:spPr>
          <a:xfrm>
            <a:off x="5410200" y="440105"/>
            <a:ext cx="3733800" cy="180340"/>
          </a:xfrm>
          <a:custGeom>
            <a:avLst/>
            <a:gdLst/>
            <a:ahLst/>
            <a:cxnLst/>
            <a:rect l="l" t="t" r="r" b="b"/>
            <a:pathLst>
              <a:path w="3733800" h="180340">
                <a:moveTo>
                  <a:pt x="3733800" y="0"/>
                </a:moveTo>
                <a:lnTo>
                  <a:pt x="0" y="0"/>
                </a:lnTo>
                <a:lnTo>
                  <a:pt x="0" y="180035"/>
                </a:lnTo>
                <a:lnTo>
                  <a:pt x="3733800" y="180035"/>
                </a:lnTo>
                <a:lnTo>
                  <a:pt x="3733800" y="0"/>
                </a:lnTo>
                <a:close/>
              </a:path>
            </a:pathLst>
          </a:custGeom>
          <a:solidFill>
            <a:srgbClr val="438085">
              <a:alpha val="50195"/>
            </a:srgbClr>
          </a:solidFill>
        </p:spPr>
        <p:txBody>
          <a:bodyPr wrap="square" lIns="0" tIns="0" rIns="0" bIns="0" rtlCol="0"/>
          <a:lstStyle/>
          <a:p>
            <a:endParaRPr/>
          </a:p>
        </p:txBody>
      </p:sp>
      <p:pic>
        <p:nvPicPr>
          <p:cNvPr id="21" name="bg object 21"/>
          <p:cNvPicPr/>
          <p:nvPr/>
        </p:nvPicPr>
        <p:blipFill>
          <a:blip r:embed="rId8" cstate="print"/>
          <a:stretch>
            <a:fillRect/>
          </a:stretch>
        </p:blipFill>
        <p:spPr>
          <a:xfrm>
            <a:off x="5407278" y="497459"/>
            <a:ext cx="3063240" cy="27431"/>
          </a:xfrm>
          <a:prstGeom prst="rect">
            <a:avLst/>
          </a:prstGeom>
        </p:spPr>
      </p:pic>
      <p:pic>
        <p:nvPicPr>
          <p:cNvPr id="22" name="bg object 22"/>
          <p:cNvPicPr/>
          <p:nvPr/>
        </p:nvPicPr>
        <p:blipFill>
          <a:blip r:embed="rId9" cstate="print"/>
          <a:stretch>
            <a:fillRect/>
          </a:stretch>
        </p:blipFill>
        <p:spPr>
          <a:xfrm>
            <a:off x="7373619" y="588898"/>
            <a:ext cx="1600200" cy="36575"/>
          </a:xfrm>
          <a:prstGeom prst="rect">
            <a:avLst/>
          </a:prstGeom>
        </p:spPr>
      </p:pic>
      <p:sp>
        <p:nvSpPr>
          <p:cNvPr id="23" name="bg object 23"/>
          <p:cNvSpPr/>
          <p:nvPr/>
        </p:nvSpPr>
        <p:spPr>
          <a:xfrm>
            <a:off x="9044432" y="-2032"/>
            <a:ext cx="98425" cy="622300"/>
          </a:xfrm>
          <a:custGeom>
            <a:avLst/>
            <a:gdLst/>
            <a:ahLst/>
            <a:cxnLst/>
            <a:rect l="l" t="t" r="r" b="b"/>
            <a:pathLst>
              <a:path w="98425" h="622300">
                <a:moveTo>
                  <a:pt x="27419" y="0"/>
                </a:moveTo>
                <a:lnTo>
                  <a:pt x="0" y="0"/>
                </a:lnTo>
                <a:lnTo>
                  <a:pt x="0" y="621792"/>
                </a:lnTo>
                <a:lnTo>
                  <a:pt x="27419" y="621792"/>
                </a:lnTo>
                <a:lnTo>
                  <a:pt x="27419" y="0"/>
                </a:lnTo>
                <a:close/>
              </a:path>
              <a:path w="98425" h="622300">
                <a:moveTo>
                  <a:pt x="98132" y="0"/>
                </a:moveTo>
                <a:lnTo>
                  <a:pt x="40513" y="0"/>
                </a:lnTo>
                <a:lnTo>
                  <a:pt x="40513" y="621792"/>
                </a:lnTo>
                <a:lnTo>
                  <a:pt x="98132" y="621792"/>
                </a:lnTo>
                <a:lnTo>
                  <a:pt x="98132" y="0"/>
                </a:lnTo>
                <a:close/>
              </a:path>
            </a:pathLst>
          </a:custGeom>
          <a:solidFill>
            <a:srgbClr val="FFFFFF">
              <a:alpha val="65097"/>
            </a:srgbClr>
          </a:solidFill>
        </p:spPr>
        <p:txBody>
          <a:bodyPr wrap="square" lIns="0" tIns="0" rIns="0" bIns="0" rtlCol="0"/>
          <a:lstStyle/>
          <a:p>
            <a:endParaRPr/>
          </a:p>
        </p:txBody>
      </p:sp>
      <p:sp>
        <p:nvSpPr>
          <p:cNvPr id="24" name="bg object 24"/>
          <p:cNvSpPr/>
          <p:nvPr/>
        </p:nvSpPr>
        <p:spPr>
          <a:xfrm>
            <a:off x="9025381" y="-2031"/>
            <a:ext cx="9525" cy="622300"/>
          </a:xfrm>
          <a:custGeom>
            <a:avLst/>
            <a:gdLst/>
            <a:ahLst/>
            <a:cxnLst/>
            <a:rect l="l" t="t" r="r" b="b"/>
            <a:pathLst>
              <a:path w="9525" h="622300">
                <a:moveTo>
                  <a:pt x="9143" y="0"/>
                </a:moveTo>
                <a:lnTo>
                  <a:pt x="0" y="0"/>
                </a:lnTo>
                <a:lnTo>
                  <a:pt x="0" y="621791"/>
                </a:lnTo>
                <a:lnTo>
                  <a:pt x="9143" y="621791"/>
                </a:lnTo>
                <a:lnTo>
                  <a:pt x="9143" y="0"/>
                </a:lnTo>
                <a:close/>
              </a:path>
            </a:pathLst>
          </a:custGeom>
          <a:solidFill>
            <a:srgbClr val="FFFFFF">
              <a:alpha val="59999"/>
            </a:srgbClr>
          </a:solidFill>
        </p:spPr>
        <p:txBody>
          <a:bodyPr wrap="square" lIns="0" tIns="0" rIns="0" bIns="0" rtlCol="0"/>
          <a:lstStyle/>
          <a:p>
            <a:endParaRPr/>
          </a:p>
        </p:txBody>
      </p:sp>
      <p:sp>
        <p:nvSpPr>
          <p:cNvPr id="25" name="bg object 25"/>
          <p:cNvSpPr/>
          <p:nvPr/>
        </p:nvSpPr>
        <p:spPr>
          <a:xfrm>
            <a:off x="8975470" y="-2031"/>
            <a:ext cx="27940" cy="622300"/>
          </a:xfrm>
          <a:custGeom>
            <a:avLst/>
            <a:gdLst/>
            <a:ahLst/>
            <a:cxnLst/>
            <a:rect l="l" t="t" r="r" b="b"/>
            <a:pathLst>
              <a:path w="27940" h="622300">
                <a:moveTo>
                  <a:pt x="27431" y="0"/>
                </a:moveTo>
                <a:lnTo>
                  <a:pt x="0" y="0"/>
                </a:lnTo>
                <a:lnTo>
                  <a:pt x="0" y="621791"/>
                </a:lnTo>
                <a:lnTo>
                  <a:pt x="27431" y="621791"/>
                </a:lnTo>
                <a:lnTo>
                  <a:pt x="27431" y="0"/>
                </a:lnTo>
                <a:close/>
              </a:path>
            </a:pathLst>
          </a:custGeom>
          <a:solidFill>
            <a:srgbClr val="FFFFFF">
              <a:alpha val="39999"/>
            </a:srgbClr>
          </a:solidFill>
        </p:spPr>
        <p:txBody>
          <a:bodyPr wrap="square" lIns="0" tIns="0" rIns="0" bIns="0" rtlCol="0"/>
          <a:lstStyle/>
          <a:p>
            <a:endParaRPr/>
          </a:p>
        </p:txBody>
      </p:sp>
      <p:sp>
        <p:nvSpPr>
          <p:cNvPr id="26" name="bg object 26"/>
          <p:cNvSpPr/>
          <p:nvPr/>
        </p:nvSpPr>
        <p:spPr>
          <a:xfrm>
            <a:off x="8915654" y="381"/>
            <a:ext cx="55244" cy="585470"/>
          </a:xfrm>
          <a:custGeom>
            <a:avLst/>
            <a:gdLst/>
            <a:ahLst/>
            <a:cxnLst/>
            <a:rect l="l" t="t" r="r" b="b"/>
            <a:pathLst>
              <a:path w="55245" h="585470">
                <a:moveTo>
                  <a:pt x="54864" y="0"/>
                </a:moveTo>
                <a:lnTo>
                  <a:pt x="0" y="0"/>
                </a:lnTo>
                <a:lnTo>
                  <a:pt x="0" y="585216"/>
                </a:lnTo>
                <a:lnTo>
                  <a:pt x="54864" y="585216"/>
                </a:lnTo>
                <a:lnTo>
                  <a:pt x="54864" y="0"/>
                </a:lnTo>
                <a:close/>
              </a:path>
            </a:pathLst>
          </a:custGeom>
          <a:solidFill>
            <a:srgbClr val="FFFFFF">
              <a:alpha val="19999"/>
            </a:srgbClr>
          </a:solidFill>
        </p:spPr>
        <p:txBody>
          <a:bodyPr wrap="square" lIns="0" tIns="0" rIns="0" bIns="0" rtlCol="0"/>
          <a:lstStyle/>
          <a:p>
            <a:endParaRPr/>
          </a:p>
        </p:txBody>
      </p:sp>
      <p:sp>
        <p:nvSpPr>
          <p:cNvPr id="27" name="bg object 27"/>
          <p:cNvSpPr/>
          <p:nvPr/>
        </p:nvSpPr>
        <p:spPr>
          <a:xfrm>
            <a:off x="8873490" y="381"/>
            <a:ext cx="9525" cy="585470"/>
          </a:xfrm>
          <a:custGeom>
            <a:avLst/>
            <a:gdLst/>
            <a:ahLst/>
            <a:cxnLst/>
            <a:rect l="l" t="t" r="r" b="b"/>
            <a:pathLst>
              <a:path w="9525" h="585470">
                <a:moveTo>
                  <a:pt x="9143" y="0"/>
                </a:moveTo>
                <a:lnTo>
                  <a:pt x="0" y="0"/>
                </a:lnTo>
                <a:lnTo>
                  <a:pt x="0" y="585216"/>
                </a:lnTo>
                <a:lnTo>
                  <a:pt x="9143" y="585216"/>
                </a:lnTo>
                <a:lnTo>
                  <a:pt x="9143" y="0"/>
                </a:lnTo>
                <a:close/>
              </a:path>
            </a:pathLst>
          </a:custGeom>
          <a:solidFill>
            <a:srgbClr val="FFFFFF">
              <a:alpha val="30195"/>
            </a:srgbClr>
          </a:solidFill>
        </p:spPr>
        <p:txBody>
          <a:bodyPr wrap="square" lIns="0" tIns="0" rIns="0" bIns="0" rtlCol="0"/>
          <a:lstStyle/>
          <a:p>
            <a:endParaRPr/>
          </a:p>
        </p:txBody>
      </p:sp>
      <p:sp>
        <p:nvSpPr>
          <p:cNvPr id="2" name="Holder 2"/>
          <p:cNvSpPr>
            <a:spLocks noGrp="1"/>
          </p:cNvSpPr>
          <p:nvPr>
            <p:ph type="title"/>
          </p:nvPr>
        </p:nvSpPr>
        <p:spPr>
          <a:xfrm>
            <a:off x="258267" y="331723"/>
            <a:ext cx="6986447" cy="1140862"/>
          </a:xfrm>
          <a:prstGeom prst="rect">
            <a:avLst/>
          </a:prstGeom>
        </p:spPr>
        <p:txBody>
          <a:bodyPr wrap="square" lIns="0" tIns="0" rIns="0" bIns="0">
            <a:spAutoFit/>
          </a:bodyPr>
          <a:lstStyle>
            <a:lvl1pPr>
              <a:defRPr sz="3600" b="1" i="0">
                <a:solidFill>
                  <a:srgbClr val="C00000"/>
                </a:solidFill>
                <a:latin typeface="Calibri"/>
                <a:cs typeface="Calibri"/>
              </a:defRPr>
            </a:lvl1pPr>
          </a:lstStyle>
          <a:p>
            <a:endParaRPr/>
          </a:p>
        </p:txBody>
      </p:sp>
      <p:sp>
        <p:nvSpPr>
          <p:cNvPr id="3" name="Holder 3"/>
          <p:cNvSpPr>
            <a:spLocks noGrp="1"/>
          </p:cNvSpPr>
          <p:nvPr>
            <p:ph type="body" idx="1"/>
          </p:nvPr>
        </p:nvSpPr>
        <p:spPr>
          <a:xfrm>
            <a:off x="923442" y="2342514"/>
            <a:ext cx="4053204" cy="2778125"/>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6/29/2026</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3" Type="http://schemas.openxmlformats.org/officeDocument/2006/relationships/image" Target="../media/image19.png"/><Relationship Id="rId18" Type="http://schemas.openxmlformats.org/officeDocument/2006/relationships/image" Target="../media/image24.png"/><Relationship Id="rId26" Type="http://schemas.openxmlformats.org/officeDocument/2006/relationships/image" Target="../media/image32.png"/><Relationship Id="rId39" Type="http://schemas.openxmlformats.org/officeDocument/2006/relationships/image" Target="../media/image45.png"/><Relationship Id="rId21" Type="http://schemas.openxmlformats.org/officeDocument/2006/relationships/image" Target="../media/image27.png"/><Relationship Id="rId34" Type="http://schemas.openxmlformats.org/officeDocument/2006/relationships/image" Target="../media/image40.png"/><Relationship Id="rId42" Type="http://schemas.openxmlformats.org/officeDocument/2006/relationships/image" Target="../media/image48.png"/><Relationship Id="rId47" Type="http://schemas.openxmlformats.org/officeDocument/2006/relationships/image" Target="../media/image53.png"/><Relationship Id="rId50" Type="http://schemas.openxmlformats.org/officeDocument/2006/relationships/image" Target="../media/image56.png"/><Relationship Id="rId55" Type="http://schemas.openxmlformats.org/officeDocument/2006/relationships/image" Target="../media/image7.png"/><Relationship Id="rId7" Type="http://schemas.openxmlformats.org/officeDocument/2006/relationships/image" Target="../media/image13.png"/><Relationship Id="rId2" Type="http://schemas.openxmlformats.org/officeDocument/2006/relationships/image" Target="../media/image8.png"/><Relationship Id="rId16" Type="http://schemas.openxmlformats.org/officeDocument/2006/relationships/image" Target="../media/image22.png"/><Relationship Id="rId29" Type="http://schemas.openxmlformats.org/officeDocument/2006/relationships/image" Target="../media/image35.png"/><Relationship Id="rId11" Type="http://schemas.openxmlformats.org/officeDocument/2006/relationships/image" Target="../media/image17.png"/><Relationship Id="rId24" Type="http://schemas.openxmlformats.org/officeDocument/2006/relationships/image" Target="../media/image30.png"/><Relationship Id="rId32" Type="http://schemas.openxmlformats.org/officeDocument/2006/relationships/image" Target="../media/image38.png"/><Relationship Id="rId37" Type="http://schemas.openxmlformats.org/officeDocument/2006/relationships/image" Target="../media/image43.png"/><Relationship Id="rId40" Type="http://schemas.openxmlformats.org/officeDocument/2006/relationships/image" Target="../media/image46.png"/><Relationship Id="rId45" Type="http://schemas.openxmlformats.org/officeDocument/2006/relationships/image" Target="../media/image51.png"/><Relationship Id="rId53" Type="http://schemas.openxmlformats.org/officeDocument/2006/relationships/image" Target="../media/image59.png"/><Relationship Id="rId5" Type="http://schemas.openxmlformats.org/officeDocument/2006/relationships/image" Target="../media/image11.png"/><Relationship Id="rId10" Type="http://schemas.openxmlformats.org/officeDocument/2006/relationships/image" Target="../media/image16.png"/><Relationship Id="rId19" Type="http://schemas.openxmlformats.org/officeDocument/2006/relationships/image" Target="../media/image25.png"/><Relationship Id="rId31" Type="http://schemas.openxmlformats.org/officeDocument/2006/relationships/image" Target="../media/image37.png"/><Relationship Id="rId44" Type="http://schemas.openxmlformats.org/officeDocument/2006/relationships/image" Target="../media/image50.png"/><Relationship Id="rId52" Type="http://schemas.openxmlformats.org/officeDocument/2006/relationships/image" Target="../media/image58.pn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20.png"/><Relationship Id="rId22" Type="http://schemas.openxmlformats.org/officeDocument/2006/relationships/image" Target="../media/image28.png"/><Relationship Id="rId27" Type="http://schemas.openxmlformats.org/officeDocument/2006/relationships/image" Target="../media/image33.png"/><Relationship Id="rId30" Type="http://schemas.openxmlformats.org/officeDocument/2006/relationships/image" Target="../media/image36.png"/><Relationship Id="rId35" Type="http://schemas.openxmlformats.org/officeDocument/2006/relationships/image" Target="../media/image41.png"/><Relationship Id="rId43" Type="http://schemas.openxmlformats.org/officeDocument/2006/relationships/image" Target="../media/image49.png"/><Relationship Id="rId48" Type="http://schemas.openxmlformats.org/officeDocument/2006/relationships/image" Target="../media/image54.png"/><Relationship Id="rId8" Type="http://schemas.openxmlformats.org/officeDocument/2006/relationships/image" Target="../media/image14.png"/><Relationship Id="rId51" Type="http://schemas.openxmlformats.org/officeDocument/2006/relationships/image" Target="../media/image57.png"/><Relationship Id="rId3" Type="http://schemas.openxmlformats.org/officeDocument/2006/relationships/image" Target="../media/image9.png"/><Relationship Id="rId12" Type="http://schemas.openxmlformats.org/officeDocument/2006/relationships/image" Target="../media/image18.png"/><Relationship Id="rId17" Type="http://schemas.openxmlformats.org/officeDocument/2006/relationships/image" Target="../media/image23.png"/><Relationship Id="rId25" Type="http://schemas.openxmlformats.org/officeDocument/2006/relationships/image" Target="../media/image31.png"/><Relationship Id="rId33" Type="http://schemas.openxmlformats.org/officeDocument/2006/relationships/image" Target="../media/image39.png"/><Relationship Id="rId38" Type="http://schemas.openxmlformats.org/officeDocument/2006/relationships/image" Target="../media/image44.png"/><Relationship Id="rId46" Type="http://schemas.openxmlformats.org/officeDocument/2006/relationships/image" Target="../media/image52.png"/><Relationship Id="rId20" Type="http://schemas.openxmlformats.org/officeDocument/2006/relationships/image" Target="../media/image26.png"/><Relationship Id="rId41" Type="http://schemas.openxmlformats.org/officeDocument/2006/relationships/image" Target="../media/image47.png"/><Relationship Id="rId54" Type="http://schemas.openxmlformats.org/officeDocument/2006/relationships/image" Target="../media/image60.png"/><Relationship Id="rId1" Type="http://schemas.openxmlformats.org/officeDocument/2006/relationships/slideLayout" Target="../slideLayouts/slideLayout2.xml"/><Relationship Id="rId6" Type="http://schemas.openxmlformats.org/officeDocument/2006/relationships/image" Target="../media/image12.png"/><Relationship Id="rId15" Type="http://schemas.openxmlformats.org/officeDocument/2006/relationships/image" Target="../media/image21.png"/><Relationship Id="rId23" Type="http://schemas.openxmlformats.org/officeDocument/2006/relationships/image" Target="../media/image29.png"/><Relationship Id="rId28" Type="http://schemas.openxmlformats.org/officeDocument/2006/relationships/image" Target="../media/image34.png"/><Relationship Id="rId36" Type="http://schemas.openxmlformats.org/officeDocument/2006/relationships/image" Target="../media/image42.png"/><Relationship Id="rId49" Type="http://schemas.openxmlformats.org/officeDocument/2006/relationships/image" Target="../media/image55.png"/></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2.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0" y="2938837"/>
            <a:ext cx="9144000" cy="492443"/>
          </a:xfrm>
        </p:spPr>
        <p:txBody>
          <a:bodyPr/>
          <a:lstStyle/>
          <a:p>
            <a:pPr algn="ctr"/>
            <a:r>
              <a:rPr lang="tr-TR" sz="3200" dirty="0" smtClean="0">
                <a:solidFill>
                  <a:schemeClr val="accent5">
                    <a:lumMod val="75000"/>
                  </a:schemeClr>
                </a:solidFill>
              </a:rPr>
              <a:t>ANKARA YILDIRIM BEYAZIT ÜNİVERSİTESİ</a:t>
            </a:r>
            <a:endParaRPr lang="tr-TR" sz="3200" dirty="0">
              <a:solidFill>
                <a:schemeClr val="accent5">
                  <a:lumMod val="75000"/>
                </a:schemeClr>
              </a:solidFill>
            </a:endParaRPr>
          </a:p>
        </p:txBody>
      </p:sp>
      <p:sp>
        <p:nvSpPr>
          <p:cNvPr id="3" name="Alt Başlık 2"/>
          <p:cNvSpPr>
            <a:spLocks noGrp="1"/>
          </p:cNvSpPr>
          <p:nvPr>
            <p:ph type="subTitle" idx="4"/>
          </p:nvPr>
        </p:nvSpPr>
        <p:spPr>
          <a:xfrm>
            <a:off x="0" y="3807485"/>
            <a:ext cx="9144000" cy="492443"/>
          </a:xfrm>
        </p:spPr>
        <p:txBody>
          <a:bodyPr/>
          <a:lstStyle/>
          <a:p>
            <a:pPr algn="ctr"/>
            <a:r>
              <a:rPr lang="tr-TR" sz="3200" b="1" dirty="0" smtClean="0">
                <a:solidFill>
                  <a:schemeClr val="accent5">
                    <a:lumMod val="75000"/>
                  </a:schemeClr>
                </a:solidFill>
                <a:latin typeface="Calibri"/>
                <a:ea typeface="+mj-ea"/>
                <a:cs typeface="Calibri"/>
              </a:rPr>
              <a:t>İÇ KONTROL SİSTEMİ</a:t>
            </a:r>
            <a:endParaRPr lang="tr-TR" sz="3200" b="1" dirty="0">
              <a:solidFill>
                <a:schemeClr val="accent5">
                  <a:lumMod val="75000"/>
                </a:schemeClr>
              </a:solidFill>
              <a:latin typeface="Calibri"/>
              <a:ea typeface="+mj-ea"/>
              <a:cs typeface="Calibri"/>
            </a:endParaRPr>
          </a:p>
        </p:txBody>
      </p:sp>
      <p:pic>
        <p:nvPicPr>
          <p:cNvPr id="5" name="Image 4"/>
          <p:cNvPicPr/>
          <p:nvPr/>
        </p:nvPicPr>
        <p:blipFill>
          <a:blip r:embed="rId2" cstate="print">
            <a:extLst>
              <a:ext uri="{28A0092B-C50C-407E-A947-70E740481C1C}">
                <a14:useLocalDpi xmlns:a14="http://schemas.microsoft.com/office/drawing/2010/main" val="0"/>
              </a:ext>
            </a:extLst>
          </a:blip>
          <a:stretch>
            <a:fillRect/>
          </a:stretch>
        </p:blipFill>
        <p:spPr>
          <a:xfrm>
            <a:off x="3429000" y="776170"/>
            <a:ext cx="2000250" cy="1895475"/>
          </a:xfrm>
          <a:prstGeom prst="rect">
            <a:avLst/>
          </a:prstGeom>
        </p:spPr>
      </p:pic>
      <p:sp>
        <p:nvSpPr>
          <p:cNvPr id="6" name="Dikdörtgen 5"/>
          <p:cNvSpPr/>
          <p:nvPr/>
        </p:nvSpPr>
        <p:spPr>
          <a:xfrm>
            <a:off x="0" y="6248400"/>
            <a:ext cx="9144000" cy="369332"/>
          </a:xfrm>
          <a:prstGeom prst="rect">
            <a:avLst/>
          </a:prstGeom>
        </p:spPr>
        <p:txBody>
          <a:bodyPr wrap="square">
            <a:spAutoFit/>
          </a:bodyPr>
          <a:lstStyle/>
          <a:p>
            <a:pPr algn="ctr"/>
            <a:r>
              <a:rPr lang="tr-TR" sz="1800" dirty="0" smtClean="0">
                <a:solidFill>
                  <a:schemeClr val="accent5">
                    <a:lumMod val="75000"/>
                  </a:schemeClr>
                </a:solidFill>
              </a:rPr>
              <a:t>Strateji Geliştirme Daire Başkanlığı</a:t>
            </a:r>
            <a:endParaRPr lang="tr-TR" dirty="0"/>
          </a:p>
        </p:txBody>
      </p:sp>
    </p:spTree>
    <p:extLst>
      <p:ext uri="{BB962C8B-B14F-4D97-AF65-F5344CB8AC3E}">
        <p14:creationId xmlns:p14="http://schemas.microsoft.com/office/powerpoint/2010/main" val="17300730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614246" y="893858"/>
            <a:ext cx="3733800" cy="430887"/>
          </a:xfrm>
        </p:spPr>
        <p:txBody>
          <a:bodyPr/>
          <a:lstStyle/>
          <a:p>
            <a:pPr marL="300355" algn="ctr">
              <a:spcBef>
                <a:spcPts val="105"/>
              </a:spcBef>
            </a:pPr>
            <a:r>
              <a:rPr lang="tr-TR" sz="2800" dirty="0" smtClean="0">
                <a:solidFill>
                  <a:schemeClr val="accent5">
                    <a:lumMod val="75000"/>
                  </a:schemeClr>
                </a:solidFill>
                <a:latin typeface="+mn-lt"/>
                <a:cs typeface="Cambria"/>
              </a:rPr>
              <a:t>İç Kontrolün Faydaları</a:t>
            </a:r>
            <a:endParaRPr lang="tr-TR" sz="2800" dirty="0">
              <a:solidFill>
                <a:schemeClr val="accent5">
                  <a:lumMod val="75000"/>
                </a:schemeClr>
              </a:solidFill>
              <a:latin typeface="+mn-lt"/>
              <a:cs typeface="Cambria"/>
            </a:endParaRPr>
          </a:p>
        </p:txBody>
      </p:sp>
      <p:sp>
        <p:nvSpPr>
          <p:cNvPr id="3" name="Alt Başlık 2"/>
          <p:cNvSpPr>
            <a:spLocks noGrp="1"/>
          </p:cNvSpPr>
          <p:nvPr>
            <p:ph type="subTitle" idx="4"/>
          </p:nvPr>
        </p:nvSpPr>
        <p:spPr>
          <a:xfrm>
            <a:off x="0" y="1524000"/>
            <a:ext cx="8962292" cy="5032147"/>
          </a:xfrm>
        </p:spPr>
        <p:txBody>
          <a:bodyPr/>
          <a:lstStyle/>
          <a:p>
            <a:pPr marL="298450" indent="-285750" algn="just">
              <a:lnSpc>
                <a:spcPct val="100000"/>
              </a:lnSpc>
              <a:spcBef>
                <a:spcPts val="1545"/>
              </a:spcBef>
              <a:buFont typeface="Wingdings" panose="05000000000000000000" pitchFamily="2" charset="2"/>
              <a:buChar char="Ø"/>
              <a:tabLst>
                <a:tab pos="354965" algn="l"/>
                <a:tab pos="1560830" algn="l"/>
                <a:tab pos="2086610" algn="l"/>
                <a:tab pos="3797300" algn="l"/>
                <a:tab pos="4780280" algn="l"/>
                <a:tab pos="5614035" algn="l"/>
                <a:tab pos="6138545" algn="l"/>
              </a:tabLst>
            </a:pPr>
            <a:r>
              <a:rPr lang="tr-TR" spc="-10" dirty="0" smtClean="0">
                <a:cs typeface="Calibri"/>
              </a:rPr>
              <a:t>Yönetici </a:t>
            </a:r>
            <a:r>
              <a:rPr lang="tr-TR" spc="-25" dirty="0" smtClean="0">
                <a:cs typeface="Calibri"/>
              </a:rPr>
              <a:t>ve </a:t>
            </a:r>
            <a:r>
              <a:rPr lang="tr-TR" spc="-10" dirty="0" smtClean="0">
                <a:cs typeface="Calibri"/>
              </a:rPr>
              <a:t>çalışanların; görev, yetki </a:t>
            </a:r>
            <a:r>
              <a:rPr lang="tr-TR" spc="-25" dirty="0" smtClean="0">
                <a:cs typeface="Calibri"/>
              </a:rPr>
              <a:t>ve </a:t>
            </a:r>
            <a:r>
              <a:rPr lang="tr-TR" spc="-10" dirty="0" smtClean="0">
                <a:cs typeface="Calibri"/>
              </a:rPr>
              <a:t>sorumluluklarını </a:t>
            </a:r>
            <a:r>
              <a:rPr lang="tr-TR" dirty="0" smtClean="0">
                <a:cs typeface="Calibri"/>
              </a:rPr>
              <a:t>bilmesini</a:t>
            </a:r>
            <a:r>
              <a:rPr lang="tr-TR" spc="-75" dirty="0" smtClean="0">
                <a:cs typeface="Calibri"/>
              </a:rPr>
              <a:t> </a:t>
            </a:r>
            <a:r>
              <a:rPr lang="tr-TR" dirty="0">
                <a:cs typeface="Calibri"/>
              </a:rPr>
              <a:t>ve</a:t>
            </a:r>
            <a:r>
              <a:rPr lang="tr-TR" spc="-60" dirty="0">
                <a:cs typeface="Calibri"/>
              </a:rPr>
              <a:t> </a:t>
            </a:r>
            <a:r>
              <a:rPr lang="tr-TR" dirty="0">
                <a:cs typeface="Calibri"/>
              </a:rPr>
              <a:t>etik</a:t>
            </a:r>
            <a:r>
              <a:rPr lang="tr-TR" spc="-80" dirty="0">
                <a:cs typeface="Calibri"/>
              </a:rPr>
              <a:t> </a:t>
            </a:r>
            <a:r>
              <a:rPr lang="tr-TR" dirty="0" smtClean="0">
                <a:cs typeface="Calibri"/>
              </a:rPr>
              <a:t>değerleri benimsemesini</a:t>
            </a:r>
            <a:r>
              <a:rPr lang="tr-TR" spc="-70" dirty="0" smtClean="0">
                <a:cs typeface="Calibri"/>
              </a:rPr>
              <a:t> </a:t>
            </a:r>
            <a:r>
              <a:rPr lang="tr-TR" spc="-10" dirty="0" smtClean="0">
                <a:cs typeface="Calibri"/>
              </a:rPr>
              <a:t>sağlar.</a:t>
            </a:r>
          </a:p>
          <a:p>
            <a:pPr marL="298450" indent="-285750" algn="just">
              <a:lnSpc>
                <a:spcPct val="100000"/>
              </a:lnSpc>
              <a:spcBef>
                <a:spcPts val="1545"/>
              </a:spcBef>
              <a:buFont typeface="Wingdings" panose="05000000000000000000" pitchFamily="2" charset="2"/>
              <a:buChar char="Ø"/>
              <a:tabLst>
                <a:tab pos="354965" algn="l"/>
                <a:tab pos="1560830" algn="l"/>
                <a:tab pos="2086610" algn="l"/>
                <a:tab pos="3797300" algn="l"/>
                <a:tab pos="4780280" algn="l"/>
                <a:tab pos="5614035" algn="l"/>
                <a:tab pos="6138545" algn="l"/>
              </a:tabLst>
            </a:pPr>
            <a:r>
              <a:rPr lang="tr-TR" dirty="0" smtClean="0">
                <a:cs typeface="Calibri"/>
              </a:rPr>
              <a:t>Faaliyetler</a:t>
            </a:r>
            <a:r>
              <a:rPr lang="tr-TR" spc="210" dirty="0" smtClean="0">
                <a:cs typeface="Calibri"/>
              </a:rPr>
              <a:t>  </a:t>
            </a:r>
            <a:r>
              <a:rPr lang="tr-TR" dirty="0">
                <a:cs typeface="Calibri"/>
              </a:rPr>
              <a:t>yürütülürken</a:t>
            </a:r>
            <a:r>
              <a:rPr lang="tr-TR" spc="215" dirty="0">
                <a:cs typeface="Calibri"/>
              </a:rPr>
              <a:t>  </a:t>
            </a:r>
            <a:r>
              <a:rPr lang="tr-TR" dirty="0">
                <a:cs typeface="Calibri"/>
              </a:rPr>
              <a:t>karşılaşılabilecek</a:t>
            </a:r>
            <a:r>
              <a:rPr lang="tr-TR" spc="220" dirty="0">
                <a:cs typeface="Calibri"/>
              </a:rPr>
              <a:t>  </a:t>
            </a:r>
            <a:r>
              <a:rPr lang="tr-TR" dirty="0">
                <a:cs typeface="Calibri"/>
              </a:rPr>
              <a:t>sorunları</a:t>
            </a:r>
            <a:r>
              <a:rPr lang="tr-TR" spc="215" dirty="0">
                <a:cs typeface="Calibri"/>
              </a:rPr>
              <a:t>  </a:t>
            </a:r>
            <a:r>
              <a:rPr lang="tr-TR" dirty="0">
                <a:cs typeface="Calibri"/>
              </a:rPr>
              <a:t>en</a:t>
            </a:r>
            <a:r>
              <a:rPr lang="tr-TR" spc="220" dirty="0">
                <a:cs typeface="Calibri"/>
              </a:rPr>
              <a:t>  </a:t>
            </a:r>
            <a:r>
              <a:rPr lang="tr-TR" spc="-25" dirty="0">
                <a:cs typeface="Calibri"/>
              </a:rPr>
              <a:t>aza </a:t>
            </a:r>
            <a:r>
              <a:rPr lang="tr-TR" dirty="0">
                <a:cs typeface="Calibri"/>
              </a:rPr>
              <a:t>indirerek</a:t>
            </a:r>
            <a:r>
              <a:rPr lang="tr-TR" spc="-20" dirty="0">
                <a:cs typeface="Calibri"/>
              </a:rPr>
              <a:t> </a:t>
            </a:r>
            <a:r>
              <a:rPr lang="tr-TR" dirty="0">
                <a:cs typeface="Calibri"/>
              </a:rPr>
              <a:t>faaliyetlerin</a:t>
            </a:r>
            <a:r>
              <a:rPr lang="tr-TR" spc="-40" dirty="0">
                <a:cs typeface="Calibri"/>
              </a:rPr>
              <a:t> </a:t>
            </a:r>
            <a:r>
              <a:rPr lang="tr-TR" dirty="0">
                <a:cs typeface="Calibri"/>
              </a:rPr>
              <a:t>etkinliğini</a:t>
            </a:r>
            <a:r>
              <a:rPr lang="tr-TR" spc="-25" dirty="0">
                <a:cs typeface="Calibri"/>
              </a:rPr>
              <a:t> </a:t>
            </a:r>
            <a:r>
              <a:rPr lang="tr-TR" dirty="0">
                <a:cs typeface="Calibri"/>
              </a:rPr>
              <a:t>artırır</a:t>
            </a:r>
            <a:r>
              <a:rPr lang="tr-TR" spc="-15" dirty="0">
                <a:cs typeface="Calibri"/>
              </a:rPr>
              <a:t> </a:t>
            </a:r>
            <a:r>
              <a:rPr lang="tr-TR" dirty="0">
                <a:cs typeface="Calibri"/>
              </a:rPr>
              <a:t>ve</a:t>
            </a:r>
            <a:r>
              <a:rPr lang="tr-TR" spc="-5" dirty="0">
                <a:cs typeface="Calibri"/>
              </a:rPr>
              <a:t> </a:t>
            </a:r>
            <a:r>
              <a:rPr lang="tr-TR" dirty="0">
                <a:cs typeface="Calibri"/>
              </a:rPr>
              <a:t>kurum</a:t>
            </a:r>
            <a:r>
              <a:rPr lang="tr-TR" spc="-15" dirty="0">
                <a:cs typeface="Calibri"/>
              </a:rPr>
              <a:t> </a:t>
            </a:r>
            <a:r>
              <a:rPr lang="tr-TR" dirty="0">
                <a:cs typeface="Calibri"/>
              </a:rPr>
              <a:t>imajına</a:t>
            </a:r>
            <a:r>
              <a:rPr lang="tr-TR" spc="-15" dirty="0">
                <a:cs typeface="Calibri"/>
              </a:rPr>
              <a:t> </a:t>
            </a:r>
            <a:r>
              <a:rPr lang="tr-TR" spc="-10" dirty="0">
                <a:cs typeface="Calibri"/>
              </a:rPr>
              <a:t>pozitif </a:t>
            </a:r>
            <a:r>
              <a:rPr lang="tr-TR" dirty="0">
                <a:cs typeface="Calibri"/>
              </a:rPr>
              <a:t>anlamda</a:t>
            </a:r>
            <a:r>
              <a:rPr lang="tr-TR" spc="-50" dirty="0">
                <a:cs typeface="Calibri"/>
              </a:rPr>
              <a:t> </a:t>
            </a:r>
            <a:r>
              <a:rPr lang="tr-TR" dirty="0">
                <a:cs typeface="Calibri"/>
              </a:rPr>
              <a:t>katkı</a:t>
            </a:r>
            <a:r>
              <a:rPr lang="tr-TR" spc="-60" dirty="0">
                <a:cs typeface="Calibri"/>
              </a:rPr>
              <a:t> </a:t>
            </a:r>
            <a:r>
              <a:rPr lang="tr-TR" spc="-10" dirty="0" smtClean="0">
                <a:cs typeface="Calibri"/>
              </a:rPr>
              <a:t>sağlar.</a:t>
            </a:r>
            <a:endParaRPr lang="tr-TR" dirty="0">
              <a:cs typeface="Calibri"/>
            </a:endParaRPr>
          </a:p>
          <a:p>
            <a:pPr marL="298450" indent="-285750" algn="just">
              <a:lnSpc>
                <a:spcPct val="100000"/>
              </a:lnSpc>
              <a:spcBef>
                <a:spcPts val="1545"/>
              </a:spcBef>
              <a:buFont typeface="Wingdings" panose="05000000000000000000" pitchFamily="2" charset="2"/>
              <a:buChar char="Ø"/>
              <a:tabLst>
                <a:tab pos="354965" algn="l"/>
                <a:tab pos="1560830" algn="l"/>
                <a:tab pos="2086610" algn="l"/>
                <a:tab pos="3797300" algn="l"/>
                <a:tab pos="4780280" algn="l"/>
                <a:tab pos="5614035" algn="l"/>
                <a:tab pos="6138545" algn="l"/>
              </a:tabLst>
            </a:pPr>
            <a:r>
              <a:rPr lang="tr-TR" dirty="0" smtClean="0"/>
              <a:t>Risk</a:t>
            </a:r>
            <a:r>
              <a:rPr lang="tr-TR" spc="385" dirty="0" smtClean="0"/>
              <a:t> </a:t>
            </a:r>
            <a:r>
              <a:rPr lang="tr-TR" dirty="0"/>
              <a:t>değerlendirmesi</a:t>
            </a:r>
            <a:r>
              <a:rPr lang="tr-TR" spc="375" dirty="0"/>
              <a:t> </a:t>
            </a:r>
            <a:r>
              <a:rPr lang="tr-TR" dirty="0"/>
              <a:t>ve</a:t>
            </a:r>
            <a:r>
              <a:rPr lang="tr-TR" spc="395" dirty="0"/>
              <a:t> </a:t>
            </a:r>
            <a:r>
              <a:rPr lang="tr-TR" dirty="0"/>
              <a:t>risk</a:t>
            </a:r>
            <a:r>
              <a:rPr lang="tr-TR" spc="385" dirty="0"/>
              <a:t> </a:t>
            </a:r>
            <a:r>
              <a:rPr lang="tr-TR" dirty="0"/>
              <a:t>yönetimi</a:t>
            </a:r>
            <a:r>
              <a:rPr lang="tr-TR" spc="385" dirty="0"/>
              <a:t> </a:t>
            </a:r>
            <a:r>
              <a:rPr lang="tr-TR" dirty="0"/>
              <a:t>ile</a:t>
            </a:r>
            <a:r>
              <a:rPr lang="tr-TR" spc="390" dirty="0"/>
              <a:t> </a:t>
            </a:r>
            <a:r>
              <a:rPr lang="tr-TR" dirty="0"/>
              <a:t>kurumun</a:t>
            </a:r>
            <a:r>
              <a:rPr lang="tr-TR" spc="400" dirty="0"/>
              <a:t> </a:t>
            </a:r>
            <a:r>
              <a:rPr lang="tr-TR" dirty="0"/>
              <a:t>hedef</a:t>
            </a:r>
            <a:r>
              <a:rPr lang="tr-TR" spc="395" dirty="0"/>
              <a:t> </a:t>
            </a:r>
            <a:r>
              <a:rPr lang="tr-TR" spc="-25" dirty="0"/>
              <a:t>ve </a:t>
            </a:r>
            <a:r>
              <a:rPr lang="tr-TR" dirty="0"/>
              <a:t>amaçlarına</a:t>
            </a:r>
            <a:r>
              <a:rPr lang="tr-TR" spc="210" dirty="0"/>
              <a:t>  </a:t>
            </a:r>
            <a:r>
              <a:rPr lang="tr-TR" dirty="0"/>
              <a:t>ulaşmasının</a:t>
            </a:r>
            <a:r>
              <a:rPr lang="tr-TR" spc="204" dirty="0"/>
              <a:t>  </a:t>
            </a:r>
            <a:r>
              <a:rPr lang="tr-TR" dirty="0"/>
              <a:t>önündeki</a:t>
            </a:r>
            <a:r>
              <a:rPr lang="tr-TR" spc="204" dirty="0"/>
              <a:t>  </a:t>
            </a:r>
            <a:r>
              <a:rPr lang="tr-TR" dirty="0"/>
              <a:t>engellerin</a:t>
            </a:r>
            <a:r>
              <a:rPr lang="tr-TR" spc="210" dirty="0"/>
              <a:t>  </a:t>
            </a:r>
            <a:r>
              <a:rPr lang="tr-TR" dirty="0"/>
              <a:t>ve</a:t>
            </a:r>
            <a:r>
              <a:rPr lang="tr-TR" spc="215" dirty="0"/>
              <a:t>  </a:t>
            </a:r>
            <a:r>
              <a:rPr lang="tr-TR" spc="-10" dirty="0"/>
              <a:t>etkilerinin </a:t>
            </a:r>
            <a:r>
              <a:rPr lang="tr-TR" dirty="0"/>
              <a:t>asgari</a:t>
            </a:r>
            <a:r>
              <a:rPr lang="tr-TR" spc="-65" dirty="0"/>
              <a:t> </a:t>
            </a:r>
            <a:r>
              <a:rPr lang="tr-TR" spc="-10" dirty="0"/>
              <a:t>seviyeye</a:t>
            </a:r>
            <a:r>
              <a:rPr lang="tr-TR" spc="-65" dirty="0"/>
              <a:t> </a:t>
            </a:r>
            <a:r>
              <a:rPr lang="tr-TR" dirty="0"/>
              <a:t>indirilmesini</a:t>
            </a:r>
            <a:r>
              <a:rPr lang="tr-TR" spc="-80" dirty="0"/>
              <a:t> </a:t>
            </a:r>
            <a:r>
              <a:rPr lang="tr-TR" spc="-10" dirty="0" smtClean="0"/>
              <a:t>sağlar.</a:t>
            </a:r>
          </a:p>
          <a:p>
            <a:pPr marL="298450" indent="-285750" algn="just">
              <a:lnSpc>
                <a:spcPct val="100000"/>
              </a:lnSpc>
              <a:spcBef>
                <a:spcPts val="1545"/>
              </a:spcBef>
              <a:buFont typeface="Wingdings" panose="05000000000000000000" pitchFamily="2" charset="2"/>
              <a:buChar char="Ø"/>
              <a:tabLst>
                <a:tab pos="354965" algn="l"/>
                <a:tab pos="1560830" algn="l"/>
                <a:tab pos="2086610" algn="l"/>
                <a:tab pos="3797300" algn="l"/>
                <a:tab pos="4780280" algn="l"/>
                <a:tab pos="5614035" algn="l"/>
                <a:tab pos="6138545" algn="l"/>
              </a:tabLst>
            </a:pPr>
            <a:r>
              <a:rPr lang="tr-TR" spc="-30" dirty="0" smtClean="0"/>
              <a:t>Faaliyetler</a:t>
            </a:r>
            <a:r>
              <a:rPr lang="tr-TR" spc="-30" dirty="0"/>
              <a:t>,</a:t>
            </a:r>
            <a:r>
              <a:rPr lang="tr-TR" spc="-40" dirty="0"/>
              <a:t> </a:t>
            </a:r>
            <a:r>
              <a:rPr lang="tr-TR" dirty="0"/>
              <a:t>mali</a:t>
            </a:r>
            <a:r>
              <a:rPr lang="tr-TR" spc="-45" dirty="0"/>
              <a:t> </a:t>
            </a:r>
            <a:r>
              <a:rPr lang="tr-TR" dirty="0"/>
              <a:t>karar</a:t>
            </a:r>
            <a:r>
              <a:rPr lang="tr-TR" spc="-35" dirty="0"/>
              <a:t> </a:t>
            </a:r>
            <a:r>
              <a:rPr lang="tr-TR" dirty="0"/>
              <a:t>ve</a:t>
            </a:r>
            <a:r>
              <a:rPr lang="tr-TR" spc="-20" dirty="0"/>
              <a:t> </a:t>
            </a:r>
            <a:r>
              <a:rPr lang="tr-TR" dirty="0"/>
              <a:t>işlemler</a:t>
            </a:r>
            <a:r>
              <a:rPr lang="tr-TR" spc="-40" dirty="0"/>
              <a:t> </a:t>
            </a:r>
            <a:r>
              <a:rPr lang="tr-TR" dirty="0"/>
              <a:t>ile</a:t>
            </a:r>
            <a:r>
              <a:rPr lang="tr-TR" spc="-20" dirty="0"/>
              <a:t> </a:t>
            </a:r>
            <a:r>
              <a:rPr lang="tr-TR" dirty="0"/>
              <a:t>prosedürlerin</a:t>
            </a:r>
            <a:r>
              <a:rPr lang="tr-TR" spc="-30" dirty="0"/>
              <a:t> </a:t>
            </a:r>
            <a:r>
              <a:rPr lang="tr-TR" dirty="0"/>
              <a:t>yazılı</a:t>
            </a:r>
            <a:r>
              <a:rPr lang="tr-TR" spc="-25" dirty="0"/>
              <a:t> </a:t>
            </a:r>
            <a:r>
              <a:rPr lang="tr-TR" spc="-10" dirty="0"/>
              <a:t>olarak </a:t>
            </a:r>
            <a:r>
              <a:rPr lang="tr-TR" dirty="0"/>
              <a:t>belirlenmesi,</a:t>
            </a:r>
            <a:r>
              <a:rPr lang="tr-TR" spc="229" dirty="0"/>
              <a:t> </a:t>
            </a:r>
            <a:r>
              <a:rPr lang="tr-TR" dirty="0"/>
              <a:t>yönetici</a:t>
            </a:r>
            <a:r>
              <a:rPr lang="tr-TR" spc="229" dirty="0"/>
              <a:t> </a:t>
            </a:r>
            <a:r>
              <a:rPr lang="tr-TR" dirty="0"/>
              <a:t>ve</a:t>
            </a:r>
            <a:r>
              <a:rPr lang="tr-TR" spc="235" dirty="0"/>
              <a:t> </a:t>
            </a:r>
            <a:r>
              <a:rPr lang="tr-TR" dirty="0"/>
              <a:t>çalışanların</a:t>
            </a:r>
            <a:r>
              <a:rPr lang="tr-TR" spc="220" dirty="0"/>
              <a:t> </a:t>
            </a:r>
            <a:r>
              <a:rPr lang="tr-TR" dirty="0"/>
              <a:t>idarenin</a:t>
            </a:r>
            <a:r>
              <a:rPr lang="tr-TR" spc="235" dirty="0"/>
              <a:t> </a:t>
            </a:r>
            <a:r>
              <a:rPr lang="tr-TR" dirty="0"/>
              <a:t>tüm</a:t>
            </a:r>
            <a:r>
              <a:rPr lang="tr-TR" spc="229" dirty="0"/>
              <a:t> </a:t>
            </a:r>
            <a:r>
              <a:rPr lang="tr-TR" spc="-10" dirty="0"/>
              <a:t>faaliyetleri </a:t>
            </a:r>
            <a:r>
              <a:rPr lang="tr-TR" dirty="0"/>
              <a:t>hakkında</a:t>
            </a:r>
            <a:r>
              <a:rPr lang="tr-TR" spc="204" dirty="0"/>
              <a:t> </a:t>
            </a:r>
            <a:r>
              <a:rPr lang="tr-TR" dirty="0"/>
              <a:t>bilgi</a:t>
            </a:r>
            <a:r>
              <a:rPr lang="tr-TR" spc="195" dirty="0"/>
              <a:t> </a:t>
            </a:r>
            <a:r>
              <a:rPr lang="tr-TR" dirty="0"/>
              <a:t>sahibi</a:t>
            </a:r>
            <a:r>
              <a:rPr lang="tr-TR" spc="200" dirty="0"/>
              <a:t> </a:t>
            </a:r>
            <a:r>
              <a:rPr lang="tr-TR" dirty="0"/>
              <a:t>olmalarını</a:t>
            </a:r>
            <a:r>
              <a:rPr lang="tr-TR" spc="204" dirty="0"/>
              <a:t> </a:t>
            </a:r>
            <a:r>
              <a:rPr lang="tr-TR" dirty="0"/>
              <a:t>sağlar.</a:t>
            </a:r>
            <a:r>
              <a:rPr lang="tr-TR" spc="195" dirty="0"/>
              <a:t> </a:t>
            </a:r>
            <a:r>
              <a:rPr lang="tr-TR" dirty="0"/>
              <a:t>Bu</a:t>
            </a:r>
            <a:r>
              <a:rPr lang="tr-TR" spc="204" dirty="0"/>
              <a:t> </a:t>
            </a:r>
            <a:r>
              <a:rPr lang="tr-TR" dirty="0"/>
              <a:t>sayede</a:t>
            </a:r>
            <a:r>
              <a:rPr lang="tr-TR" spc="210" dirty="0"/>
              <a:t> </a:t>
            </a:r>
            <a:r>
              <a:rPr lang="tr-TR" spc="-10" dirty="0"/>
              <a:t>faaliyetlerin </a:t>
            </a:r>
            <a:r>
              <a:rPr lang="tr-TR" dirty="0"/>
              <a:t>sürekliliğinin</a:t>
            </a:r>
            <a:r>
              <a:rPr lang="tr-TR" spc="-45" dirty="0"/>
              <a:t> </a:t>
            </a:r>
            <a:r>
              <a:rPr lang="tr-TR" dirty="0"/>
              <a:t>kişi</a:t>
            </a:r>
            <a:r>
              <a:rPr lang="tr-TR" spc="-70" dirty="0"/>
              <a:t> </a:t>
            </a:r>
            <a:r>
              <a:rPr lang="tr-TR" dirty="0"/>
              <a:t>odaklı</a:t>
            </a:r>
            <a:r>
              <a:rPr lang="tr-TR" spc="-55" dirty="0"/>
              <a:t> </a:t>
            </a:r>
            <a:r>
              <a:rPr lang="tr-TR" dirty="0"/>
              <a:t>olması</a:t>
            </a:r>
            <a:r>
              <a:rPr lang="tr-TR" spc="-70" dirty="0"/>
              <a:t> </a:t>
            </a:r>
            <a:r>
              <a:rPr lang="tr-TR" dirty="0"/>
              <a:t>engellenir</a:t>
            </a:r>
            <a:r>
              <a:rPr lang="tr-TR" spc="-60" dirty="0"/>
              <a:t> </a:t>
            </a:r>
            <a:r>
              <a:rPr lang="tr-TR" dirty="0"/>
              <a:t>ve</a:t>
            </a:r>
            <a:r>
              <a:rPr lang="tr-TR" spc="-35" dirty="0"/>
              <a:t> </a:t>
            </a:r>
            <a:r>
              <a:rPr lang="tr-TR" spc="-10" dirty="0" smtClean="0"/>
              <a:t>kurumsallaşır.</a:t>
            </a:r>
          </a:p>
          <a:p>
            <a:pPr marL="298450" indent="-285750" algn="just">
              <a:lnSpc>
                <a:spcPct val="100000"/>
              </a:lnSpc>
              <a:spcBef>
                <a:spcPts val="1545"/>
              </a:spcBef>
              <a:buFont typeface="Wingdings" panose="05000000000000000000" pitchFamily="2" charset="2"/>
              <a:buChar char="Ø"/>
              <a:tabLst>
                <a:tab pos="354965" algn="l"/>
                <a:tab pos="1560830" algn="l"/>
                <a:tab pos="2086610" algn="l"/>
                <a:tab pos="3797300" algn="l"/>
                <a:tab pos="4780280" algn="l"/>
                <a:tab pos="5614035" algn="l"/>
                <a:tab pos="6138545" algn="l"/>
              </a:tabLst>
            </a:pPr>
            <a:r>
              <a:rPr lang="tr-TR" spc="-10" dirty="0" smtClean="0">
                <a:cs typeface="Calibri"/>
              </a:rPr>
              <a:t>Bilgi </a:t>
            </a:r>
            <a:r>
              <a:rPr lang="tr-TR" spc="-25" dirty="0" smtClean="0">
                <a:cs typeface="Calibri"/>
              </a:rPr>
              <a:t>ve </a:t>
            </a:r>
            <a:r>
              <a:rPr lang="tr-TR" spc="-10" dirty="0" smtClean="0">
                <a:cs typeface="Calibri"/>
              </a:rPr>
              <a:t>iletişim sistemlerinin kurulması, yönetici </a:t>
            </a:r>
            <a:r>
              <a:rPr lang="tr-TR" spc="-25" dirty="0" smtClean="0">
                <a:cs typeface="Calibri"/>
              </a:rPr>
              <a:t>ve </a:t>
            </a:r>
            <a:r>
              <a:rPr lang="tr-TR" dirty="0" smtClean="0">
                <a:cs typeface="Calibri"/>
              </a:rPr>
              <a:t>çalışanların</a:t>
            </a:r>
            <a:r>
              <a:rPr lang="tr-TR" spc="105" dirty="0" smtClean="0">
                <a:cs typeface="Calibri"/>
              </a:rPr>
              <a:t> </a:t>
            </a:r>
            <a:r>
              <a:rPr lang="tr-TR" dirty="0">
                <a:cs typeface="Calibri"/>
              </a:rPr>
              <a:t>görevlerini</a:t>
            </a:r>
            <a:r>
              <a:rPr lang="tr-TR" spc="110" dirty="0">
                <a:cs typeface="Calibri"/>
              </a:rPr>
              <a:t> </a:t>
            </a:r>
            <a:r>
              <a:rPr lang="tr-TR" dirty="0" smtClean="0">
                <a:cs typeface="Calibri"/>
              </a:rPr>
              <a:t>yerine getirebilmesi</a:t>
            </a:r>
            <a:r>
              <a:rPr lang="tr-TR" spc="110" dirty="0" smtClean="0">
                <a:cs typeface="Calibri"/>
              </a:rPr>
              <a:t> </a:t>
            </a:r>
            <a:r>
              <a:rPr lang="tr-TR" dirty="0">
                <a:cs typeface="Calibri"/>
              </a:rPr>
              <a:t>için</a:t>
            </a:r>
            <a:r>
              <a:rPr lang="tr-TR" spc="110" dirty="0">
                <a:cs typeface="Calibri"/>
              </a:rPr>
              <a:t> </a:t>
            </a:r>
            <a:r>
              <a:rPr lang="tr-TR" dirty="0">
                <a:cs typeface="Calibri"/>
              </a:rPr>
              <a:t>gerekli</a:t>
            </a:r>
            <a:r>
              <a:rPr lang="tr-TR" spc="114" dirty="0">
                <a:cs typeface="Calibri"/>
              </a:rPr>
              <a:t> </a:t>
            </a:r>
            <a:r>
              <a:rPr lang="tr-TR" spc="-20" dirty="0" smtClean="0">
                <a:cs typeface="Calibri"/>
              </a:rPr>
              <a:t>olan </a:t>
            </a:r>
            <a:r>
              <a:rPr lang="tr-TR" spc="-10" dirty="0" smtClean="0">
                <a:cs typeface="Calibri"/>
              </a:rPr>
              <a:t>bilginin </a:t>
            </a:r>
            <a:r>
              <a:rPr lang="tr-TR" spc="-20" dirty="0" smtClean="0">
                <a:cs typeface="Calibri"/>
              </a:rPr>
              <a:t>tam, </a:t>
            </a:r>
            <a:r>
              <a:rPr lang="tr-TR" spc="-10" dirty="0" smtClean="0">
                <a:cs typeface="Calibri"/>
              </a:rPr>
              <a:t>doğru, zamanında </a:t>
            </a:r>
            <a:r>
              <a:rPr lang="tr-TR" spc="-25" dirty="0" smtClean="0">
                <a:cs typeface="Calibri"/>
              </a:rPr>
              <a:t>ve</a:t>
            </a:r>
            <a:r>
              <a:rPr lang="tr-TR" dirty="0">
                <a:cs typeface="Calibri"/>
              </a:rPr>
              <a:t>	</a:t>
            </a:r>
            <a:r>
              <a:rPr lang="tr-TR" spc="-10" dirty="0" smtClean="0">
                <a:cs typeface="Calibri"/>
              </a:rPr>
              <a:t>güvenilir olarak üretilmesini </a:t>
            </a:r>
            <a:r>
              <a:rPr lang="tr-TR" spc="-25" dirty="0" smtClean="0">
                <a:cs typeface="Calibri"/>
              </a:rPr>
              <a:t>ve</a:t>
            </a:r>
            <a:r>
              <a:rPr lang="tr-TR" dirty="0" smtClean="0">
                <a:cs typeface="Calibri"/>
              </a:rPr>
              <a:t> </a:t>
            </a:r>
            <a:r>
              <a:rPr lang="tr-TR" spc="-10" dirty="0" smtClean="0">
                <a:cs typeface="Calibri"/>
              </a:rPr>
              <a:t>iletilmesini</a:t>
            </a:r>
            <a:r>
              <a:rPr lang="tr-TR" dirty="0" smtClean="0">
                <a:cs typeface="Calibri"/>
              </a:rPr>
              <a:t> </a:t>
            </a:r>
            <a:r>
              <a:rPr lang="tr-TR" spc="-10" dirty="0" smtClean="0">
                <a:cs typeface="Calibri"/>
              </a:rPr>
              <a:t>sağlayarak; sağlıklı karar </a:t>
            </a:r>
            <a:r>
              <a:rPr lang="tr-TR" spc="-10" dirty="0">
                <a:cs typeface="Calibri"/>
              </a:rPr>
              <a:t>alınabilmesine</a:t>
            </a:r>
            <a:r>
              <a:rPr lang="tr-TR" spc="-20" dirty="0">
                <a:cs typeface="Calibri"/>
              </a:rPr>
              <a:t> </a:t>
            </a:r>
            <a:r>
              <a:rPr lang="tr-TR" dirty="0">
                <a:cs typeface="Calibri"/>
              </a:rPr>
              <a:t>olanak</a:t>
            </a:r>
            <a:r>
              <a:rPr lang="tr-TR" spc="-15" dirty="0">
                <a:cs typeface="Calibri"/>
              </a:rPr>
              <a:t> </a:t>
            </a:r>
            <a:r>
              <a:rPr lang="tr-TR" spc="-10" dirty="0" smtClean="0">
                <a:cs typeface="Calibri"/>
              </a:rPr>
              <a:t>tanır.</a:t>
            </a:r>
          </a:p>
          <a:p>
            <a:pPr marL="298450" indent="-285750" algn="just">
              <a:lnSpc>
                <a:spcPct val="100000"/>
              </a:lnSpc>
              <a:spcBef>
                <a:spcPts val="1545"/>
              </a:spcBef>
              <a:buFont typeface="Wingdings" panose="05000000000000000000" pitchFamily="2" charset="2"/>
              <a:buChar char="Ø"/>
              <a:tabLst>
                <a:tab pos="354965" algn="l"/>
                <a:tab pos="1560830" algn="l"/>
                <a:tab pos="2086610" algn="l"/>
                <a:tab pos="3797300" algn="l"/>
                <a:tab pos="4780280" algn="l"/>
                <a:tab pos="5614035" algn="l"/>
                <a:tab pos="6138545" algn="l"/>
              </a:tabLst>
            </a:pPr>
            <a:r>
              <a:rPr lang="tr-TR" dirty="0" smtClean="0">
                <a:cs typeface="Calibri"/>
              </a:rPr>
              <a:t>Kurumların</a:t>
            </a:r>
            <a:r>
              <a:rPr lang="tr-TR" spc="-30" dirty="0" smtClean="0">
                <a:cs typeface="Calibri"/>
              </a:rPr>
              <a:t> </a:t>
            </a:r>
            <a:r>
              <a:rPr lang="tr-TR" dirty="0">
                <a:cs typeface="Calibri"/>
              </a:rPr>
              <a:t>stratejik</a:t>
            </a:r>
            <a:r>
              <a:rPr lang="tr-TR" spc="-30" dirty="0">
                <a:cs typeface="Calibri"/>
              </a:rPr>
              <a:t> </a:t>
            </a:r>
            <a:r>
              <a:rPr lang="tr-TR" dirty="0">
                <a:cs typeface="Calibri"/>
              </a:rPr>
              <a:t>hedef</a:t>
            </a:r>
            <a:r>
              <a:rPr lang="tr-TR" spc="-30" dirty="0">
                <a:cs typeface="Calibri"/>
              </a:rPr>
              <a:t> </a:t>
            </a:r>
            <a:r>
              <a:rPr lang="tr-TR" dirty="0">
                <a:cs typeface="Calibri"/>
              </a:rPr>
              <a:t>ve</a:t>
            </a:r>
            <a:r>
              <a:rPr lang="tr-TR" spc="-10" dirty="0">
                <a:cs typeface="Calibri"/>
              </a:rPr>
              <a:t> </a:t>
            </a:r>
            <a:r>
              <a:rPr lang="tr-TR" dirty="0">
                <a:cs typeface="Calibri"/>
              </a:rPr>
              <a:t>amaçlarına</a:t>
            </a:r>
            <a:r>
              <a:rPr lang="tr-TR" spc="-15" dirty="0">
                <a:cs typeface="Calibri"/>
              </a:rPr>
              <a:t> </a:t>
            </a:r>
            <a:r>
              <a:rPr lang="tr-TR" dirty="0">
                <a:cs typeface="Calibri"/>
              </a:rPr>
              <a:t>ulaşmasına</a:t>
            </a:r>
            <a:r>
              <a:rPr lang="tr-TR" spc="-30" dirty="0">
                <a:cs typeface="Calibri"/>
              </a:rPr>
              <a:t> </a:t>
            </a:r>
            <a:r>
              <a:rPr lang="tr-TR" spc="-10" dirty="0">
                <a:cs typeface="Calibri"/>
              </a:rPr>
              <a:t>katkıda </a:t>
            </a:r>
            <a:r>
              <a:rPr lang="tr-TR" spc="-10" dirty="0" smtClean="0">
                <a:cs typeface="Calibri"/>
              </a:rPr>
              <a:t>bulunur. </a:t>
            </a:r>
          </a:p>
          <a:p>
            <a:pPr marL="298450" indent="-285750" algn="just">
              <a:lnSpc>
                <a:spcPct val="100000"/>
              </a:lnSpc>
              <a:spcBef>
                <a:spcPts val="1545"/>
              </a:spcBef>
              <a:buFont typeface="Wingdings" panose="05000000000000000000" pitchFamily="2" charset="2"/>
              <a:buChar char="Ø"/>
              <a:tabLst>
                <a:tab pos="354965" algn="l"/>
                <a:tab pos="1560830" algn="l"/>
                <a:tab pos="2086610" algn="l"/>
                <a:tab pos="3797300" algn="l"/>
                <a:tab pos="4780280" algn="l"/>
                <a:tab pos="5614035" algn="l"/>
                <a:tab pos="6138545" algn="l"/>
              </a:tabLst>
            </a:pPr>
            <a:r>
              <a:rPr lang="tr-TR" spc="-10" dirty="0" smtClean="0">
                <a:cs typeface="Calibri"/>
              </a:rPr>
              <a:t>Yöneticilerin, hedeflere ulaşmada </a:t>
            </a:r>
            <a:r>
              <a:rPr lang="tr-TR" spc="-20" dirty="0" smtClean="0">
                <a:cs typeface="Calibri"/>
              </a:rPr>
              <a:t>daha </a:t>
            </a:r>
            <a:r>
              <a:rPr lang="tr-TR" spc="-25" dirty="0" smtClean="0">
                <a:cs typeface="Calibri"/>
              </a:rPr>
              <a:t>iyi</a:t>
            </a:r>
            <a:r>
              <a:rPr lang="tr-TR" dirty="0" smtClean="0">
                <a:cs typeface="Calibri"/>
              </a:rPr>
              <a:t> </a:t>
            </a:r>
            <a:r>
              <a:rPr lang="tr-TR" spc="-10" dirty="0" smtClean="0">
                <a:cs typeface="Calibri"/>
              </a:rPr>
              <a:t>izleme</a:t>
            </a:r>
            <a:r>
              <a:rPr lang="tr-TR" dirty="0" smtClean="0">
                <a:cs typeface="Calibri"/>
              </a:rPr>
              <a:t> </a:t>
            </a:r>
            <a:r>
              <a:rPr lang="tr-TR" spc="-55" dirty="0" smtClean="0">
                <a:cs typeface="Calibri"/>
              </a:rPr>
              <a:t>ve </a:t>
            </a:r>
            <a:r>
              <a:rPr lang="tr-TR" spc="-10" dirty="0">
                <a:cs typeface="Calibri"/>
              </a:rPr>
              <a:t>değerlendirme</a:t>
            </a:r>
            <a:r>
              <a:rPr lang="tr-TR" spc="-45" dirty="0">
                <a:cs typeface="Calibri"/>
              </a:rPr>
              <a:t> </a:t>
            </a:r>
            <a:r>
              <a:rPr lang="tr-TR" dirty="0">
                <a:cs typeface="Calibri"/>
              </a:rPr>
              <a:t>yapmasını</a:t>
            </a:r>
            <a:r>
              <a:rPr lang="tr-TR" spc="-55" dirty="0">
                <a:cs typeface="Calibri"/>
              </a:rPr>
              <a:t> </a:t>
            </a:r>
            <a:r>
              <a:rPr lang="tr-TR" spc="-10" dirty="0">
                <a:cs typeface="Calibri"/>
              </a:rPr>
              <a:t>sağlar</a:t>
            </a:r>
            <a:r>
              <a:rPr lang="tr-TR" spc="-10" dirty="0" smtClean="0">
                <a:cs typeface="Calibri"/>
              </a:rPr>
              <a:t>.</a:t>
            </a:r>
            <a:endParaRPr lang="tr-TR" dirty="0"/>
          </a:p>
        </p:txBody>
      </p:sp>
      <p:pic>
        <p:nvPicPr>
          <p:cNvPr id="4" name="Image 4"/>
          <p:cNvPicPr/>
          <p:nvPr/>
        </p:nvPicPr>
        <p:blipFill>
          <a:blip r:embed="rId3" cstate="print">
            <a:extLst>
              <a:ext uri="{28A0092B-C50C-407E-A947-70E740481C1C}">
                <a14:useLocalDpi xmlns:a14="http://schemas.microsoft.com/office/drawing/2010/main" val="0"/>
              </a:ext>
            </a:extLst>
          </a:blip>
          <a:stretch>
            <a:fillRect/>
          </a:stretch>
        </p:blipFill>
        <p:spPr>
          <a:xfrm>
            <a:off x="76200" y="515891"/>
            <a:ext cx="762000" cy="609600"/>
          </a:xfrm>
          <a:prstGeom prst="rect">
            <a:avLst/>
          </a:prstGeom>
        </p:spPr>
      </p:pic>
    </p:spTree>
    <p:extLst>
      <p:ext uri="{BB962C8B-B14F-4D97-AF65-F5344CB8AC3E}">
        <p14:creationId xmlns:p14="http://schemas.microsoft.com/office/powerpoint/2010/main" val="8687938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52600" y="995334"/>
            <a:ext cx="5943600" cy="443711"/>
          </a:xfrm>
          <a:prstGeom prst="rect">
            <a:avLst/>
          </a:prstGeom>
        </p:spPr>
        <p:txBody>
          <a:bodyPr vert="horz" wrap="square" lIns="0" tIns="12700" rIns="0" bIns="0" rtlCol="0">
            <a:spAutoFit/>
          </a:bodyPr>
          <a:lstStyle/>
          <a:p>
            <a:pPr marL="12700" algn="ctr">
              <a:lnSpc>
                <a:spcPct val="100000"/>
              </a:lnSpc>
              <a:spcBef>
                <a:spcPts val="105"/>
              </a:spcBef>
            </a:pPr>
            <a:r>
              <a:rPr lang="tr-TR" sz="2800" dirty="0" smtClean="0">
                <a:solidFill>
                  <a:schemeClr val="accent5">
                    <a:lumMod val="75000"/>
                  </a:schemeClr>
                </a:solidFill>
                <a:latin typeface="+mn-lt"/>
                <a:cs typeface="Cambria"/>
              </a:rPr>
              <a:t>İç</a:t>
            </a:r>
            <a:r>
              <a:rPr sz="2800" dirty="0" smtClean="0">
                <a:solidFill>
                  <a:schemeClr val="accent5">
                    <a:lumMod val="75000"/>
                  </a:schemeClr>
                </a:solidFill>
                <a:latin typeface="+mn-lt"/>
                <a:cs typeface="Cambria"/>
              </a:rPr>
              <a:t> </a:t>
            </a:r>
            <a:r>
              <a:rPr lang="tr-TR" sz="2800" dirty="0" smtClean="0">
                <a:solidFill>
                  <a:schemeClr val="accent5">
                    <a:lumMod val="75000"/>
                  </a:schemeClr>
                </a:solidFill>
                <a:latin typeface="+mn-lt"/>
                <a:cs typeface="Cambria"/>
              </a:rPr>
              <a:t>Kontrole İlişkin</a:t>
            </a:r>
            <a:r>
              <a:rPr sz="2800" dirty="0" smtClean="0">
                <a:solidFill>
                  <a:schemeClr val="accent5">
                    <a:lumMod val="75000"/>
                  </a:schemeClr>
                </a:solidFill>
                <a:latin typeface="+mn-lt"/>
                <a:cs typeface="Cambria"/>
              </a:rPr>
              <a:t> </a:t>
            </a:r>
            <a:r>
              <a:rPr lang="tr-TR" sz="2800" dirty="0" smtClean="0">
                <a:solidFill>
                  <a:schemeClr val="accent5">
                    <a:lumMod val="75000"/>
                  </a:schemeClr>
                </a:solidFill>
                <a:latin typeface="+mn-lt"/>
                <a:cs typeface="Cambria"/>
              </a:rPr>
              <a:t>Sorumluluklar</a:t>
            </a:r>
            <a:endParaRPr sz="2800" dirty="0">
              <a:solidFill>
                <a:schemeClr val="accent5">
                  <a:lumMod val="75000"/>
                </a:schemeClr>
              </a:solidFill>
              <a:latin typeface="+mn-lt"/>
              <a:cs typeface="Cambria"/>
            </a:endParaRPr>
          </a:p>
        </p:txBody>
      </p:sp>
      <p:sp>
        <p:nvSpPr>
          <p:cNvPr id="3" name="object 3"/>
          <p:cNvSpPr txBox="1"/>
          <p:nvPr/>
        </p:nvSpPr>
        <p:spPr>
          <a:xfrm>
            <a:off x="228600" y="1828800"/>
            <a:ext cx="8763000" cy="3186129"/>
          </a:xfrm>
          <a:prstGeom prst="rect">
            <a:avLst/>
          </a:prstGeom>
        </p:spPr>
        <p:txBody>
          <a:bodyPr vert="horz" wrap="square" lIns="0" tIns="71755" rIns="0" bIns="0" rtlCol="0">
            <a:spAutoFit/>
          </a:bodyPr>
          <a:lstStyle/>
          <a:p>
            <a:pPr marL="355600" indent="-342900">
              <a:lnSpc>
                <a:spcPct val="100000"/>
              </a:lnSpc>
              <a:spcBef>
                <a:spcPts val="990"/>
              </a:spcBef>
              <a:buSzPct val="114583"/>
              <a:buFont typeface="Wingdings" panose="05000000000000000000" pitchFamily="2" charset="2"/>
              <a:buChar char="Ø"/>
              <a:tabLst>
                <a:tab pos="300355" algn="l"/>
              </a:tabLst>
            </a:pPr>
            <a:r>
              <a:rPr lang="tr-TR" dirty="0" smtClean="0">
                <a:latin typeface="Calibri"/>
                <a:cs typeface="Calibri"/>
              </a:rPr>
              <a:t>Üst </a:t>
            </a:r>
            <a:r>
              <a:rPr lang="tr-TR" dirty="0">
                <a:latin typeface="Calibri"/>
                <a:cs typeface="Calibri"/>
              </a:rPr>
              <a:t>Yöneticinin görev ve sorumlulukları </a:t>
            </a:r>
          </a:p>
          <a:p>
            <a:pPr marL="355600" indent="-342900">
              <a:spcBef>
                <a:spcPts val="990"/>
              </a:spcBef>
              <a:buSzPct val="114583"/>
              <a:buFont typeface="Wingdings" panose="05000000000000000000" pitchFamily="2" charset="2"/>
              <a:buChar char="Ø"/>
              <a:tabLst>
                <a:tab pos="300355" algn="l"/>
              </a:tabLst>
            </a:pPr>
            <a:r>
              <a:rPr lang="tr-TR" dirty="0">
                <a:latin typeface="Calibri"/>
                <a:cs typeface="Calibri"/>
              </a:rPr>
              <a:t>Harcama yetkilisinin görev ve sorumlulukları</a:t>
            </a:r>
          </a:p>
          <a:p>
            <a:pPr marL="355600" indent="-342900">
              <a:spcBef>
                <a:spcPts val="990"/>
              </a:spcBef>
              <a:buSzPct val="114583"/>
              <a:buFont typeface="Wingdings" panose="05000000000000000000" pitchFamily="2" charset="2"/>
              <a:buChar char="Ø"/>
              <a:tabLst>
                <a:tab pos="300355" algn="l"/>
              </a:tabLst>
            </a:pPr>
            <a:r>
              <a:rPr lang="tr-TR" dirty="0">
                <a:latin typeface="Calibri"/>
                <a:cs typeface="Calibri"/>
              </a:rPr>
              <a:t>Diğer yöneticiler ve personelin görev ve sorumlulukları </a:t>
            </a:r>
          </a:p>
          <a:p>
            <a:pPr marL="355600" indent="-342900">
              <a:spcBef>
                <a:spcPts val="990"/>
              </a:spcBef>
              <a:buSzPct val="114583"/>
              <a:buFont typeface="Wingdings" panose="05000000000000000000" pitchFamily="2" charset="2"/>
              <a:buChar char="Ø"/>
              <a:tabLst>
                <a:tab pos="300355" algn="l"/>
              </a:tabLst>
            </a:pPr>
            <a:r>
              <a:rPr lang="tr-TR" dirty="0">
                <a:latin typeface="Calibri"/>
                <a:cs typeface="Calibri"/>
              </a:rPr>
              <a:t>Mali hizmetler birim yöneticisinin görev ve sorumlulukları </a:t>
            </a:r>
          </a:p>
          <a:p>
            <a:pPr marL="355600" indent="-342900">
              <a:spcBef>
                <a:spcPts val="990"/>
              </a:spcBef>
              <a:buSzPct val="114583"/>
              <a:buFont typeface="Wingdings" panose="05000000000000000000" pitchFamily="2" charset="2"/>
              <a:buChar char="Ø"/>
              <a:tabLst>
                <a:tab pos="300355" algn="l"/>
              </a:tabLst>
            </a:pPr>
            <a:r>
              <a:rPr lang="tr-TR" dirty="0">
                <a:latin typeface="Calibri"/>
                <a:cs typeface="Calibri"/>
              </a:rPr>
              <a:t>Muhasebe yetkilisinin görev ve sorumlulukları </a:t>
            </a:r>
          </a:p>
          <a:p>
            <a:pPr marL="355600" indent="-342900">
              <a:spcBef>
                <a:spcPts val="990"/>
              </a:spcBef>
              <a:buSzPct val="114583"/>
              <a:buFont typeface="Wingdings" panose="05000000000000000000" pitchFamily="2" charset="2"/>
              <a:buChar char="Ø"/>
              <a:tabLst>
                <a:tab pos="300355" algn="l"/>
              </a:tabLst>
            </a:pPr>
            <a:r>
              <a:rPr lang="tr-TR" dirty="0">
                <a:latin typeface="Calibri"/>
                <a:cs typeface="Calibri"/>
              </a:rPr>
              <a:t>İç denetçilerin görev ve sorumlulukları </a:t>
            </a:r>
          </a:p>
          <a:p>
            <a:pPr marL="355600" indent="-342900">
              <a:spcBef>
                <a:spcPts val="990"/>
              </a:spcBef>
              <a:buSzPct val="114583"/>
              <a:buFont typeface="Wingdings" panose="05000000000000000000" pitchFamily="2" charset="2"/>
              <a:buChar char="Ø"/>
              <a:tabLst>
                <a:tab pos="300355" algn="l"/>
              </a:tabLst>
            </a:pPr>
            <a:r>
              <a:rPr lang="tr-TR" dirty="0">
                <a:latin typeface="Calibri"/>
                <a:cs typeface="Calibri"/>
              </a:rPr>
              <a:t>İç Kontrol İzleme ve Yönlendirme Kurulunun görev ve sorumlulukları </a:t>
            </a:r>
            <a:endParaRPr lang="tr-TR" dirty="0" smtClean="0">
              <a:latin typeface="Calibri"/>
              <a:cs typeface="Calibri"/>
            </a:endParaRPr>
          </a:p>
          <a:p>
            <a:pPr marL="355600" indent="-342900">
              <a:spcBef>
                <a:spcPts val="990"/>
              </a:spcBef>
              <a:buSzPct val="114583"/>
              <a:buFont typeface="Wingdings" panose="05000000000000000000" pitchFamily="2" charset="2"/>
              <a:buChar char="Ø"/>
              <a:tabLst>
                <a:tab pos="300355" algn="l"/>
              </a:tabLst>
            </a:pPr>
            <a:r>
              <a:rPr lang="tr-TR" dirty="0" smtClean="0">
                <a:latin typeface="Calibri"/>
                <a:cs typeface="Calibri"/>
              </a:rPr>
              <a:t>Personelin Sorumluluğu </a:t>
            </a:r>
            <a:endParaRPr lang="tr-TR" dirty="0">
              <a:latin typeface="Calibri"/>
              <a:cs typeface="Calibri"/>
            </a:endParaRPr>
          </a:p>
        </p:txBody>
      </p:sp>
      <p:pic>
        <p:nvPicPr>
          <p:cNvPr id="4" name="Image 4"/>
          <p:cNvPicPr/>
          <p:nvPr/>
        </p:nvPicPr>
        <p:blipFill>
          <a:blip r:embed="rId2" cstate="print">
            <a:extLst>
              <a:ext uri="{28A0092B-C50C-407E-A947-70E740481C1C}">
                <a14:useLocalDpi xmlns:a14="http://schemas.microsoft.com/office/drawing/2010/main" val="0"/>
              </a:ext>
            </a:extLst>
          </a:blip>
          <a:stretch>
            <a:fillRect/>
          </a:stretch>
        </p:blipFill>
        <p:spPr>
          <a:xfrm>
            <a:off x="76200" y="515891"/>
            <a:ext cx="762000" cy="6096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4"/>
          <p:cNvPicPr/>
          <p:nvPr/>
        </p:nvPicPr>
        <p:blipFill>
          <a:blip r:embed="rId2" cstate="print">
            <a:extLst>
              <a:ext uri="{28A0092B-C50C-407E-A947-70E740481C1C}">
                <a14:useLocalDpi xmlns:a14="http://schemas.microsoft.com/office/drawing/2010/main" val="0"/>
              </a:ext>
            </a:extLst>
          </a:blip>
          <a:stretch>
            <a:fillRect/>
          </a:stretch>
        </p:blipFill>
        <p:spPr>
          <a:xfrm>
            <a:off x="76200" y="515891"/>
            <a:ext cx="762000" cy="609600"/>
          </a:xfrm>
          <a:prstGeom prst="rect">
            <a:avLst/>
          </a:prstGeom>
        </p:spPr>
      </p:pic>
      <p:sp>
        <p:nvSpPr>
          <p:cNvPr id="5" name="object 2"/>
          <p:cNvSpPr txBox="1">
            <a:spLocks noGrp="1"/>
          </p:cNvSpPr>
          <p:nvPr>
            <p:ph type="title"/>
          </p:nvPr>
        </p:nvSpPr>
        <p:spPr>
          <a:xfrm>
            <a:off x="1752600" y="995334"/>
            <a:ext cx="5943600" cy="443711"/>
          </a:xfrm>
          <a:prstGeom prst="rect">
            <a:avLst/>
          </a:prstGeom>
        </p:spPr>
        <p:txBody>
          <a:bodyPr vert="horz" wrap="square" lIns="0" tIns="12700" rIns="0" bIns="0" rtlCol="0">
            <a:spAutoFit/>
          </a:bodyPr>
          <a:lstStyle/>
          <a:p>
            <a:pPr marL="12700" algn="ctr">
              <a:spcBef>
                <a:spcPts val="105"/>
              </a:spcBef>
            </a:pPr>
            <a:r>
              <a:rPr lang="tr-TR" sz="2800" dirty="0">
                <a:solidFill>
                  <a:schemeClr val="accent5">
                    <a:lumMod val="75000"/>
                  </a:schemeClr>
                </a:solidFill>
                <a:latin typeface="+mn-lt"/>
                <a:cs typeface="Cambria"/>
              </a:rPr>
              <a:t>İç </a:t>
            </a:r>
            <a:r>
              <a:rPr lang="tr-TR" sz="2800" dirty="0" smtClean="0">
                <a:solidFill>
                  <a:schemeClr val="accent5">
                    <a:lumMod val="75000"/>
                  </a:schemeClr>
                </a:solidFill>
                <a:latin typeface="+mn-lt"/>
                <a:cs typeface="Cambria"/>
              </a:rPr>
              <a:t>Kontrole </a:t>
            </a:r>
            <a:r>
              <a:rPr lang="tr-TR" sz="2800" dirty="0">
                <a:solidFill>
                  <a:schemeClr val="accent5">
                    <a:lumMod val="75000"/>
                  </a:schemeClr>
                </a:solidFill>
                <a:latin typeface="+mn-lt"/>
                <a:cs typeface="Cambria"/>
              </a:rPr>
              <a:t>İ</a:t>
            </a:r>
            <a:r>
              <a:rPr lang="tr-TR" sz="2800" dirty="0" smtClean="0">
                <a:solidFill>
                  <a:schemeClr val="accent5">
                    <a:lumMod val="75000"/>
                  </a:schemeClr>
                </a:solidFill>
                <a:latin typeface="+mn-lt"/>
                <a:cs typeface="Cambria"/>
              </a:rPr>
              <a:t>lişkin </a:t>
            </a:r>
            <a:r>
              <a:rPr lang="tr-TR" sz="2800" dirty="0">
                <a:solidFill>
                  <a:schemeClr val="accent5">
                    <a:lumMod val="75000"/>
                  </a:schemeClr>
                </a:solidFill>
                <a:latin typeface="+mn-lt"/>
                <a:cs typeface="Cambria"/>
              </a:rPr>
              <a:t>T</a:t>
            </a:r>
            <a:r>
              <a:rPr lang="tr-TR" sz="2800" dirty="0" smtClean="0">
                <a:solidFill>
                  <a:schemeClr val="accent5">
                    <a:lumMod val="75000"/>
                  </a:schemeClr>
                </a:solidFill>
                <a:latin typeface="+mn-lt"/>
                <a:cs typeface="Cambria"/>
              </a:rPr>
              <a:t>emel </a:t>
            </a:r>
            <a:r>
              <a:rPr lang="tr-TR" sz="2800" dirty="0">
                <a:solidFill>
                  <a:schemeClr val="accent5">
                    <a:lumMod val="75000"/>
                  </a:schemeClr>
                </a:solidFill>
                <a:latin typeface="+mn-lt"/>
                <a:cs typeface="Cambria"/>
              </a:rPr>
              <a:t>S</a:t>
            </a:r>
            <a:r>
              <a:rPr lang="tr-TR" sz="2800" dirty="0" smtClean="0">
                <a:solidFill>
                  <a:schemeClr val="accent5">
                    <a:lumMod val="75000"/>
                  </a:schemeClr>
                </a:solidFill>
                <a:latin typeface="+mn-lt"/>
                <a:cs typeface="Cambria"/>
              </a:rPr>
              <a:t>orumluluklar</a:t>
            </a:r>
            <a:endParaRPr sz="2800" dirty="0">
              <a:solidFill>
                <a:schemeClr val="accent5">
                  <a:lumMod val="75000"/>
                </a:schemeClr>
              </a:solidFill>
              <a:latin typeface="+mn-lt"/>
              <a:cs typeface="Cambria"/>
            </a:endParaRPr>
          </a:p>
        </p:txBody>
      </p:sp>
      <p:sp>
        <p:nvSpPr>
          <p:cNvPr id="6" name="object 3"/>
          <p:cNvSpPr txBox="1"/>
          <p:nvPr/>
        </p:nvSpPr>
        <p:spPr>
          <a:xfrm>
            <a:off x="228600" y="1828800"/>
            <a:ext cx="8763000" cy="3088666"/>
          </a:xfrm>
          <a:prstGeom prst="rect">
            <a:avLst/>
          </a:prstGeom>
        </p:spPr>
        <p:txBody>
          <a:bodyPr vert="horz" wrap="square" lIns="0" tIns="71755" rIns="0" bIns="0" rtlCol="0">
            <a:spAutoFit/>
          </a:bodyPr>
          <a:lstStyle/>
          <a:p>
            <a:pPr marL="355600" indent="-342900">
              <a:spcBef>
                <a:spcPts val="990"/>
              </a:spcBef>
              <a:buSzPct val="114583"/>
              <a:buFont typeface="Wingdings" panose="05000000000000000000" pitchFamily="2" charset="2"/>
              <a:buChar char="Ø"/>
              <a:tabLst>
                <a:tab pos="300355" algn="l"/>
              </a:tabLst>
            </a:pPr>
            <a:r>
              <a:rPr lang="tr-TR" b="1" spc="-10" dirty="0">
                <a:solidFill>
                  <a:srgbClr val="DE7D17"/>
                </a:solidFill>
                <a:latin typeface="+mn-lt"/>
                <a:ea typeface="+mn-ea"/>
                <a:cs typeface="Calibri"/>
              </a:rPr>
              <a:t>Üst Yönetici, harcama yetkilileri ve diğer yöneticiler;</a:t>
            </a:r>
          </a:p>
          <a:p>
            <a:pPr marL="355600" indent="-342900" algn="just">
              <a:lnSpc>
                <a:spcPct val="100000"/>
              </a:lnSpc>
              <a:spcBef>
                <a:spcPts val="990"/>
              </a:spcBef>
              <a:buSzPct val="114583"/>
              <a:buFont typeface="Wingdings" panose="05000000000000000000" pitchFamily="2" charset="2"/>
              <a:buChar char="§"/>
              <a:tabLst>
                <a:tab pos="300355" algn="l"/>
              </a:tabLst>
            </a:pPr>
            <a:r>
              <a:rPr lang="tr-TR" dirty="0">
                <a:solidFill>
                  <a:schemeClr val="tx1"/>
                </a:solidFill>
                <a:latin typeface="+mn-lt"/>
                <a:ea typeface="+mn-ea"/>
                <a:cs typeface="+mn-cs"/>
              </a:rPr>
              <a:t>Mesleki değerlere ve dürüst yönetim anlayışına sahip </a:t>
            </a:r>
            <a:r>
              <a:rPr lang="tr-TR" dirty="0" smtClean="0">
                <a:solidFill>
                  <a:schemeClr val="tx1"/>
                </a:solidFill>
                <a:latin typeface="+mn-lt"/>
                <a:ea typeface="+mn-ea"/>
                <a:cs typeface="+mn-cs"/>
              </a:rPr>
              <a:t>olunmasından,</a:t>
            </a:r>
          </a:p>
          <a:p>
            <a:pPr marL="355600" indent="-342900" algn="just">
              <a:lnSpc>
                <a:spcPct val="100000"/>
              </a:lnSpc>
              <a:spcBef>
                <a:spcPts val="990"/>
              </a:spcBef>
              <a:buSzPct val="114583"/>
              <a:buFont typeface="Wingdings" panose="05000000000000000000" pitchFamily="2" charset="2"/>
              <a:buChar char="§"/>
              <a:tabLst>
                <a:tab pos="300355" algn="l"/>
              </a:tabLst>
            </a:pPr>
            <a:r>
              <a:rPr lang="tr-TR" dirty="0">
                <a:solidFill>
                  <a:schemeClr val="tx1"/>
                </a:solidFill>
                <a:latin typeface="+mn-lt"/>
                <a:ea typeface="+mn-ea"/>
                <a:cs typeface="+mn-cs"/>
              </a:rPr>
              <a:t>Malî yetki ve sorumlulukların bilgili ve yeterli yöneticiler ile personele verilmesinden</a:t>
            </a:r>
            <a:r>
              <a:rPr lang="tr-TR" dirty="0" smtClean="0">
                <a:solidFill>
                  <a:schemeClr val="tx1"/>
                </a:solidFill>
                <a:latin typeface="+mn-lt"/>
                <a:ea typeface="+mn-ea"/>
                <a:cs typeface="+mn-cs"/>
              </a:rPr>
              <a:t>,</a:t>
            </a:r>
          </a:p>
          <a:p>
            <a:pPr marL="355600" indent="-342900" algn="just">
              <a:lnSpc>
                <a:spcPct val="100000"/>
              </a:lnSpc>
              <a:spcBef>
                <a:spcPts val="990"/>
              </a:spcBef>
              <a:buSzPct val="114583"/>
              <a:buFont typeface="Wingdings" panose="05000000000000000000" pitchFamily="2" charset="2"/>
              <a:buChar char="§"/>
              <a:tabLst>
                <a:tab pos="300355" algn="l"/>
              </a:tabLst>
            </a:pPr>
            <a:r>
              <a:rPr lang="tr-TR" dirty="0">
                <a:solidFill>
                  <a:schemeClr val="tx1"/>
                </a:solidFill>
                <a:latin typeface="+mn-lt"/>
                <a:ea typeface="+mn-ea"/>
                <a:cs typeface="+mn-cs"/>
              </a:rPr>
              <a:t>Belirlenmiş standartlara uyulmasının sağlanmasından</a:t>
            </a:r>
            <a:r>
              <a:rPr lang="tr-TR" dirty="0" smtClean="0">
                <a:solidFill>
                  <a:schemeClr val="tx1"/>
                </a:solidFill>
                <a:latin typeface="+mn-lt"/>
                <a:ea typeface="+mn-ea"/>
                <a:cs typeface="+mn-cs"/>
              </a:rPr>
              <a:t>,</a:t>
            </a:r>
          </a:p>
          <a:p>
            <a:pPr marL="355600" indent="-342900" algn="just">
              <a:lnSpc>
                <a:spcPct val="100000"/>
              </a:lnSpc>
              <a:spcBef>
                <a:spcPts val="990"/>
              </a:spcBef>
              <a:buSzPct val="114583"/>
              <a:buFont typeface="Wingdings" panose="05000000000000000000" pitchFamily="2" charset="2"/>
              <a:buChar char="§"/>
              <a:tabLst>
                <a:tab pos="300355" algn="l"/>
              </a:tabLst>
            </a:pPr>
            <a:r>
              <a:rPr lang="tr-TR" dirty="0">
                <a:solidFill>
                  <a:schemeClr val="tx1"/>
                </a:solidFill>
                <a:latin typeface="+mn-lt"/>
                <a:ea typeface="+mn-ea"/>
                <a:cs typeface="+mn-cs"/>
              </a:rPr>
              <a:t>Mevzuata aykırı faaliyetlerin önlenmesinden</a:t>
            </a:r>
            <a:r>
              <a:rPr lang="tr-TR" dirty="0" smtClean="0">
                <a:solidFill>
                  <a:schemeClr val="tx1"/>
                </a:solidFill>
                <a:latin typeface="+mn-lt"/>
                <a:ea typeface="+mn-ea"/>
                <a:cs typeface="+mn-cs"/>
              </a:rPr>
              <a:t>,</a:t>
            </a:r>
          </a:p>
          <a:p>
            <a:pPr marL="355600" indent="-342900" algn="just">
              <a:lnSpc>
                <a:spcPct val="100000"/>
              </a:lnSpc>
              <a:spcBef>
                <a:spcPts val="990"/>
              </a:spcBef>
              <a:buSzPct val="114583"/>
              <a:buFont typeface="Wingdings" panose="05000000000000000000" pitchFamily="2" charset="2"/>
              <a:buChar char="§"/>
              <a:tabLst>
                <a:tab pos="300355" algn="l"/>
              </a:tabLst>
            </a:pPr>
            <a:r>
              <a:rPr lang="tr-TR" dirty="0">
                <a:solidFill>
                  <a:schemeClr val="tx1"/>
                </a:solidFill>
                <a:latin typeface="+mn-lt"/>
                <a:ea typeface="+mn-ea"/>
                <a:cs typeface="+mn-cs"/>
              </a:rPr>
              <a:t>Kapsamlı bir yönetim anlayışıyla uygun bir çalışma ortamının ve saydamlığın </a:t>
            </a:r>
            <a:r>
              <a:rPr lang="tr-TR" dirty="0" smtClean="0">
                <a:solidFill>
                  <a:schemeClr val="tx1"/>
                </a:solidFill>
                <a:latin typeface="+mn-lt"/>
                <a:ea typeface="+mn-ea"/>
                <a:cs typeface="+mn-cs"/>
              </a:rPr>
              <a:t>sağlanmasından</a:t>
            </a:r>
          </a:p>
          <a:p>
            <a:pPr marL="12700" lvl="1" algn="just">
              <a:spcBef>
                <a:spcPts val="990"/>
              </a:spcBef>
              <a:buSzPct val="114583"/>
              <a:tabLst>
                <a:tab pos="300355" algn="l"/>
              </a:tabLst>
            </a:pPr>
            <a:r>
              <a:rPr lang="tr-TR" dirty="0">
                <a:solidFill>
                  <a:schemeClr val="tx1"/>
                </a:solidFill>
                <a:latin typeface="+mn-lt"/>
                <a:ea typeface="+mn-ea"/>
                <a:cs typeface="+mn-cs"/>
              </a:rPr>
              <a:t>	</a:t>
            </a:r>
            <a:r>
              <a:rPr lang="tr-TR" dirty="0" smtClean="0">
                <a:solidFill>
                  <a:schemeClr val="tx1"/>
                </a:solidFill>
                <a:latin typeface="+mn-lt"/>
                <a:ea typeface="+mn-ea"/>
                <a:cs typeface="+mn-cs"/>
              </a:rPr>
              <a:t>	</a:t>
            </a:r>
            <a:r>
              <a:rPr lang="tr-TR" sz="2000" b="1" dirty="0">
                <a:latin typeface="Cambria" panose="02040503050406030204" pitchFamily="18" charset="0"/>
                <a:ea typeface="+mn-ea"/>
                <a:cs typeface="+mn-cs"/>
              </a:rPr>
              <a:t>g</a:t>
            </a:r>
            <a:r>
              <a:rPr lang="tr-TR" sz="2000" b="1" dirty="0" smtClean="0">
                <a:latin typeface="Cambria" panose="02040503050406030204" pitchFamily="18" charset="0"/>
              </a:rPr>
              <a:t>örev ve yetkileri çerçevesinde sorumludurlar.  </a:t>
            </a:r>
          </a:p>
        </p:txBody>
      </p:sp>
    </p:spTree>
    <p:extLst>
      <p:ext uri="{BB962C8B-B14F-4D97-AF65-F5344CB8AC3E}">
        <p14:creationId xmlns:p14="http://schemas.microsoft.com/office/powerpoint/2010/main" val="41569517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4400" y="971602"/>
            <a:ext cx="3297115" cy="307777"/>
          </a:xfrm>
        </p:spPr>
        <p:txBody>
          <a:bodyPr/>
          <a:lstStyle/>
          <a:p>
            <a:pPr algn="ctr"/>
            <a:r>
              <a:rPr lang="tr-TR" sz="2000" dirty="0" smtClean="0">
                <a:solidFill>
                  <a:schemeClr val="accent5">
                    <a:lumMod val="75000"/>
                  </a:schemeClr>
                </a:solidFill>
                <a:latin typeface="+mn-lt"/>
                <a:cs typeface="Cambria"/>
              </a:rPr>
              <a:t>Üst Yöneticilerin Sorumluluğu</a:t>
            </a:r>
            <a:endParaRPr lang="tr-TR" sz="2000" dirty="0">
              <a:solidFill>
                <a:schemeClr val="accent5">
                  <a:lumMod val="75000"/>
                </a:schemeClr>
              </a:solidFill>
              <a:latin typeface="+mn-lt"/>
              <a:cs typeface="Cambria"/>
            </a:endParaRPr>
          </a:p>
        </p:txBody>
      </p:sp>
      <p:sp>
        <p:nvSpPr>
          <p:cNvPr id="3" name="Metin Yer Tutucusu 2"/>
          <p:cNvSpPr>
            <a:spLocks noGrp="1"/>
          </p:cNvSpPr>
          <p:nvPr>
            <p:ph type="body" idx="1"/>
          </p:nvPr>
        </p:nvSpPr>
        <p:spPr>
          <a:xfrm>
            <a:off x="76200" y="1371600"/>
            <a:ext cx="8839200" cy="4667945"/>
          </a:xfrm>
        </p:spPr>
        <p:txBody>
          <a:bodyPr/>
          <a:lstStyle/>
          <a:p>
            <a:pPr marL="355600" indent="-342900" algn="just">
              <a:spcBef>
                <a:spcPts val="990"/>
              </a:spcBef>
              <a:buSzPct val="114583"/>
              <a:buFont typeface="Wingdings" panose="05000000000000000000" pitchFamily="2" charset="2"/>
              <a:buChar char="§"/>
              <a:tabLst>
                <a:tab pos="300355" algn="l"/>
              </a:tabLst>
            </a:pPr>
            <a:r>
              <a:rPr lang="tr-TR" dirty="0" smtClean="0"/>
              <a:t>Üst </a:t>
            </a:r>
            <a:r>
              <a:rPr lang="tr-TR" dirty="0"/>
              <a:t>Yönetici, idarede iç kontrol sisteminin oluşturulmasını sağlar, işleyişi izler ve gerekli tedbirleri alır. </a:t>
            </a:r>
            <a:endParaRPr lang="tr-TR" dirty="0" smtClean="0"/>
          </a:p>
          <a:p>
            <a:pPr marL="355600" indent="-342900" algn="just">
              <a:spcBef>
                <a:spcPts val="990"/>
              </a:spcBef>
              <a:buSzPct val="114583"/>
              <a:buFont typeface="Wingdings" panose="05000000000000000000" pitchFamily="2" charset="2"/>
              <a:buChar char="§"/>
              <a:tabLst>
                <a:tab pos="300355" algn="l"/>
              </a:tabLst>
            </a:pPr>
            <a:r>
              <a:rPr lang="tr-TR" dirty="0" smtClean="0"/>
              <a:t>Üst </a:t>
            </a:r>
            <a:r>
              <a:rPr lang="tr-TR" dirty="0"/>
              <a:t>Yönetici, iç kontrol sisteminin oluşturulmasını sağlamak üzere görev ve sorumlulukları tanımlar, Kamu İç Kontrol Standartlarına uyum için gerekli olan yazılı prosedürleri, talimatları ve eylem planlarını yürürlüğe koyar ve uygulama sonuçlarını izler</a:t>
            </a:r>
            <a:r>
              <a:rPr lang="tr-TR" dirty="0" smtClean="0"/>
              <a:t>.</a:t>
            </a:r>
          </a:p>
          <a:p>
            <a:pPr marL="355600" indent="-342900" algn="just">
              <a:spcBef>
                <a:spcPts val="990"/>
              </a:spcBef>
              <a:buSzPct val="114583"/>
              <a:buFont typeface="Wingdings" panose="05000000000000000000" pitchFamily="2" charset="2"/>
              <a:buChar char="§"/>
              <a:tabLst>
                <a:tab pos="300355" algn="l"/>
              </a:tabLst>
            </a:pPr>
            <a:r>
              <a:rPr lang="tr-TR" dirty="0" smtClean="0"/>
              <a:t>Üst </a:t>
            </a:r>
            <a:r>
              <a:rPr lang="tr-TR" dirty="0"/>
              <a:t>Yönetici, bu sorumluluğun gereklerini harcama yetkilileri, Strateji Geliştirme Daire Başkanlığı ve iç denetçiler aracılığıyla yerine getirir</a:t>
            </a:r>
            <a:r>
              <a:rPr lang="tr-TR" dirty="0" smtClean="0"/>
              <a:t>.</a:t>
            </a:r>
            <a:endParaRPr lang="tr-TR" dirty="0"/>
          </a:p>
          <a:p>
            <a:pPr marL="355600" indent="-342900" algn="just">
              <a:spcBef>
                <a:spcPts val="990"/>
              </a:spcBef>
              <a:buSzPct val="114583"/>
              <a:buFont typeface="Wingdings" panose="05000000000000000000" pitchFamily="2" charset="2"/>
              <a:buChar char="§"/>
              <a:tabLst>
                <a:tab pos="300355" algn="l"/>
              </a:tabLst>
            </a:pPr>
            <a:r>
              <a:rPr lang="tr-TR" dirty="0"/>
              <a:t>Üst Yönetici, her yıl Kamu İç Kontrol Yönetmeliği ekinde yer alan Üst Yöneticinin İç Kontrol Güvence Beyanını imzalar ve idare faaliyet raporuna ekler</a:t>
            </a:r>
            <a:r>
              <a:rPr lang="tr-TR" dirty="0" smtClean="0"/>
              <a:t>. </a:t>
            </a:r>
            <a:endParaRPr lang="tr-TR" dirty="0"/>
          </a:p>
          <a:p>
            <a:pPr marL="355600" indent="-342900" algn="just">
              <a:spcBef>
                <a:spcPts val="990"/>
              </a:spcBef>
              <a:buSzPct val="114583"/>
              <a:buFont typeface="Wingdings" panose="05000000000000000000" pitchFamily="2" charset="2"/>
              <a:buChar char="§"/>
              <a:tabLst>
                <a:tab pos="300355" algn="l"/>
              </a:tabLst>
            </a:pPr>
            <a:r>
              <a:rPr lang="tr-TR" dirty="0"/>
              <a:t>Üst Yönetici, iç kontrol güvence beyanını imzalarken; harcama birimleri tarafından sunulan faaliyet raporlarını ve eki iç kontrol güvence beyanlarını, iç denetim raporlarını, Strateji Geliştirme Daire Başkanlığı tarafından hazırlanan yıllık iç kontrol sistemi değerlendirme raporunu ve Strateji Geliştirme Daire Başkanının beyanını da dikkate alır. İç kontrol sisteminin izlenmesi sonucunda yeterli güvencenin sağlanamadığı tespit edilen hususlar ve alınması öngörülen tedbirler iç kontrol güvence beyanına eklenir.</a:t>
            </a:r>
          </a:p>
        </p:txBody>
      </p:sp>
      <p:pic>
        <p:nvPicPr>
          <p:cNvPr id="4" name="Image 4"/>
          <p:cNvPicPr/>
          <p:nvPr/>
        </p:nvPicPr>
        <p:blipFill>
          <a:blip r:embed="rId2" cstate="print">
            <a:extLst>
              <a:ext uri="{28A0092B-C50C-407E-A947-70E740481C1C}">
                <a14:useLocalDpi xmlns:a14="http://schemas.microsoft.com/office/drawing/2010/main" val="0"/>
              </a:ext>
            </a:extLst>
          </a:blip>
          <a:stretch>
            <a:fillRect/>
          </a:stretch>
        </p:blipFill>
        <p:spPr>
          <a:xfrm>
            <a:off x="76200" y="515891"/>
            <a:ext cx="762000" cy="609600"/>
          </a:xfrm>
          <a:prstGeom prst="rect">
            <a:avLst/>
          </a:prstGeom>
        </p:spPr>
      </p:pic>
    </p:spTree>
    <p:extLst>
      <p:ext uri="{BB962C8B-B14F-4D97-AF65-F5344CB8AC3E}">
        <p14:creationId xmlns:p14="http://schemas.microsoft.com/office/powerpoint/2010/main" val="4257229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14754" y="1141503"/>
            <a:ext cx="4800600" cy="307777"/>
          </a:xfrm>
        </p:spPr>
        <p:txBody>
          <a:bodyPr/>
          <a:lstStyle/>
          <a:p>
            <a:pPr algn="ctr"/>
            <a:r>
              <a:rPr lang="tr-TR" sz="2000" dirty="0">
                <a:solidFill>
                  <a:schemeClr val="accent5">
                    <a:lumMod val="75000"/>
                  </a:schemeClr>
                </a:solidFill>
                <a:latin typeface="+mn-lt"/>
                <a:cs typeface="Cambria"/>
              </a:rPr>
              <a:t>Harcama yetkilisinin görev ve </a:t>
            </a:r>
            <a:r>
              <a:rPr lang="tr-TR" sz="2000" dirty="0" smtClean="0">
                <a:solidFill>
                  <a:schemeClr val="accent5">
                    <a:lumMod val="75000"/>
                  </a:schemeClr>
                </a:solidFill>
                <a:latin typeface="+mn-lt"/>
                <a:cs typeface="Cambria"/>
              </a:rPr>
              <a:t>sorumlulukları</a:t>
            </a:r>
            <a:endParaRPr lang="tr-TR" sz="2000" dirty="0">
              <a:solidFill>
                <a:schemeClr val="accent5">
                  <a:lumMod val="75000"/>
                </a:schemeClr>
              </a:solidFill>
              <a:latin typeface="+mn-lt"/>
              <a:cs typeface="Cambria"/>
            </a:endParaRPr>
          </a:p>
        </p:txBody>
      </p:sp>
      <p:sp>
        <p:nvSpPr>
          <p:cNvPr id="3" name="Metin Yer Tutucusu 2"/>
          <p:cNvSpPr>
            <a:spLocks noGrp="1"/>
          </p:cNvSpPr>
          <p:nvPr>
            <p:ph type="body" idx="1"/>
          </p:nvPr>
        </p:nvSpPr>
        <p:spPr>
          <a:xfrm>
            <a:off x="114300" y="1600200"/>
            <a:ext cx="8845421" cy="4113947"/>
          </a:xfrm>
        </p:spPr>
        <p:txBody>
          <a:bodyPr/>
          <a:lstStyle/>
          <a:p>
            <a:pPr marL="355600" indent="-342900" algn="just">
              <a:spcBef>
                <a:spcPts val="990"/>
              </a:spcBef>
              <a:buSzPct val="114583"/>
              <a:buFont typeface="Wingdings" panose="05000000000000000000" pitchFamily="2" charset="2"/>
              <a:buChar char="§"/>
              <a:tabLst>
                <a:tab pos="300355" algn="l"/>
              </a:tabLst>
            </a:pPr>
            <a:r>
              <a:rPr lang="tr-TR" dirty="0"/>
              <a:t>Harcama yetkilisi, birimindeki düzenleme, faaliyet, süreç ve işlemlerin Kamu İç Kontrol Standartlarına uyumunu sağlamaktan ve hiyerarşik olarak üst kademe yöneticileri ile Üst Yöneticiye ve yetkili mercilere hesap vermekten sorumludur</a:t>
            </a:r>
            <a:r>
              <a:rPr lang="tr-TR" dirty="0" smtClean="0"/>
              <a:t>.</a:t>
            </a:r>
          </a:p>
          <a:p>
            <a:pPr marL="355600" indent="-342900" algn="just">
              <a:spcBef>
                <a:spcPts val="990"/>
              </a:spcBef>
              <a:buSzPct val="114583"/>
              <a:buFont typeface="Wingdings" panose="05000000000000000000" pitchFamily="2" charset="2"/>
              <a:buChar char="§"/>
              <a:tabLst>
                <a:tab pos="300355" algn="l"/>
              </a:tabLst>
            </a:pPr>
            <a:r>
              <a:rPr lang="tr-TR" dirty="0" smtClean="0"/>
              <a:t>Bu </a:t>
            </a:r>
            <a:r>
              <a:rPr lang="tr-TR" dirty="0"/>
              <a:t>amaçla harcama yetkilisi, biriminde iç kontrol sistemini oluşturur, uygular, izler ve </a:t>
            </a:r>
            <a:r>
              <a:rPr lang="tr-TR" dirty="0" smtClean="0"/>
              <a:t>raporlar.</a:t>
            </a:r>
          </a:p>
          <a:p>
            <a:pPr marL="355600" indent="-342900" algn="just">
              <a:spcBef>
                <a:spcPts val="990"/>
              </a:spcBef>
              <a:buSzPct val="114583"/>
              <a:buFont typeface="Wingdings" panose="05000000000000000000" pitchFamily="2" charset="2"/>
              <a:buChar char="§"/>
              <a:tabLst>
                <a:tab pos="300355" algn="l"/>
              </a:tabLst>
            </a:pPr>
            <a:r>
              <a:rPr lang="tr-TR" dirty="0" smtClean="0"/>
              <a:t>Harcama </a:t>
            </a:r>
            <a:r>
              <a:rPr lang="tr-TR" dirty="0"/>
              <a:t>yetkilisi biriminde, işlem yönergeleri ve süreç akış şemalarının oluşturulmasını ve bunlar esas alınarak tespit edilen risklere karşı alınacak önlemlerin belirlenmesini sağlar</a:t>
            </a:r>
            <a:r>
              <a:rPr lang="tr-TR" dirty="0" smtClean="0"/>
              <a:t>.</a:t>
            </a:r>
            <a:endParaRPr lang="tr-TR" dirty="0"/>
          </a:p>
          <a:p>
            <a:pPr marL="355600" indent="-342900" algn="just">
              <a:spcBef>
                <a:spcPts val="990"/>
              </a:spcBef>
              <a:buSzPct val="114583"/>
              <a:buFont typeface="Wingdings" panose="05000000000000000000" pitchFamily="2" charset="2"/>
              <a:buChar char="§"/>
              <a:tabLst>
                <a:tab pos="300355" algn="l"/>
              </a:tabLst>
            </a:pPr>
            <a:r>
              <a:rPr lang="tr-TR" dirty="0"/>
              <a:t>Harcama yetkilisi, her yıl Kamu İç Kontrol Yönetmeliği ekinde yer alan Harcama Yetkilisinin İç Kontrol Güvence Beyanını imzalar, birim faaliyet raporuna ekler ve Üst Yöneticiye sunar</a:t>
            </a:r>
            <a:r>
              <a:rPr lang="tr-TR" dirty="0" smtClean="0"/>
              <a:t>. </a:t>
            </a:r>
            <a:endParaRPr lang="tr-TR" dirty="0"/>
          </a:p>
          <a:p>
            <a:pPr marL="355600" indent="-342900" algn="just">
              <a:spcBef>
                <a:spcPts val="990"/>
              </a:spcBef>
              <a:buSzPct val="114583"/>
              <a:buFont typeface="Wingdings" panose="05000000000000000000" pitchFamily="2" charset="2"/>
              <a:buChar char="§"/>
              <a:tabLst>
                <a:tab pos="300355" algn="l"/>
              </a:tabLst>
            </a:pPr>
            <a:r>
              <a:rPr lang="tr-TR" dirty="0"/>
              <a:t>Harcama yetkilisi iç kontrol güvence beyanını imzalarken, kendisine sunulan bilgi ve raporlar ile iç denetim raporlarını da dikkate alır. İç kontrol sisteminin izlenmesi sonucunda yeterli güvencenin sağlanamadığı tespit edilen hususlar ve alınması öngörülen tedbirler iç kontrol güvence beyanına eklenir. </a:t>
            </a:r>
          </a:p>
        </p:txBody>
      </p:sp>
      <p:pic>
        <p:nvPicPr>
          <p:cNvPr id="4" name="Image 4"/>
          <p:cNvPicPr/>
          <p:nvPr/>
        </p:nvPicPr>
        <p:blipFill>
          <a:blip r:embed="rId2" cstate="print">
            <a:extLst>
              <a:ext uri="{28A0092B-C50C-407E-A947-70E740481C1C}">
                <a14:useLocalDpi xmlns:a14="http://schemas.microsoft.com/office/drawing/2010/main" val="0"/>
              </a:ext>
            </a:extLst>
          </a:blip>
          <a:stretch>
            <a:fillRect/>
          </a:stretch>
        </p:blipFill>
        <p:spPr>
          <a:xfrm>
            <a:off x="76200" y="515891"/>
            <a:ext cx="762000" cy="609600"/>
          </a:xfrm>
          <a:prstGeom prst="rect">
            <a:avLst/>
          </a:prstGeom>
        </p:spPr>
      </p:pic>
    </p:spTree>
    <p:extLst>
      <p:ext uri="{BB962C8B-B14F-4D97-AF65-F5344CB8AC3E}">
        <p14:creationId xmlns:p14="http://schemas.microsoft.com/office/powerpoint/2010/main" val="37246664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62000" y="1202934"/>
            <a:ext cx="5867400" cy="307777"/>
          </a:xfrm>
        </p:spPr>
        <p:txBody>
          <a:bodyPr/>
          <a:lstStyle/>
          <a:p>
            <a:r>
              <a:rPr lang="tr-TR" sz="2000" dirty="0">
                <a:solidFill>
                  <a:schemeClr val="accent5">
                    <a:lumMod val="75000"/>
                  </a:schemeClr>
                </a:solidFill>
                <a:latin typeface="+mn-lt"/>
                <a:cs typeface="Cambria"/>
              </a:rPr>
              <a:t>Diğer yöneticiler ve personelin görev ve </a:t>
            </a:r>
            <a:r>
              <a:rPr lang="tr-TR" sz="2000" dirty="0" smtClean="0">
                <a:solidFill>
                  <a:schemeClr val="accent5">
                    <a:lumMod val="75000"/>
                  </a:schemeClr>
                </a:solidFill>
                <a:latin typeface="+mn-lt"/>
                <a:cs typeface="Cambria"/>
              </a:rPr>
              <a:t>sorumlulukları</a:t>
            </a:r>
            <a:endParaRPr lang="tr-TR" sz="2000" dirty="0">
              <a:solidFill>
                <a:schemeClr val="accent5">
                  <a:lumMod val="75000"/>
                </a:schemeClr>
              </a:solidFill>
              <a:latin typeface="+mn-lt"/>
              <a:cs typeface="Cambria"/>
            </a:endParaRPr>
          </a:p>
        </p:txBody>
      </p:sp>
      <p:sp>
        <p:nvSpPr>
          <p:cNvPr id="3" name="Metin Yer Tutucusu 2"/>
          <p:cNvSpPr>
            <a:spLocks noGrp="1"/>
          </p:cNvSpPr>
          <p:nvPr>
            <p:ph type="body" idx="1"/>
          </p:nvPr>
        </p:nvSpPr>
        <p:spPr>
          <a:xfrm>
            <a:off x="76200" y="1756820"/>
            <a:ext cx="8763000" cy="1790234"/>
          </a:xfrm>
        </p:spPr>
        <p:txBody>
          <a:bodyPr/>
          <a:lstStyle/>
          <a:p>
            <a:pPr marL="355600" indent="-342900" algn="just">
              <a:spcBef>
                <a:spcPts val="990"/>
              </a:spcBef>
              <a:buSzPct val="114583"/>
              <a:buFont typeface="Wingdings" panose="05000000000000000000" pitchFamily="2" charset="2"/>
              <a:buChar char="§"/>
              <a:tabLst>
                <a:tab pos="300355" algn="l"/>
              </a:tabLst>
            </a:pPr>
            <a:r>
              <a:rPr lang="tr-TR" dirty="0"/>
              <a:t>İdarenin hiyerarşik kademelerinde yer alan diğer yöneticiler ve personel, görev ve yetki alanları çerçevesinde, iç kontrol sisteminin gereklerinin yerine getirilmesinden ve uygulanmasından </a:t>
            </a:r>
            <a:r>
              <a:rPr lang="tr-TR" dirty="0" smtClean="0"/>
              <a:t>sorumludur.</a:t>
            </a:r>
          </a:p>
          <a:p>
            <a:pPr marL="355600" indent="-342900" algn="just">
              <a:spcBef>
                <a:spcPts val="990"/>
              </a:spcBef>
              <a:buSzPct val="114583"/>
              <a:buFont typeface="Wingdings" panose="05000000000000000000" pitchFamily="2" charset="2"/>
              <a:buChar char="§"/>
              <a:tabLst>
                <a:tab pos="300355" algn="l"/>
              </a:tabLst>
            </a:pPr>
            <a:r>
              <a:rPr lang="tr-TR" dirty="0" smtClean="0"/>
              <a:t>Bu </a:t>
            </a:r>
            <a:r>
              <a:rPr lang="tr-TR" dirty="0"/>
              <a:t>kapsamda, yürütülen görevlere ilişkin risk değerlendirme çalışmaları yapılır, önlem alınması gereken riskler iyileştirme önerileri ile birlikte bir Üst Yöneticiye yılda en az bir kez bildirilir. Acil eylem gerektiren riskler ise derhal bildirilir</a:t>
            </a:r>
            <a:r>
              <a:rPr lang="tr-TR" dirty="0" smtClean="0"/>
              <a:t>. </a:t>
            </a:r>
            <a:endParaRPr lang="tr-TR" dirty="0"/>
          </a:p>
        </p:txBody>
      </p:sp>
      <p:sp>
        <p:nvSpPr>
          <p:cNvPr id="4" name="Unvan 1"/>
          <p:cNvSpPr txBox="1">
            <a:spLocks/>
          </p:cNvSpPr>
          <p:nvPr/>
        </p:nvSpPr>
        <p:spPr>
          <a:xfrm>
            <a:off x="762000" y="3733800"/>
            <a:ext cx="6248400" cy="307777"/>
          </a:xfrm>
          <a:prstGeom prst="rect">
            <a:avLst/>
          </a:prstGeom>
        </p:spPr>
        <p:txBody>
          <a:bodyPr wrap="square" lIns="0" tIns="0" rIns="0" bIns="0">
            <a:spAutoFit/>
          </a:bodyPr>
          <a:lstStyle>
            <a:lvl1pPr>
              <a:defRPr sz="3600" b="1" i="0">
                <a:solidFill>
                  <a:srgbClr val="C00000"/>
                </a:solidFill>
                <a:latin typeface="Calibri"/>
                <a:ea typeface="+mj-ea"/>
                <a:cs typeface="Calibri"/>
              </a:defRPr>
            </a:lvl1pPr>
          </a:lstStyle>
          <a:p>
            <a:r>
              <a:rPr lang="tr-TR" sz="2000" dirty="0">
                <a:solidFill>
                  <a:schemeClr val="accent5">
                    <a:lumMod val="75000"/>
                  </a:schemeClr>
                </a:solidFill>
                <a:latin typeface="+mn-lt"/>
                <a:cs typeface="Cambria"/>
              </a:rPr>
              <a:t>Mali hizmetler birim yöneticisinin görev ve </a:t>
            </a:r>
            <a:r>
              <a:rPr lang="tr-TR" sz="2000" dirty="0" smtClean="0">
                <a:solidFill>
                  <a:schemeClr val="accent5">
                    <a:lumMod val="75000"/>
                  </a:schemeClr>
                </a:solidFill>
                <a:latin typeface="+mn-lt"/>
                <a:cs typeface="Cambria"/>
              </a:rPr>
              <a:t>sorumlulukları</a:t>
            </a:r>
            <a:endParaRPr lang="tr-TR" sz="2000" dirty="0">
              <a:solidFill>
                <a:schemeClr val="accent5">
                  <a:lumMod val="75000"/>
                </a:schemeClr>
              </a:solidFill>
              <a:latin typeface="+mn-lt"/>
              <a:cs typeface="Cambria"/>
            </a:endParaRPr>
          </a:p>
        </p:txBody>
      </p:sp>
      <p:sp>
        <p:nvSpPr>
          <p:cNvPr id="5" name="Metin Yer Tutucusu 2"/>
          <p:cNvSpPr txBox="1">
            <a:spLocks/>
          </p:cNvSpPr>
          <p:nvPr/>
        </p:nvSpPr>
        <p:spPr>
          <a:xfrm>
            <a:off x="76200" y="4191000"/>
            <a:ext cx="8763000" cy="1790234"/>
          </a:xfrm>
          <a:prstGeom prst="rect">
            <a:avLst/>
          </a:prstGeom>
        </p:spPr>
        <p:txBody>
          <a:bodyPr wrap="square" lIns="0" tIns="0" rIns="0" bIns="0">
            <a:spAutoFit/>
          </a:bodyPr>
          <a:lstStyle>
            <a:lvl1pPr marL="0">
              <a:defRPr b="0" i="0">
                <a:solidFill>
                  <a:schemeClr val="tx1"/>
                </a:solidFill>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55600" indent="-342900" algn="just">
              <a:spcBef>
                <a:spcPts val="990"/>
              </a:spcBef>
              <a:buSzPct val="114583"/>
              <a:buFont typeface="Wingdings" panose="05000000000000000000" pitchFamily="2" charset="2"/>
              <a:buChar char="§"/>
              <a:tabLst>
                <a:tab pos="300355" algn="l"/>
              </a:tabLst>
            </a:pPr>
            <a:r>
              <a:rPr lang="tr-TR" dirty="0"/>
              <a:t>Strateji Geliştirme Daire Başkanı; harcama birimlerinde iç kontrol sisteminin oluşturulmasını ve Kamu İç Kontrol Standartlarına uyum çalışmalarını yönlendirir, koordine eder, eğitim ve rehberlik hizmeti verir, uygulama sonuçlarını izler, değerlendirir, Üst Yöneticiye raporlar ve ön mali kontrol faaliyetini yürütür</a:t>
            </a:r>
            <a:r>
              <a:rPr lang="tr-TR" dirty="0" smtClean="0"/>
              <a:t>.</a:t>
            </a:r>
            <a:endParaRPr lang="tr-TR" dirty="0"/>
          </a:p>
          <a:p>
            <a:pPr marL="355600" indent="-342900" algn="just">
              <a:spcBef>
                <a:spcPts val="990"/>
              </a:spcBef>
              <a:buSzPct val="114583"/>
              <a:buFont typeface="Wingdings" panose="05000000000000000000" pitchFamily="2" charset="2"/>
              <a:buChar char="§"/>
              <a:tabLst>
                <a:tab pos="300355" algn="l"/>
              </a:tabLst>
            </a:pPr>
            <a:r>
              <a:rPr lang="tr-TR" dirty="0"/>
              <a:t>Strateji Geliştirme Daire Başkanı, her yıl Kamu İç Kontrol Yönetmeliği ekinde yer alan Mali Hizmetler Birim Yöneticisinin Beyanını imzalar ve idare faaliyet raporuna ekler</a:t>
            </a:r>
            <a:r>
              <a:rPr lang="tr-TR" dirty="0" smtClean="0"/>
              <a:t>.</a:t>
            </a:r>
            <a:endParaRPr lang="tr-TR" dirty="0"/>
          </a:p>
        </p:txBody>
      </p:sp>
      <p:pic>
        <p:nvPicPr>
          <p:cNvPr id="6" name="Image 4"/>
          <p:cNvPicPr/>
          <p:nvPr/>
        </p:nvPicPr>
        <p:blipFill>
          <a:blip r:embed="rId2" cstate="print">
            <a:extLst>
              <a:ext uri="{28A0092B-C50C-407E-A947-70E740481C1C}">
                <a14:useLocalDpi xmlns:a14="http://schemas.microsoft.com/office/drawing/2010/main" val="0"/>
              </a:ext>
            </a:extLst>
          </a:blip>
          <a:stretch>
            <a:fillRect/>
          </a:stretch>
        </p:blipFill>
        <p:spPr>
          <a:xfrm>
            <a:off x="76200" y="515891"/>
            <a:ext cx="762000" cy="609600"/>
          </a:xfrm>
          <a:prstGeom prst="rect">
            <a:avLst/>
          </a:prstGeom>
        </p:spPr>
      </p:pic>
    </p:spTree>
    <p:extLst>
      <p:ext uri="{BB962C8B-B14F-4D97-AF65-F5344CB8AC3E}">
        <p14:creationId xmlns:p14="http://schemas.microsoft.com/office/powerpoint/2010/main" val="16482153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62000" y="1084341"/>
            <a:ext cx="5029200" cy="307777"/>
          </a:xfrm>
        </p:spPr>
        <p:txBody>
          <a:bodyPr/>
          <a:lstStyle/>
          <a:p>
            <a:r>
              <a:rPr lang="tr-TR" sz="2000" dirty="0">
                <a:solidFill>
                  <a:schemeClr val="accent5">
                    <a:lumMod val="75000"/>
                  </a:schemeClr>
                </a:solidFill>
                <a:latin typeface="+mn-lt"/>
                <a:cs typeface="Cambria"/>
              </a:rPr>
              <a:t>Muhasebe yetkilisinin görev ve </a:t>
            </a:r>
            <a:r>
              <a:rPr lang="tr-TR" sz="2000" dirty="0" smtClean="0">
                <a:solidFill>
                  <a:schemeClr val="accent5">
                    <a:lumMod val="75000"/>
                  </a:schemeClr>
                </a:solidFill>
                <a:latin typeface="+mn-lt"/>
                <a:cs typeface="Cambria"/>
              </a:rPr>
              <a:t>sorumlulukları</a:t>
            </a:r>
            <a:endParaRPr lang="tr-TR" sz="2000" dirty="0">
              <a:solidFill>
                <a:schemeClr val="accent5">
                  <a:lumMod val="75000"/>
                </a:schemeClr>
              </a:solidFill>
              <a:latin typeface="+mn-lt"/>
              <a:cs typeface="Cambria"/>
            </a:endParaRPr>
          </a:p>
        </p:txBody>
      </p:sp>
      <p:sp>
        <p:nvSpPr>
          <p:cNvPr id="3" name="Metin Yer Tutucusu 2"/>
          <p:cNvSpPr>
            <a:spLocks noGrp="1"/>
          </p:cNvSpPr>
          <p:nvPr>
            <p:ph type="body" idx="1"/>
          </p:nvPr>
        </p:nvSpPr>
        <p:spPr>
          <a:xfrm>
            <a:off x="137746" y="1444770"/>
            <a:ext cx="8763000" cy="553998"/>
          </a:xfrm>
        </p:spPr>
        <p:txBody>
          <a:bodyPr/>
          <a:lstStyle/>
          <a:p>
            <a:pPr marL="355600" indent="-342900" algn="just">
              <a:spcBef>
                <a:spcPts val="990"/>
              </a:spcBef>
              <a:buSzPct val="114583"/>
              <a:buFont typeface="Wingdings" panose="05000000000000000000" pitchFamily="2" charset="2"/>
              <a:buChar char="§"/>
              <a:tabLst>
                <a:tab pos="300355" algn="l"/>
              </a:tabLst>
            </a:pPr>
            <a:r>
              <a:rPr lang="tr-TR" dirty="0"/>
              <a:t>Muhasebe yetkilisi, muhasebe kayıtlarının usulüne ve standartlara uygun, saydam ve erişilebilir şekilde tutulmasından sorumludur.</a:t>
            </a:r>
          </a:p>
        </p:txBody>
      </p:sp>
      <p:sp>
        <p:nvSpPr>
          <p:cNvPr id="4" name="Unvan 1"/>
          <p:cNvSpPr txBox="1">
            <a:spLocks/>
          </p:cNvSpPr>
          <p:nvPr/>
        </p:nvSpPr>
        <p:spPr>
          <a:xfrm>
            <a:off x="747346" y="2117426"/>
            <a:ext cx="4358054" cy="307777"/>
          </a:xfrm>
          <a:prstGeom prst="rect">
            <a:avLst/>
          </a:prstGeom>
        </p:spPr>
        <p:txBody>
          <a:bodyPr wrap="square" lIns="0" tIns="0" rIns="0" bIns="0">
            <a:spAutoFit/>
          </a:bodyPr>
          <a:lstStyle>
            <a:lvl1pPr>
              <a:defRPr sz="3600" b="1" i="0">
                <a:solidFill>
                  <a:srgbClr val="C00000"/>
                </a:solidFill>
                <a:latin typeface="Calibri"/>
                <a:ea typeface="+mj-ea"/>
                <a:cs typeface="Calibri"/>
              </a:defRPr>
            </a:lvl1pPr>
          </a:lstStyle>
          <a:p>
            <a:r>
              <a:rPr lang="tr-TR" sz="2000" dirty="0">
                <a:solidFill>
                  <a:schemeClr val="accent5">
                    <a:lumMod val="75000"/>
                  </a:schemeClr>
                </a:solidFill>
                <a:latin typeface="+mn-lt"/>
                <a:cs typeface="Cambria"/>
              </a:rPr>
              <a:t>İç denetçilerin görev ve sorumlulukları</a:t>
            </a:r>
          </a:p>
        </p:txBody>
      </p:sp>
      <p:sp>
        <p:nvSpPr>
          <p:cNvPr id="5" name="Metin Yer Tutucusu 2"/>
          <p:cNvSpPr txBox="1">
            <a:spLocks/>
          </p:cNvSpPr>
          <p:nvPr/>
        </p:nvSpPr>
        <p:spPr>
          <a:xfrm>
            <a:off x="137746" y="2507207"/>
            <a:ext cx="8763000" cy="1236236"/>
          </a:xfrm>
          <a:prstGeom prst="rect">
            <a:avLst/>
          </a:prstGeom>
        </p:spPr>
        <p:txBody>
          <a:bodyPr wrap="square" lIns="0" tIns="0" rIns="0" bIns="0">
            <a:spAutoFit/>
          </a:bodyPr>
          <a:lstStyle>
            <a:lvl1pPr marL="0">
              <a:defRPr b="0" i="0">
                <a:solidFill>
                  <a:schemeClr val="tx1"/>
                </a:solidFill>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55600" indent="-342900" algn="just">
              <a:spcBef>
                <a:spcPts val="990"/>
              </a:spcBef>
              <a:buSzPct val="114583"/>
              <a:buFont typeface="Wingdings" panose="05000000000000000000" pitchFamily="2" charset="2"/>
              <a:buChar char="§"/>
              <a:tabLst>
                <a:tab pos="300355" algn="l"/>
              </a:tabLst>
            </a:pPr>
            <a:r>
              <a:rPr lang="tr-TR" dirty="0"/>
              <a:t>İç denetçiler, iç kontrol sistemini Kanun ve ilgili diğer mevzuat kapsamında denetlemekten ve Üst Yöneticiye raporlamaktan sorumludur. </a:t>
            </a:r>
            <a:endParaRPr lang="tr-TR" dirty="0" smtClean="0"/>
          </a:p>
          <a:p>
            <a:pPr marL="355600" indent="-342900" algn="just">
              <a:spcBef>
                <a:spcPts val="990"/>
              </a:spcBef>
              <a:buSzPct val="114583"/>
              <a:buFont typeface="Wingdings" panose="05000000000000000000" pitchFamily="2" charset="2"/>
              <a:buChar char="§"/>
              <a:tabLst>
                <a:tab pos="300355" algn="l"/>
              </a:tabLst>
            </a:pPr>
            <a:r>
              <a:rPr lang="tr-TR" dirty="0" smtClean="0"/>
              <a:t>İç </a:t>
            </a:r>
            <a:r>
              <a:rPr lang="tr-TR" dirty="0"/>
              <a:t>denetçiler düzenledikleri raporlarda bulgularını; iç kontrolün gerekleri, Kamu İç Kontrol Standartları ve ilgili diğer düzenlemelerle ilişkilendirerek öneriler geliştirir.</a:t>
            </a:r>
          </a:p>
        </p:txBody>
      </p:sp>
      <p:sp>
        <p:nvSpPr>
          <p:cNvPr id="6" name="Unvan 1"/>
          <p:cNvSpPr txBox="1">
            <a:spLocks/>
          </p:cNvSpPr>
          <p:nvPr/>
        </p:nvSpPr>
        <p:spPr>
          <a:xfrm>
            <a:off x="747346" y="3870220"/>
            <a:ext cx="7406054" cy="307777"/>
          </a:xfrm>
          <a:prstGeom prst="rect">
            <a:avLst/>
          </a:prstGeom>
        </p:spPr>
        <p:txBody>
          <a:bodyPr wrap="square" lIns="0" tIns="0" rIns="0" bIns="0">
            <a:spAutoFit/>
          </a:bodyPr>
          <a:lstStyle>
            <a:lvl1pPr>
              <a:defRPr sz="3600" b="1" i="0">
                <a:solidFill>
                  <a:srgbClr val="C00000"/>
                </a:solidFill>
                <a:latin typeface="Calibri"/>
                <a:ea typeface="+mj-ea"/>
                <a:cs typeface="Calibri"/>
              </a:defRPr>
            </a:lvl1pPr>
          </a:lstStyle>
          <a:p>
            <a:r>
              <a:rPr lang="tr-TR" sz="2000" dirty="0">
                <a:solidFill>
                  <a:schemeClr val="accent5">
                    <a:lumMod val="75000"/>
                  </a:schemeClr>
                </a:solidFill>
                <a:latin typeface="+mn-lt"/>
                <a:cs typeface="Cambria"/>
              </a:rPr>
              <a:t>İç Kontrol İzleme ve Yönlendirme Kurulunun görev ve sorumlulukları</a:t>
            </a:r>
          </a:p>
        </p:txBody>
      </p:sp>
      <p:sp>
        <p:nvSpPr>
          <p:cNvPr id="7" name="Metin Yer Tutucusu 2"/>
          <p:cNvSpPr txBox="1">
            <a:spLocks/>
          </p:cNvSpPr>
          <p:nvPr/>
        </p:nvSpPr>
        <p:spPr>
          <a:xfrm>
            <a:off x="137746" y="4284965"/>
            <a:ext cx="8763000" cy="830997"/>
          </a:xfrm>
          <a:prstGeom prst="rect">
            <a:avLst/>
          </a:prstGeom>
        </p:spPr>
        <p:txBody>
          <a:bodyPr wrap="square" lIns="0" tIns="0" rIns="0" bIns="0">
            <a:spAutoFit/>
          </a:bodyPr>
          <a:lstStyle>
            <a:lvl1pPr marL="0">
              <a:defRPr b="0" i="0">
                <a:solidFill>
                  <a:schemeClr val="tx1"/>
                </a:solidFill>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55600" indent="-342900" algn="just">
              <a:spcBef>
                <a:spcPts val="990"/>
              </a:spcBef>
              <a:buSzPct val="114583"/>
              <a:buFont typeface="Wingdings" panose="05000000000000000000" pitchFamily="2" charset="2"/>
              <a:buChar char="§"/>
              <a:tabLst>
                <a:tab pos="300355" algn="l"/>
              </a:tabLst>
            </a:pPr>
            <a:r>
              <a:rPr lang="tr-TR" dirty="0"/>
              <a:t>İç Kontrol İzleme ve Yönlendirme Kurulu, iç kontrol sisteminin ve Kamu İç Kontrol Standartlarına uyum çalışmalarının izlenmesinden, yönlendirilmesinden ve Üst Yöneticiye raporlanmasından sorumludur. </a:t>
            </a:r>
            <a:r>
              <a:rPr lang="tr-TR" dirty="0" smtClean="0"/>
              <a:t>Kurul</a:t>
            </a:r>
            <a:r>
              <a:rPr lang="tr-TR" dirty="0"/>
              <a:t>, yılda en az iki kez olmak üzere toplanır.</a:t>
            </a:r>
          </a:p>
        </p:txBody>
      </p:sp>
      <p:pic>
        <p:nvPicPr>
          <p:cNvPr id="8" name="Image 4"/>
          <p:cNvPicPr/>
          <p:nvPr/>
        </p:nvPicPr>
        <p:blipFill>
          <a:blip r:embed="rId2" cstate="print">
            <a:extLst>
              <a:ext uri="{28A0092B-C50C-407E-A947-70E740481C1C}">
                <a14:useLocalDpi xmlns:a14="http://schemas.microsoft.com/office/drawing/2010/main" val="0"/>
              </a:ext>
            </a:extLst>
          </a:blip>
          <a:stretch>
            <a:fillRect/>
          </a:stretch>
        </p:blipFill>
        <p:spPr>
          <a:xfrm>
            <a:off x="76200" y="515891"/>
            <a:ext cx="762000" cy="609600"/>
          </a:xfrm>
          <a:prstGeom prst="rect">
            <a:avLst/>
          </a:prstGeom>
        </p:spPr>
      </p:pic>
      <p:sp>
        <p:nvSpPr>
          <p:cNvPr id="9" name="Dikdörtgen 8"/>
          <p:cNvSpPr/>
          <p:nvPr/>
        </p:nvSpPr>
        <p:spPr>
          <a:xfrm>
            <a:off x="762000" y="5209686"/>
            <a:ext cx="2728632" cy="400110"/>
          </a:xfrm>
          <a:prstGeom prst="rect">
            <a:avLst/>
          </a:prstGeom>
        </p:spPr>
        <p:txBody>
          <a:bodyPr wrap="none">
            <a:spAutoFit/>
          </a:bodyPr>
          <a:lstStyle/>
          <a:p>
            <a:r>
              <a:rPr lang="tr-TR" sz="2000" b="1" dirty="0">
                <a:solidFill>
                  <a:schemeClr val="accent5">
                    <a:lumMod val="75000"/>
                  </a:schemeClr>
                </a:solidFill>
                <a:latin typeface="+mn-lt"/>
                <a:ea typeface="+mj-ea"/>
                <a:cs typeface="Cambria"/>
              </a:rPr>
              <a:t>Personelin Sorumluluğu</a:t>
            </a:r>
          </a:p>
        </p:txBody>
      </p:sp>
      <p:sp>
        <p:nvSpPr>
          <p:cNvPr id="11" name="Metin Yer Tutucusu 2"/>
          <p:cNvSpPr txBox="1">
            <a:spLocks/>
          </p:cNvSpPr>
          <p:nvPr/>
        </p:nvSpPr>
        <p:spPr>
          <a:xfrm>
            <a:off x="137746" y="5610132"/>
            <a:ext cx="8763000" cy="1107996"/>
          </a:xfrm>
          <a:prstGeom prst="rect">
            <a:avLst/>
          </a:prstGeom>
        </p:spPr>
        <p:txBody>
          <a:bodyPr wrap="square" lIns="0" tIns="0" rIns="0" bIns="0">
            <a:spAutoFit/>
          </a:bodyPr>
          <a:lstStyle>
            <a:lvl1pPr marL="0">
              <a:defRPr b="0" i="0">
                <a:solidFill>
                  <a:schemeClr val="tx1"/>
                </a:solidFill>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355600" indent="-342900" algn="just">
              <a:spcBef>
                <a:spcPts val="990"/>
              </a:spcBef>
              <a:buSzPct val="114583"/>
              <a:buFont typeface="Wingdings" panose="05000000000000000000" pitchFamily="2" charset="2"/>
              <a:buChar char="§"/>
              <a:tabLst>
                <a:tab pos="300355" algn="l"/>
              </a:tabLst>
            </a:pPr>
            <a:r>
              <a:rPr lang="tr-TR" dirty="0"/>
              <a:t>Üniversitede çalışan herkes, iç kontrolün işletilmesinden sorumludur. İç kontrolün herkesin sorumluluğunda olması nedeniyle, her bir çalışan görev tanımı çerçevesinde kendisine verilen iş/işlemleri etkin ve verimli bir şekilde mevzuata uygun olarak yürütmek durumundadır.</a:t>
            </a:r>
          </a:p>
        </p:txBody>
      </p:sp>
    </p:spTree>
    <p:extLst>
      <p:ext uri="{BB962C8B-B14F-4D97-AF65-F5344CB8AC3E}">
        <p14:creationId xmlns:p14="http://schemas.microsoft.com/office/powerpoint/2010/main" val="19499014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6200" y="1828800"/>
            <a:ext cx="8915400" cy="3731150"/>
          </a:xfrm>
          <a:prstGeom prst="rect">
            <a:avLst/>
          </a:prstGeom>
        </p:spPr>
        <p:txBody>
          <a:bodyPr vert="horz" wrap="square" lIns="0" tIns="12065" rIns="0" bIns="0" rtlCol="0">
            <a:spAutoFit/>
          </a:bodyPr>
          <a:lstStyle/>
          <a:p>
            <a:pPr marL="355600" indent="-342900" algn="just">
              <a:lnSpc>
                <a:spcPts val="2410"/>
              </a:lnSpc>
              <a:spcBef>
                <a:spcPts val="990"/>
              </a:spcBef>
              <a:buSzPct val="114583"/>
              <a:buFont typeface="Wingdings" panose="05000000000000000000" pitchFamily="2" charset="2"/>
              <a:buChar char="§"/>
              <a:tabLst>
                <a:tab pos="300355" algn="l"/>
              </a:tabLst>
            </a:pPr>
            <a:r>
              <a:rPr lang="tr-TR" dirty="0">
                <a:solidFill>
                  <a:schemeClr val="tx1"/>
                </a:solidFill>
                <a:latin typeface="+mn-lt"/>
                <a:ea typeface="+mn-ea"/>
                <a:cs typeface="+mn-cs"/>
              </a:rPr>
              <a:t>Hazine ve Maliye</a:t>
            </a:r>
            <a:r>
              <a:rPr dirty="0">
                <a:solidFill>
                  <a:schemeClr val="tx1"/>
                </a:solidFill>
                <a:latin typeface="+mn-lt"/>
                <a:ea typeface="+mn-ea"/>
                <a:cs typeface="+mn-cs"/>
              </a:rPr>
              <a:t> </a:t>
            </a:r>
            <a:r>
              <a:rPr lang="tr-TR" dirty="0" smtClean="0">
                <a:solidFill>
                  <a:schemeClr val="tx1"/>
                </a:solidFill>
                <a:latin typeface="+mn-lt"/>
                <a:ea typeface="+mn-ea"/>
                <a:cs typeface="+mn-cs"/>
              </a:rPr>
              <a:t>Bakanlığı</a:t>
            </a:r>
            <a:r>
              <a:rPr dirty="0" smtClean="0">
                <a:solidFill>
                  <a:schemeClr val="tx1"/>
                </a:solidFill>
                <a:latin typeface="+mn-lt"/>
                <a:ea typeface="+mn-ea"/>
                <a:cs typeface="+mn-cs"/>
              </a:rPr>
              <a:t> </a:t>
            </a:r>
            <a:r>
              <a:rPr lang="tr-TR" dirty="0" smtClean="0">
                <a:solidFill>
                  <a:schemeClr val="tx1"/>
                </a:solidFill>
                <a:latin typeface="+mn-lt"/>
                <a:ea typeface="+mn-ea"/>
                <a:cs typeface="+mn-cs"/>
              </a:rPr>
              <a:t>tarafından hazırlanan Kamu</a:t>
            </a:r>
            <a:r>
              <a:rPr dirty="0" smtClean="0">
                <a:solidFill>
                  <a:schemeClr val="tx1"/>
                </a:solidFill>
                <a:latin typeface="+mn-lt"/>
                <a:ea typeface="+mn-ea"/>
                <a:cs typeface="+mn-cs"/>
              </a:rPr>
              <a:t> </a:t>
            </a:r>
            <a:r>
              <a:rPr lang="tr-TR" dirty="0" smtClean="0">
                <a:solidFill>
                  <a:schemeClr val="tx1"/>
                </a:solidFill>
                <a:latin typeface="+mn-lt"/>
                <a:ea typeface="+mn-ea"/>
                <a:cs typeface="+mn-cs"/>
              </a:rPr>
              <a:t>İç</a:t>
            </a:r>
            <a:r>
              <a:rPr dirty="0" smtClean="0">
                <a:solidFill>
                  <a:schemeClr val="tx1"/>
                </a:solidFill>
                <a:latin typeface="+mn-lt"/>
                <a:ea typeface="+mn-ea"/>
                <a:cs typeface="+mn-cs"/>
              </a:rPr>
              <a:t> </a:t>
            </a:r>
            <a:r>
              <a:rPr lang="tr-TR" dirty="0" smtClean="0">
                <a:solidFill>
                  <a:schemeClr val="tx1"/>
                </a:solidFill>
                <a:latin typeface="+mn-lt"/>
                <a:ea typeface="+mn-ea"/>
                <a:cs typeface="+mn-cs"/>
              </a:rPr>
              <a:t>Kontrol</a:t>
            </a:r>
            <a:r>
              <a:rPr dirty="0" smtClean="0">
                <a:solidFill>
                  <a:schemeClr val="tx1"/>
                </a:solidFill>
                <a:latin typeface="+mn-lt"/>
                <a:ea typeface="+mn-ea"/>
                <a:cs typeface="+mn-cs"/>
              </a:rPr>
              <a:t> </a:t>
            </a:r>
            <a:r>
              <a:rPr lang="tr-TR" dirty="0" smtClean="0">
                <a:solidFill>
                  <a:schemeClr val="tx1"/>
                </a:solidFill>
                <a:latin typeface="+mn-lt"/>
                <a:ea typeface="+mn-ea"/>
                <a:cs typeface="+mn-cs"/>
              </a:rPr>
              <a:t>Standartları</a:t>
            </a:r>
            <a:r>
              <a:rPr dirty="0" smtClean="0">
                <a:solidFill>
                  <a:schemeClr val="tx1"/>
                </a:solidFill>
                <a:latin typeface="+mn-lt"/>
                <a:ea typeface="+mn-ea"/>
                <a:cs typeface="+mn-cs"/>
              </a:rPr>
              <a:t> </a:t>
            </a:r>
            <a:r>
              <a:rPr lang="tr-TR" dirty="0" smtClean="0">
                <a:solidFill>
                  <a:schemeClr val="tx1"/>
                </a:solidFill>
                <a:latin typeface="+mn-lt"/>
                <a:ea typeface="+mn-ea"/>
                <a:cs typeface="+mn-cs"/>
              </a:rPr>
              <a:t>Tebliği </a:t>
            </a:r>
            <a:r>
              <a:rPr dirty="0" smtClean="0">
                <a:solidFill>
                  <a:schemeClr val="tx1"/>
                </a:solidFill>
                <a:latin typeface="+mn-lt"/>
                <a:ea typeface="+mn-ea"/>
                <a:cs typeface="+mn-cs"/>
              </a:rPr>
              <a:t>26/12/2007 </a:t>
            </a:r>
            <a:r>
              <a:rPr lang="tr-TR" dirty="0" smtClean="0">
                <a:solidFill>
                  <a:schemeClr val="tx1"/>
                </a:solidFill>
                <a:latin typeface="+mn-lt"/>
                <a:ea typeface="+mn-ea"/>
                <a:cs typeface="+mn-cs"/>
              </a:rPr>
              <a:t>tarihinde</a:t>
            </a:r>
            <a:r>
              <a:rPr dirty="0" smtClean="0">
                <a:solidFill>
                  <a:schemeClr val="tx1"/>
                </a:solidFill>
                <a:latin typeface="+mn-lt"/>
                <a:ea typeface="+mn-ea"/>
                <a:cs typeface="+mn-cs"/>
              </a:rPr>
              <a:t> </a:t>
            </a:r>
            <a:r>
              <a:rPr lang="tr-TR" dirty="0" smtClean="0">
                <a:solidFill>
                  <a:schemeClr val="tx1"/>
                </a:solidFill>
                <a:latin typeface="+mn-lt"/>
                <a:ea typeface="+mn-ea"/>
                <a:cs typeface="+mn-cs"/>
              </a:rPr>
              <a:t>Resmi</a:t>
            </a:r>
            <a:r>
              <a:rPr dirty="0" smtClean="0">
                <a:solidFill>
                  <a:schemeClr val="tx1"/>
                </a:solidFill>
                <a:latin typeface="+mn-lt"/>
                <a:ea typeface="+mn-ea"/>
                <a:cs typeface="+mn-cs"/>
              </a:rPr>
              <a:t> </a:t>
            </a:r>
            <a:r>
              <a:rPr lang="tr-TR" dirty="0" smtClean="0">
                <a:solidFill>
                  <a:schemeClr val="tx1"/>
                </a:solidFill>
                <a:latin typeface="+mn-lt"/>
                <a:ea typeface="+mn-ea"/>
                <a:cs typeface="+mn-cs"/>
              </a:rPr>
              <a:t>Gazete</a:t>
            </a:r>
            <a:r>
              <a:rPr dirty="0" smtClean="0">
                <a:solidFill>
                  <a:schemeClr val="tx1"/>
                </a:solidFill>
                <a:latin typeface="+mn-lt"/>
                <a:ea typeface="+mn-ea"/>
                <a:cs typeface="+mn-cs"/>
              </a:rPr>
              <a:t>’de </a:t>
            </a:r>
            <a:r>
              <a:rPr lang="tr-TR" dirty="0" smtClean="0">
                <a:solidFill>
                  <a:schemeClr val="tx1"/>
                </a:solidFill>
                <a:latin typeface="+mn-lt"/>
                <a:ea typeface="+mn-ea"/>
                <a:cs typeface="+mn-cs"/>
              </a:rPr>
              <a:t>yayımlanmıştır.</a:t>
            </a:r>
          </a:p>
          <a:p>
            <a:pPr marL="355600" indent="-342900" algn="just">
              <a:lnSpc>
                <a:spcPts val="2410"/>
              </a:lnSpc>
              <a:spcBef>
                <a:spcPts val="990"/>
              </a:spcBef>
              <a:buSzPct val="114583"/>
              <a:buFont typeface="Wingdings" panose="05000000000000000000" pitchFamily="2" charset="2"/>
              <a:buChar char="§"/>
              <a:tabLst>
                <a:tab pos="300355" algn="l"/>
              </a:tabLst>
            </a:pPr>
            <a:r>
              <a:rPr lang="tr-TR" spc="-25" dirty="0" smtClean="0">
                <a:latin typeface="Calibri"/>
                <a:cs typeface="Calibri"/>
              </a:rPr>
              <a:t>Tebliğde</a:t>
            </a:r>
            <a:r>
              <a:rPr spc="-55" dirty="0" smtClean="0">
                <a:latin typeface="Calibri"/>
                <a:cs typeface="Calibri"/>
              </a:rPr>
              <a:t> </a:t>
            </a:r>
            <a:r>
              <a:rPr b="1" spc="-25" dirty="0">
                <a:solidFill>
                  <a:srgbClr val="DE7D17"/>
                </a:solidFill>
                <a:latin typeface="Calibri"/>
                <a:cs typeface="Calibri"/>
              </a:rPr>
              <a:t>(5) bileşen </a:t>
            </a:r>
            <a:r>
              <a:rPr spc="-10" dirty="0">
                <a:latin typeface="Calibri"/>
                <a:cs typeface="Calibri"/>
              </a:rPr>
              <a:t>altında</a:t>
            </a:r>
            <a:endParaRPr dirty="0">
              <a:latin typeface="Calibri"/>
              <a:cs typeface="Calibri"/>
            </a:endParaRPr>
          </a:p>
          <a:p>
            <a:pPr marL="1327785">
              <a:lnSpc>
                <a:spcPts val="2415"/>
              </a:lnSpc>
            </a:pPr>
            <a:r>
              <a:rPr b="1" spc="-25" dirty="0">
                <a:solidFill>
                  <a:srgbClr val="DE7D17"/>
                </a:solidFill>
                <a:latin typeface="Calibri"/>
                <a:cs typeface="Calibri"/>
              </a:rPr>
              <a:t>(18) standart </a:t>
            </a:r>
            <a:r>
              <a:rPr dirty="0">
                <a:latin typeface="Calibri"/>
                <a:cs typeface="Calibri"/>
              </a:rPr>
              <a:t>ve</a:t>
            </a:r>
            <a:r>
              <a:rPr spc="-65" dirty="0">
                <a:latin typeface="Calibri"/>
                <a:cs typeface="Calibri"/>
              </a:rPr>
              <a:t> </a:t>
            </a:r>
            <a:r>
              <a:rPr dirty="0">
                <a:latin typeface="Calibri"/>
                <a:cs typeface="Calibri"/>
              </a:rPr>
              <a:t>her</a:t>
            </a:r>
            <a:r>
              <a:rPr spc="-55" dirty="0">
                <a:latin typeface="Calibri"/>
                <a:cs typeface="Calibri"/>
              </a:rPr>
              <a:t> </a:t>
            </a:r>
            <a:r>
              <a:rPr dirty="0">
                <a:latin typeface="Calibri"/>
                <a:cs typeface="Calibri"/>
              </a:rPr>
              <a:t>bir</a:t>
            </a:r>
            <a:r>
              <a:rPr spc="-65" dirty="0">
                <a:latin typeface="Calibri"/>
                <a:cs typeface="Calibri"/>
              </a:rPr>
              <a:t> </a:t>
            </a:r>
            <a:r>
              <a:rPr dirty="0">
                <a:latin typeface="Calibri"/>
                <a:cs typeface="Calibri"/>
              </a:rPr>
              <a:t>standart</a:t>
            </a:r>
            <a:r>
              <a:rPr spc="-45" dirty="0">
                <a:latin typeface="Calibri"/>
                <a:cs typeface="Calibri"/>
              </a:rPr>
              <a:t> </a:t>
            </a:r>
            <a:r>
              <a:rPr spc="-20" dirty="0">
                <a:latin typeface="Calibri"/>
                <a:cs typeface="Calibri"/>
              </a:rPr>
              <a:t>için</a:t>
            </a:r>
            <a:endParaRPr dirty="0">
              <a:latin typeface="Calibri"/>
              <a:cs typeface="Calibri"/>
            </a:endParaRPr>
          </a:p>
          <a:p>
            <a:pPr marL="1327785">
              <a:lnSpc>
                <a:spcPts val="2525"/>
              </a:lnSpc>
            </a:pPr>
            <a:r>
              <a:rPr b="1" spc="-25" dirty="0">
                <a:solidFill>
                  <a:srgbClr val="DE7D17"/>
                </a:solidFill>
                <a:latin typeface="Calibri"/>
                <a:cs typeface="Calibri"/>
              </a:rPr>
              <a:t>(79) genel şartlar </a:t>
            </a:r>
            <a:r>
              <a:rPr spc="-10" dirty="0">
                <a:latin typeface="Calibri"/>
                <a:cs typeface="Calibri"/>
              </a:rPr>
              <a:t>belirlenmiştir.</a:t>
            </a:r>
            <a:endParaRPr dirty="0">
              <a:latin typeface="Calibri"/>
              <a:cs typeface="Calibri"/>
            </a:endParaRPr>
          </a:p>
          <a:p>
            <a:pPr marL="12700">
              <a:lnSpc>
                <a:spcPts val="2555"/>
              </a:lnSpc>
              <a:spcBef>
                <a:spcPts val="2185"/>
              </a:spcBef>
            </a:pPr>
            <a:r>
              <a:rPr lang="tr-TR" b="1" spc="-10" dirty="0" smtClean="0">
                <a:latin typeface="Calibri"/>
                <a:cs typeface="Calibri"/>
              </a:rPr>
              <a:t>Bileşenler</a:t>
            </a:r>
            <a:r>
              <a:rPr b="1" spc="-10" dirty="0" smtClean="0">
                <a:latin typeface="Calibri"/>
                <a:cs typeface="Calibri"/>
              </a:rPr>
              <a:t>;</a:t>
            </a:r>
            <a:endParaRPr dirty="0">
              <a:latin typeface="Calibri"/>
              <a:cs typeface="Calibri"/>
            </a:endParaRPr>
          </a:p>
          <a:p>
            <a:pPr marL="915035" indent="-609600">
              <a:lnSpc>
                <a:spcPts val="2225"/>
              </a:lnSpc>
              <a:buClr>
                <a:srgbClr val="000000"/>
              </a:buClr>
              <a:buAutoNum type="arabicPeriod"/>
              <a:tabLst>
                <a:tab pos="915035" algn="l"/>
              </a:tabLst>
            </a:pPr>
            <a:r>
              <a:rPr b="1" spc="-25" dirty="0">
                <a:solidFill>
                  <a:srgbClr val="DE7D17"/>
                </a:solidFill>
                <a:latin typeface="Calibri"/>
                <a:cs typeface="Calibri"/>
              </a:rPr>
              <a:t>Kontrol Ortamı</a:t>
            </a:r>
          </a:p>
          <a:p>
            <a:pPr marL="915035" indent="-609600">
              <a:lnSpc>
                <a:spcPts val="2220"/>
              </a:lnSpc>
              <a:buClr>
                <a:srgbClr val="000000"/>
              </a:buClr>
              <a:buAutoNum type="arabicPeriod"/>
              <a:tabLst>
                <a:tab pos="915035" algn="l"/>
              </a:tabLst>
            </a:pPr>
            <a:r>
              <a:rPr b="1" spc="-25" dirty="0">
                <a:solidFill>
                  <a:srgbClr val="DE7D17"/>
                </a:solidFill>
                <a:latin typeface="Calibri"/>
                <a:cs typeface="Calibri"/>
              </a:rPr>
              <a:t>Risk Değerlendirmesi</a:t>
            </a:r>
          </a:p>
          <a:p>
            <a:pPr marL="915035" indent="-609600">
              <a:lnSpc>
                <a:spcPts val="2220"/>
              </a:lnSpc>
              <a:buClr>
                <a:srgbClr val="000000"/>
              </a:buClr>
              <a:buAutoNum type="arabicPeriod"/>
              <a:tabLst>
                <a:tab pos="915035" algn="l"/>
              </a:tabLst>
            </a:pPr>
            <a:r>
              <a:rPr b="1" spc="-25" dirty="0">
                <a:solidFill>
                  <a:srgbClr val="DE7D17"/>
                </a:solidFill>
                <a:latin typeface="Calibri"/>
                <a:cs typeface="Calibri"/>
              </a:rPr>
              <a:t>Kontrol Faaliyetleri</a:t>
            </a:r>
          </a:p>
          <a:p>
            <a:pPr marL="915035" indent="-609600">
              <a:lnSpc>
                <a:spcPts val="2220"/>
              </a:lnSpc>
              <a:buClr>
                <a:srgbClr val="000000"/>
              </a:buClr>
              <a:buAutoNum type="arabicPeriod"/>
              <a:tabLst>
                <a:tab pos="915035" algn="l"/>
              </a:tabLst>
            </a:pPr>
            <a:r>
              <a:rPr b="1" spc="-25" dirty="0">
                <a:solidFill>
                  <a:srgbClr val="DE7D17"/>
                </a:solidFill>
                <a:latin typeface="Calibri"/>
                <a:cs typeface="Calibri"/>
              </a:rPr>
              <a:t>Bilgi ve İletişim</a:t>
            </a:r>
          </a:p>
          <a:p>
            <a:pPr marL="915035" indent="-609600">
              <a:lnSpc>
                <a:spcPts val="2310"/>
              </a:lnSpc>
              <a:buClr>
                <a:srgbClr val="000000"/>
              </a:buClr>
              <a:buAutoNum type="arabicPeriod"/>
              <a:tabLst>
                <a:tab pos="915035" algn="l"/>
              </a:tabLst>
            </a:pPr>
            <a:r>
              <a:rPr b="1" spc="-25" dirty="0">
                <a:solidFill>
                  <a:srgbClr val="DE7D17"/>
                </a:solidFill>
                <a:latin typeface="Calibri"/>
                <a:cs typeface="Calibri"/>
              </a:rPr>
              <a:t>İzleme</a:t>
            </a:r>
          </a:p>
        </p:txBody>
      </p:sp>
      <p:sp>
        <p:nvSpPr>
          <p:cNvPr id="3" name="object 3"/>
          <p:cNvSpPr txBox="1">
            <a:spLocks noGrp="1"/>
          </p:cNvSpPr>
          <p:nvPr>
            <p:ph type="title"/>
          </p:nvPr>
        </p:nvSpPr>
        <p:spPr>
          <a:xfrm>
            <a:off x="1524000" y="803288"/>
            <a:ext cx="5791200" cy="644406"/>
          </a:xfrm>
          <a:prstGeom prst="rect">
            <a:avLst/>
          </a:prstGeom>
        </p:spPr>
        <p:txBody>
          <a:bodyPr vert="horz" wrap="square" lIns="0" tIns="211454" rIns="0" bIns="0" rtlCol="0">
            <a:spAutoFit/>
          </a:bodyPr>
          <a:lstStyle/>
          <a:p>
            <a:pPr marL="12700" algn="ctr">
              <a:spcBef>
                <a:spcPts val="105"/>
              </a:spcBef>
            </a:pPr>
            <a:r>
              <a:rPr sz="2800" dirty="0">
                <a:solidFill>
                  <a:schemeClr val="accent5">
                    <a:lumMod val="75000"/>
                  </a:schemeClr>
                </a:solidFill>
                <a:latin typeface="+mn-lt"/>
                <a:cs typeface="Cambria"/>
              </a:rPr>
              <a:t>Kamu İç Kontrol Standartları</a:t>
            </a:r>
          </a:p>
        </p:txBody>
      </p:sp>
      <p:pic>
        <p:nvPicPr>
          <p:cNvPr id="5" name="Image 4"/>
          <p:cNvPicPr/>
          <p:nvPr/>
        </p:nvPicPr>
        <p:blipFill>
          <a:blip r:embed="rId2" cstate="print">
            <a:extLst>
              <a:ext uri="{28A0092B-C50C-407E-A947-70E740481C1C}">
                <a14:useLocalDpi xmlns:a14="http://schemas.microsoft.com/office/drawing/2010/main" val="0"/>
              </a:ext>
            </a:extLst>
          </a:blip>
          <a:stretch>
            <a:fillRect/>
          </a:stretch>
        </p:blipFill>
        <p:spPr>
          <a:xfrm>
            <a:off x="76200" y="515891"/>
            <a:ext cx="762000" cy="6096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6200" y="1600200"/>
            <a:ext cx="8915400" cy="4834016"/>
          </a:xfrm>
          <a:prstGeom prst="rect">
            <a:avLst/>
          </a:prstGeom>
        </p:spPr>
        <p:txBody>
          <a:bodyPr vert="horz" wrap="square" lIns="0" tIns="12065" rIns="0" bIns="0" rtlCol="0">
            <a:spAutoFit/>
          </a:bodyPr>
          <a:lstStyle/>
          <a:p>
            <a:pPr marL="355600" indent="-342900" algn="just">
              <a:lnSpc>
                <a:spcPts val="2410"/>
              </a:lnSpc>
              <a:spcBef>
                <a:spcPts val="990"/>
              </a:spcBef>
              <a:buSzPct val="114583"/>
              <a:buFont typeface="Wingdings" panose="05000000000000000000" pitchFamily="2" charset="2"/>
              <a:buChar char="§"/>
              <a:tabLst>
                <a:tab pos="300355" algn="l"/>
              </a:tabLst>
            </a:pPr>
            <a:r>
              <a:rPr lang="tr-TR" dirty="0">
                <a:solidFill>
                  <a:schemeClr val="tx1"/>
                </a:solidFill>
                <a:latin typeface="+mn-lt"/>
                <a:ea typeface="+mn-ea"/>
                <a:cs typeface="+mn-cs"/>
              </a:rPr>
              <a:t>Kamu İç Kontrol Standartları, </a:t>
            </a:r>
            <a:r>
              <a:rPr lang="tr-TR" dirty="0" smtClean="0">
                <a:solidFill>
                  <a:schemeClr val="tx1"/>
                </a:solidFill>
                <a:latin typeface="+mn-lt"/>
                <a:ea typeface="+mn-ea"/>
                <a:cs typeface="+mn-cs"/>
              </a:rPr>
              <a:t>idarede </a:t>
            </a:r>
            <a:r>
              <a:rPr lang="tr-TR" dirty="0">
                <a:solidFill>
                  <a:schemeClr val="tx1"/>
                </a:solidFill>
                <a:latin typeface="+mn-lt"/>
                <a:ea typeface="+mn-ea"/>
                <a:cs typeface="+mn-cs"/>
              </a:rPr>
              <a:t>tutarlı, kapsamlı ve standart bir iç kontrol sisteminin oluşturulması, uygulanması, izlenmesi, değerlendirilmesi ve geliştirilmesini amaçlar</a:t>
            </a:r>
            <a:r>
              <a:rPr lang="tr-TR" dirty="0" smtClean="0">
                <a:solidFill>
                  <a:schemeClr val="tx1"/>
                </a:solidFill>
                <a:latin typeface="+mn-lt"/>
                <a:ea typeface="+mn-ea"/>
                <a:cs typeface="+mn-cs"/>
              </a:rPr>
              <a:t>.</a:t>
            </a:r>
          </a:p>
          <a:p>
            <a:pPr marL="355600" indent="-342900" algn="just">
              <a:lnSpc>
                <a:spcPts val="2410"/>
              </a:lnSpc>
              <a:spcBef>
                <a:spcPts val="990"/>
              </a:spcBef>
              <a:buSzPct val="114583"/>
              <a:buFont typeface="Wingdings" panose="05000000000000000000" pitchFamily="2" charset="2"/>
              <a:buChar char="§"/>
              <a:tabLst>
                <a:tab pos="300355" algn="l"/>
              </a:tabLst>
            </a:pPr>
            <a:r>
              <a:rPr lang="tr-TR" dirty="0">
                <a:solidFill>
                  <a:schemeClr val="tx1"/>
                </a:solidFill>
                <a:latin typeface="+mn-lt"/>
                <a:ea typeface="+mn-ea"/>
                <a:cs typeface="+mn-cs"/>
              </a:rPr>
              <a:t>İdare, mali ve mali olmayan tüm işlemlerinde Kamu İç Kontrol Standartlarına uymakla ve bu standartların gereğini yerine getirmekle yükümlüdür</a:t>
            </a:r>
            <a:r>
              <a:rPr lang="tr-TR" dirty="0" smtClean="0">
                <a:solidFill>
                  <a:schemeClr val="tx1"/>
                </a:solidFill>
                <a:latin typeface="+mn-lt"/>
                <a:ea typeface="+mn-ea"/>
                <a:cs typeface="+mn-cs"/>
              </a:rPr>
              <a:t>.</a:t>
            </a:r>
          </a:p>
          <a:p>
            <a:pPr marL="355600" indent="-342900" algn="just">
              <a:lnSpc>
                <a:spcPts val="2410"/>
              </a:lnSpc>
              <a:spcBef>
                <a:spcPts val="990"/>
              </a:spcBef>
              <a:buSzPct val="114583"/>
              <a:buFont typeface="Wingdings" panose="05000000000000000000" pitchFamily="2" charset="2"/>
              <a:buChar char="§"/>
              <a:tabLst>
                <a:tab pos="300355" algn="l"/>
              </a:tabLst>
            </a:pPr>
            <a:r>
              <a:rPr lang="tr-TR" dirty="0">
                <a:solidFill>
                  <a:schemeClr val="tx1"/>
                </a:solidFill>
                <a:latin typeface="+mn-lt"/>
                <a:ea typeface="+mn-ea"/>
                <a:cs typeface="+mn-cs"/>
              </a:rPr>
              <a:t>Kamu İç Kontrol Standartları; </a:t>
            </a:r>
            <a:r>
              <a:rPr lang="tr-TR" b="1" dirty="0">
                <a:solidFill>
                  <a:schemeClr val="tx1"/>
                </a:solidFill>
                <a:latin typeface="+mn-lt"/>
                <a:ea typeface="+mn-ea"/>
                <a:cs typeface="+mn-cs"/>
              </a:rPr>
              <a:t>kontrol ortamı, risk değerlendirme, kontrol faaliyetleri, bilgi ve iletişim ve izleme bileşenleri çerçevesinde belirlenen standartlardan ve genel şartlardan </a:t>
            </a:r>
            <a:r>
              <a:rPr lang="tr-TR" dirty="0">
                <a:solidFill>
                  <a:schemeClr val="tx1"/>
                </a:solidFill>
                <a:latin typeface="+mn-lt"/>
                <a:ea typeface="+mn-ea"/>
                <a:cs typeface="+mn-cs"/>
              </a:rPr>
              <a:t>oluşur.</a:t>
            </a:r>
          </a:p>
          <a:p>
            <a:pPr marL="355600" indent="-342900" algn="just">
              <a:lnSpc>
                <a:spcPts val="2410"/>
              </a:lnSpc>
              <a:spcBef>
                <a:spcPts val="990"/>
              </a:spcBef>
              <a:buSzPct val="114583"/>
              <a:buFont typeface="Wingdings" panose="05000000000000000000" pitchFamily="2" charset="2"/>
              <a:buChar char="§"/>
              <a:tabLst>
                <a:tab pos="300355" algn="l"/>
              </a:tabLst>
            </a:pPr>
            <a:r>
              <a:rPr lang="tr-TR" dirty="0">
                <a:solidFill>
                  <a:schemeClr val="tx1"/>
                </a:solidFill>
                <a:latin typeface="+mn-lt"/>
                <a:ea typeface="+mn-ea"/>
                <a:cs typeface="+mn-cs"/>
              </a:rPr>
              <a:t>Kamu İç Kontrol Standartlarına ilişkin belirlenen genel şartlar, söz konusu standartlara uyum sağlamaya yönelik hususları içerir. Belirli bir standarda uyum sağlamak için asgari olarak o standarda ilişkin genel şartların yerine getirilmesi esastır.</a:t>
            </a:r>
          </a:p>
          <a:p>
            <a:pPr marL="355600" indent="-342900" algn="just">
              <a:lnSpc>
                <a:spcPts val="2410"/>
              </a:lnSpc>
              <a:spcBef>
                <a:spcPts val="990"/>
              </a:spcBef>
              <a:buSzPct val="114583"/>
              <a:buFont typeface="Wingdings" panose="05000000000000000000" pitchFamily="2" charset="2"/>
              <a:buChar char="§"/>
              <a:tabLst>
                <a:tab pos="300355" algn="l"/>
              </a:tabLst>
            </a:pPr>
            <a:r>
              <a:rPr lang="tr-TR" dirty="0">
                <a:solidFill>
                  <a:schemeClr val="tx1"/>
                </a:solidFill>
                <a:latin typeface="+mn-lt"/>
                <a:ea typeface="+mn-ea"/>
                <a:cs typeface="+mn-cs"/>
              </a:rPr>
              <a:t>Üst Yönetici tarafından, iç kontrol sisteminin Kamu İç Kontrol Standartlarına uyumunu sağlamak üzere yapılması gereken çalışmaların belirlenmesini, bu çalışmalar için eylem planı oluşturulmasını, çalışmaların etkili bir şekilde ve zamanında yürütülmesini sağlamak üzere gerekli önlemler alınır</a:t>
            </a:r>
            <a:r>
              <a:rPr lang="tr-TR" dirty="0" smtClean="0">
                <a:solidFill>
                  <a:schemeClr val="tx1"/>
                </a:solidFill>
                <a:latin typeface="+mn-lt"/>
                <a:ea typeface="+mn-ea"/>
                <a:cs typeface="+mn-cs"/>
              </a:rPr>
              <a:t>.</a:t>
            </a:r>
            <a:endParaRPr lang="tr-TR" dirty="0">
              <a:solidFill>
                <a:schemeClr val="tx1"/>
              </a:solidFill>
              <a:latin typeface="+mn-lt"/>
              <a:ea typeface="+mn-ea"/>
              <a:cs typeface="+mn-cs"/>
            </a:endParaRPr>
          </a:p>
        </p:txBody>
      </p:sp>
      <p:sp>
        <p:nvSpPr>
          <p:cNvPr id="3" name="object 3"/>
          <p:cNvSpPr txBox="1">
            <a:spLocks noGrp="1"/>
          </p:cNvSpPr>
          <p:nvPr>
            <p:ph type="title"/>
          </p:nvPr>
        </p:nvSpPr>
        <p:spPr>
          <a:xfrm>
            <a:off x="1524000" y="803288"/>
            <a:ext cx="5791200" cy="644406"/>
          </a:xfrm>
          <a:prstGeom prst="rect">
            <a:avLst/>
          </a:prstGeom>
        </p:spPr>
        <p:txBody>
          <a:bodyPr vert="horz" wrap="square" lIns="0" tIns="211454" rIns="0" bIns="0" rtlCol="0">
            <a:spAutoFit/>
          </a:bodyPr>
          <a:lstStyle/>
          <a:p>
            <a:pPr marL="12700" algn="ctr">
              <a:spcBef>
                <a:spcPts val="105"/>
              </a:spcBef>
            </a:pPr>
            <a:r>
              <a:rPr sz="2800" dirty="0">
                <a:solidFill>
                  <a:schemeClr val="accent5">
                    <a:lumMod val="75000"/>
                  </a:schemeClr>
                </a:solidFill>
                <a:latin typeface="+mn-lt"/>
                <a:cs typeface="Cambria"/>
              </a:rPr>
              <a:t>Kamu İç Kontrol Standartları</a:t>
            </a:r>
          </a:p>
        </p:txBody>
      </p:sp>
      <p:pic>
        <p:nvPicPr>
          <p:cNvPr id="5" name="Image 4"/>
          <p:cNvPicPr/>
          <p:nvPr/>
        </p:nvPicPr>
        <p:blipFill>
          <a:blip r:embed="rId2" cstate="print">
            <a:extLst>
              <a:ext uri="{28A0092B-C50C-407E-A947-70E740481C1C}">
                <a14:useLocalDpi xmlns:a14="http://schemas.microsoft.com/office/drawing/2010/main" val="0"/>
              </a:ext>
            </a:extLst>
          </a:blip>
          <a:stretch>
            <a:fillRect/>
          </a:stretch>
        </p:blipFill>
        <p:spPr>
          <a:xfrm>
            <a:off x="76200" y="515891"/>
            <a:ext cx="762000" cy="609600"/>
          </a:xfrm>
          <a:prstGeom prst="rect">
            <a:avLst/>
          </a:prstGeom>
        </p:spPr>
      </p:pic>
    </p:spTree>
    <p:extLst>
      <p:ext uri="{BB962C8B-B14F-4D97-AF65-F5344CB8AC3E}">
        <p14:creationId xmlns:p14="http://schemas.microsoft.com/office/powerpoint/2010/main" val="18406087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323532" y="1119949"/>
            <a:ext cx="8569325" cy="1948180"/>
            <a:chOff x="323532" y="1119949"/>
            <a:chExt cx="8569325" cy="1948180"/>
          </a:xfrm>
        </p:grpSpPr>
        <p:sp>
          <p:nvSpPr>
            <p:cNvPr id="3" name="object 3"/>
            <p:cNvSpPr/>
            <p:nvPr/>
          </p:nvSpPr>
          <p:spPr>
            <a:xfrm>
              <a:off x="323532" y="1124711"/>
              <a:ext cx="8569325" cy="1943100"/>
            </a:xfrm>
            <a:custGeom>
              <a:avLst/>
              <a:gdLst/>
              <a:ahLst/>
              <a:cxnLst/>
              <a:rect l="l" t="t" r="r" b="b"/>
              <a:pathLst>
                <a:path w="8569325" h="1943100">
                  <a:moveTo>
                    <a:pt x="8569325" y="0"/>
                  </a:moveTo>
                  <a:lnTo>
                    <a:pt x="0" y="0"/>
                  </a:lnTo>
                  <a:lnTo>
                    <a:pt x="0" y="1943100"/>
                  </a:lnTo>
                  <a:lnTo>
                    <a:pt x="8569325" y="1943100"/>
                  </a:lnTo>
                  <a:lnTo>
                    <a:pt x="8569325" y="0"/>
                  </a:lnTo>
                  <a:close/>
                </a:path>
              </a:pathLst>
            </a:custGeom>
            <a:solidFill>
              <a:srgbClr val="FFFFFF"/>
            </a:solidFill>
          </p:spPr>
          <p:txBody>
            <a:bodyPr wrap="square" lIns="0" tIns="0" rIns="0" bIns="0" rtlCol="0"/>
            <a:lstStyle/>
            <a:p>
              <a:endParaRPr/>
            </a:p>
          </p:txBody>
        </p:sp>
        <p:sp>
          <p:nvSpPr>
            <p:cNvPr id="4" name="object 4"/>
            <p:cNvSpPr/>
            <p:nvPr/>
          </p:nvSpPr>
          <p:spPr>
            <a:xfrm>
              <a:off x="4608195" y="1847087"/>
              <a:ext cx="3532504" cy="498475"/>
            </a:xfrm>
            <a:custGeom>
              <a:avLst/>
              <a:gdLst/>
              <a:ahLst/>
              <a:cxnLst/>
              <a:rect l="l" t="t" r="r" b="b"/>
              <a:pathLst>
                <a:path w="3532504" h="498475">
                  <a:moveTo>
                    <a:pt x="3532124" y="498475"/>
                  </a:moveTo>
                  <a:lnTo>
                    <a:pt x="3532124" y="384175"/>
                  </a:lnTo>
                  <a:lnTo>
                    <a:pt x="0" y="384175"/>
                  </a:lnTo>
                  <a:lnTo>
                    <a:pt x="0" y="0"/>
                  </a:lnTo>
                </a:path>
                <a:path w="3532504" h="498475">
                  <a:moveTo>
                    <a:pt x="1766824" y="498475"/>
                  </a:moveTo>
                  <a:lnTo>
                    <a:pt x="1766824" y="384175"/>
                  </a:lnTo>
                  <a:lnTo>
                    <a:pt x="0" y="384175"/>
                  </a:lnTo>
                  <a:lnTo>
                    <a:pt x="0" y="0"/>
                  </a:lnTo>
                </a:path>
              </a:pathLst>
            </a:custGeom>
            <a:ln w="28575">
              <a:solidFill>
                <a:srgbClr val="000000"/>
              </a:solidFill>
            </a:ln>
          </p:spPr>
          <p:txBody>
            <a:bodyPr wrap="square" lIns="0" tIns="0" rIns="0" bIns="0" rtlCol="0"/>
            <a:lstStyle/>
            <a:p>
              <a:endParaRPr/>
            </a:p>
          </p:txBody>
        </p:sp>
        <p:sp>
          <p:nvSpPr>
            <p:cNvPr id="5" name="object 5"/>
            <p:cNvSpPr/>
            <p:nvPr/>
          </p:nvSpPr>
          <p:spPr>
            <a:xfrm>
              <a:off x="4608195" y="1847087"/>
              <a:ext cx="1905" cy="498475"/>
            </a:xfrm>
            <a:custGeom>
              <a:avLst/>
              <a:gdLst/>
              <a:ahLst/>
              <a:cxnLst/>
              <a:rect l="l" t="t" r="r" b="b"/>
              <a:pathLst>
                <a:path w="1904" h="498475">
                  <a:moveTo>
                    <a:pt x="0" y="498475"/>
                  </a:moveTo>
                  <a:lnTo>
                    <a:pt x="1524" y="0"/>
                  </a:lnTo>
                </a:path>
              </a:pathLst>
            </a:custGeom>
            <a:ln w="28575">
              <a:solidFill>
                <a:srgbClr val="000000"/>
              </a:solidFill>
            </a:ln>
          </p:spPr>
          <p:txBody>
            <a:bodyPr wrap="square" lIns="0" tIns="0" rIns="0" bIns="0" rtlCol="0"/>
            <a:lstStyle/>
            <a:p>
              <a:endParaRPr/>
            </a:p>
          </p:txBody>
        </p:sp>
        <p:sp>
          <p:nvSpPr>
            <p:cNvPr id="6" name="object 6"/>
            <p:cNvSpPr/>
            <p:nvPr/>
          </p:nvSpPr>
          <p:spPr>
            <a:xfrm>
              <a:off x="1076007" y="1847087"/>
              <a:ext cx="3532504" cy="498475"/>
            </a:xfrm>
            <a:custGeom>
              <a:avLst/>
              <a:gdLst/>
              <a:ahLst/>
              <a:cxnLst/>
              <a:rect l="l" t="t" r="r" b="b"/>
              <a:pathLst>
                <a:path w="3532504" h="498475">
                  <a:moveTo>
                    <a:pt x="1765236" y="498475"/>
                  </a:moveTo>
                  <a:lnTo>
                    <a:pt x="1765236" y="384175"/>
                  </a:lnTo>
                  <a:lnTo>
                    <a:pt x="3532187" y="384175"/>
                  </a:lnTo>
                  <a:lnTo>
                    <a:pt x="3532187" y="0"/>
                  </a:lnTo>
                </a:path>
                <a:path w="3532504" h="498475">
                  <a:moveTo>
                    <a:pt x="0" y="498475"/>
                  </a:moveTo>
                  <a:lnTo>
                    <a:pt x="0" y="384175"/>
                  </a:lnTo>
                  <a:lnTo>
                    <a:pt x="3532187" y="384175"/>
                  </a:lnTo>
                  <a:lnTo>
                    <a:pt x="3532187" y="0"/>
                  </a:lnTo>
                </a:path>
              </a:pathLst>
            </a:custGeom>
            <a:ln w="28575">
              <a:solidFill>
                <a:srgbClr val="000000"/>
              </a:solidFill>
            </a:ln>
          </p:spPr>
          <p:txBody>
            <a:bodyPr wrap="square" lIns="0" tIns="0" rIns="0" bIns="0" rtlCol="0"/>
            <a:lstStyle/>
            <a:p>
              <a:endParaRPr/>
            </a:p>
          </p:txBody>
        </p:sp>
        <p:sp>
          <p:nvSpPr>
            <p:cNvPr id="7" name="object 7"/>
            <p:cNvSpPr/>
            <p:nvPr/>
          </p:nvSpPr>
          <p:spPr>
            <a:xfrm>
              <a:off x="3855720" y="1124711"/>
              <a:ext cx="1504950" cy="722630"/>
            </a:xfrm>
            <a:custGeom>
              <a:avLst/>
              <a:gdLst/>
              <a:ahLst/>
              <a:cxnLst/>
              <a:rect l="l" t="t" r="r" b="b"/>
              <a:pathLst>
                <a:path w="1504950" h="722630">
                  <a:moveTo>
                    <a:pt x="0" y="120396"/>
                  </a:moveTo>
                  <a:lnTo>
                    <a:pt x="9453" y="73562"/>
                  </a:lnTo>
                  <a:lnTo>
                    <a:pt x="35242" y="35290"/>
                  </a:lnTo>
                  <a:lnTo>
                    <a:pt x="73509" y="9471"/>
                  </a:lnTo>
                  <a:lnTo>
                    <a:pt x="120395" y="0"/>
                  </a:lnTo>
                  <a:lnTo>
                    <a:pt x="1384553" y="0"/>
                  </a:lnTo>
                  <a:lnTo>
                    <a:pt x="1431440" y="9471"/>
                  </a:lnTo>
                  <a:lnTo>
                    <a:pt x="1469707" y="35290"/>
                  </a:lnTo>
                  <a:lnTo>
                    <a:pt x="1495496" y="73562"/>
                  </a:lnTo>
                  <a:lnTo>
                    <a:pt x="1504950" y="120396"/>
                  </a:lnTo>
                  <a:lnTo>
                    <a:pt x="1504950" y="601979"/>
                  </a:lnTo>
                  <a:lnTo>
                    <a:pt x="1495496" y="648813"/>
                  </a:lnTo>
                  <a:lnTo>
                    <a:pt x="1469707" y="687085"/>
                  </a:lnTo>
                  <a:lnTo>
                    <a:pt x="1431440" y="712904"/>
                  </a:lnTo>
                  <a:lnTo>
                    <a:pt x="1384553" y="722376"/>
                  </a:lnTo>
                  <a:lnTo>
                    <a:pt x="120395" y="722376"/>
                  </a:lnTo>
                  <a:lnTo>
                    <a:pt x="73509" y="712904"/>
                  </a:lnTo>
                  <a:lnTo>
                    <a:pt x="35242" y="687085"/>
                  </a:lnTo>
                  <a:lnTo>
                    <a:pt x="9453" y="648813"/>
                  </a:lnTo>
                  <a:lnTo>
                    <a:pt x="0" y="601979"/>
                  </a:lnTo>
                  <a:lnTo>
                    <a:pt x="0" y="120396"/>
                  </a:lnTo>
                  <a:close/>
                </a:path>
              </a:pathLst>
            </a:custGeom>
            <a:ln w="9524">
              <a:solidFill>
                <a:srgbClr val="000000"/>
              </a:solidFill>
            </a:ln>
          </p:spPr>
          <p:txBody>
            <a:bodyPr wrap="square" lIns="0" tIns="0" rIns="0" bIns="0" rtlCol="0"/>
            <a:lstStyle/>
            <a:p>
              <a:endParaRPr/>
            </a:p>
          </p:txBody>
        </p:sp>
      </p:grpSp>
      <p:sp>
        <p:nvSpPr>
          <p:cNvPr id="8" name="object 8"/>
          <p:cNvSpPr txBox="1">
            <a:spLocks noGrp="1"/>
          </p:cNvSpPr>
          <p:nvPr>
            <p:ph type="title"/>
          </p:nvPr>
        </p:nvSpPr>
        <p:spPr>
          <a:xfrm>
            <a:off x="3960621" y="1101598"/>
            <a:ext cx="1309370" cy="732155"/>
          </a:xfrm>
          <a:prstGeom prst="rect">
            <a:avLst/>
          </a:prstGeom>
        </p:spPr>
        <p:txBody>
          <a:bodyPr vert="horz" wrap="square" lIns="0" tIns="30480" rIns="0" bIns="0" rtlCol="0">
            <a:spAutoFit/>
          </a:bodyPr>
          <a:lstStyle/>
          <a:p>
            <a:pPr marR="5080" indent="-48260" algn="ctr">
              <a:lnSpc>
                <a:spcPts val="1820"/>
              </a:lnSpc>
              <a:spcBef>
                <a:spcPts val="240"/>
              </a:spcBef>
            </a:pPr>
            <a:r>
              <a:rPr sz="1600" dirty="0">
                <a:solidFill>
                  <a:srgbClr val="000000"/>
                </a:solidFill>
              </a:rPr>
              <a:t>KAMU</a:t>
            </a:r>
            <a:r>
              <a:rPr sz="1600" spc="-35" dirty="0">
                <a:solidFill>
                  <a:srgbClr val="000000"/>
                </a:solidFill>
              </a:rPr>
              <a:t> </a:t>
            </a:r>
            <a:r>
              <a:rPr sz="1600" spc="-25" dirty="0">
                <a:solidFill>
                  <a:srgbClr val="000000"/>
                </a:solidFill>
              </a:rPr>
              <a:t>İÇ </a:t>
            </a:r>
            <a:r>
              <a:rPr sz="1600" spc="-10" dirty="0">
                <a:solidFill>
                  <a:srgbClr val="000000"/>
                </a:solidFill>
              </a:rPr>
              <a:t>KONTROL STANDARTLARI</a:t>
            </a:r>
            <a:endParaRPr sz="1600"/>
          </a:p>
        </p:txBody>
      </p:sp>
      <p:grpSp>
        <p:nvGrpSpPr>
          <p:cNvPr id="9" name="object 9"/>
          <p:cNvGrpSpPr/>
          <p:nvPr/>
        </p:nvGrpSpPr>
        <p:grpSpPr>
          <a:xfrm>
            <a:off x="318770" y="2340800"/>
            <a:ext cx="1514475" cy="732155"/>
            <a:chOff x="318770" y="2340800"/>
            <a:chExt cx="1514475" cy="732155"/>
          </a:xfrm>
        </p:grpSpPr>
        <p:sp>
          <p:nvSpPr>
            <p:cNvPr id="10" name="object 10"/>
            <p:cNvSpPr/>
            <p:nvPr/>
          </p:nvSpPr>
          <p:spPr>
            <a:xfrm>
              <a:off x="323532" y="2345563"/>
              <a:ext cx="1504950" cy="722630"/>
            </a:xfrm>
            <a:custGeom>
              <a:avLst/>
              <a:gdLst/>
              <a:ahLst/>
              <a:cxnLst/>
              <a:rect l="l" t="t" r="r" b="b"/>
              <a:pathLst>
                <a:path w="1504950" h="722630">
                  <a:moveTo>
                    <a:pt x="1384617" y="0"/>
                  </a:moveTo>
                  <a:lnTo>
                    <a:pt x="120383" y="0"/>
                  </a:lnTo>
                  <a:lnTo>
                    <a:pt x="73525" y="9453"/>
                  </a:lnTo>
                  <a:lnTo>
                    <a:pt x="35259" y="35242"/>
                  </a:lnTo>
                  <a:lnTo>
                    <a:pt x="9460" y="73509"/>
                  </a:lnTo>
                  <a:lnTo>
                    <a:pt x="0" y="120396"/>
                  </a:lnTo>
                  <a:lnTo>
                    <a:pt x="0" y="601852"/>
                  </a:lnTo>
                  <a:lnTo>
                    <a:pt x="9460" y="648739"/>
                  </a:lnTo>
                  <a:lnTo>
                    <a:pt x="35259" y="687006"/>
                  </a:lnTo>
                  <a:lnTo>
                    <a:pt x="73525" y="712795"/>
                  </a:lnTo>
                  <a:lnTo>
                    <a:pt x="120383" y="722249"/>
                  </a:lnTo>
                  <a:lnTo>
                    <a:pt x="1384617" y="722249"/>
                  </a:lnTo>
                  <a:lnTo>
                    <a:pt x="1431430" y="712795"/>
                  </a:lnTo>
                  <a:lnTo>
                    <a:pt x="1469659" y="687006"/>
                  </a:lnTo>
                  <a:lnTo>
                    <a:pt x="1495434" y="648739"/>
                  </a:lnTo>
                  <a:lnTo>
                    <a:pt x="1504886" y="601852"/>
                  </a:lnTo>
                  <a:lnTo>
                    <a:pt x="1504886" y="120396"/>
                  </a:lnTo>
                  <a:lnTo>
                    <a:pt x="1495434" y="73509"/>
                  </a:lnTo>
                  <a:lnTo>
                    <a:pt x="1469659" y="35242"/>
                  </a:lnTo>
                  <a:lnTo>
                    <a:pt x="1431430" y="9453"/>
                  </a:lnTo>
                  <a:lnTo>
                    <a:pt x="1384617" y="0"/>
                  </a:lnTo>
                  <a:close/>
                </a:path>
              </a:pathLst>
            </a:custGeom>
            <a:solidFill>
              <a:srgbClr val="99CCFF"/>
            </a:solidFill>
          </p:spPr>
          <p:txBody>
            <a:bodyPr wrap="square" lIns="0" tIns="0" rIns="0" bIns="0" rtlCol="0"/>
            <a:lstStyle/>
            <a:p>
              <a:endParaRPr/>
            </a:p>
          </p:txBody>
        </p:sp>
        <p:sp>
          <p:nvSpPr>
            <p:cNvPr id="11" name="object 11"/>
            <p:cNvSpPr/>
            <p:nvPr/>
          </p:nvSpPr>
          <p:spPr>
            <a:xfrm>
              <a:off x="323532" y="2345563"/>
              <a:ext cx="1504950" cy="722630"/>
            </a:xfrm>
            <a:custGeom>
              <a:avLst/>
              <a:gdLst/>
              <a:ahLst/>
              <a:cxnLst/>
              <a:rect l="l" t="t" r="r" b="b"/>
              <a:pathLst>
                <a:path w="1504950" h="722630">
                  <a:moveTo>
                    <a:pt x="0" y="120396"/>
                  </a:moveTo>
                  <a:lnTo>
                    <a:pt x="9460" y="73509"/>
                  </a:lnTo>
                  <a:lnTo>
                    <a:pt x="35259" y="35242"/>
                  </a:lnTo>
                  <a:lnTo>
                    <a:pt x="73525" y="9453"/>
                  </a:lnTo>
                  <a:lnTo>
                    <a:pt x="120383" y="0"/>
                  </a:lnTo>
                  <a:lnTo>
                    <a:pt x="1384617" y="0"/>
                  </a:lnTo>
                  <a:lnTo>
                    <a:pt x="1431430" y="9453"/>
                  </a:lnTo>
                  <a:lnTo>
                    <a:pt x="1469659" y="35242"/>
                  </a:lnTo>
                  <a:lnTo>
                    <a:pt x="1495434" y="73509"/>
                  </a:lnTo>
                  <a:lnTo>
                    <a:pt x="1504886" y="120396"/>
                  </a:lnTo>
                  <a:lnTo>
                    <a:pt x="1504886" y="601852"/>
                  </a:lnTo>
                  <a:lnTo>
                    <a:pt x="1495434" y="648739"/>
                  </a:lnTo>
                  <a:lnTo>
                    <a:pt x="1469659" y="687006"/>
                  </a:lnTo>
                  <a:lnTo>
                    <a:pt x="1431430" y="712795"/>
                  </a:lnTo>
                  <a:lnTo>
                    <a:pt x="1384617" y="722249"/>
                  </a:lnTo>
                  <a:lnTo>
                    <a:pt x="120383" y="722249"/>
                  </a:lnTo>
                  <a:lnTo>
                    <a:pt x="73525" y="712795"/>
                  </a:lnTo>
                  <a:lnTo>
                    <a:pt x="35259" y="687006"/>
                  </a:lnTo>
                  <a:lnTo>
                    <a:pt x="9460" y="648739"/>
                  </a:lnTo>
                  <a:lnTo>
                    <a:pt x="0" y="601852"/>
                  </a:lnTo>
                  <a:lnTo>
                    <a:pt x="0" y="120396"/>
                  </a:lnTo>
                  <a:close/>
                </a:path>
              </a:pathLst>
            </a:custGeom>
            <a:ln w="9525">
              <a:solidFill>
                <a:srgbClr val="000000"/>
              </a:solidFill>
            </a:ln>
          </p:spPr>
          <p:txBody>
            <a:bodyPr wrap="square" lIns="0" tIns="0" rIns="0" bIns="0" rtlCol="0"/>
            <a:lstStyle/>
            <a:p>
              <a:endParaRPr/>
            </a:p>
          </p:txBody>
        </p:sp>
      </p:grpSp>
      <p:sp>
        <p:nvSpPr>
          <p:cNvPr id="12" name="object 12"/>
          <p:cNvSpPr txBox="1"/>
          <p:nvPr/>
        </p:nvSpPr>
        <p:spPr>
          <a:xfrm>
            <a:off x="507187" y="2367788"/>
            <a:ext cx="1152525" cy="645160"/>
          </a:xfrm>
          <a:prstGeom prst="rect">
            <a:avLst/>
          </a:prstGeom>
        </p:spPr>
        <p:txBody>
          <a:bodyPr vert="horz" wrap="square" lIns="0" tIns="28575" rIns="0" bIns="0" rtlCol="0">
            <a:spAutoFit/>
          </a:bodyPr>
          <a:lstStyle/>
          <a:p>
            <a:pPr marR="5080" indent="-37465" algn="ctr">
              <a:lnSpc>
                <a:spcPts val="1600"/>
              </a:lnSpc>
              <a:spcBef>
                <a:spcPts val="225"/>
              </a:spcBef>
            </a:pPr>
            <a:r>
              <a:rPr sz="1400" b="1" spc="-10" dirty="0">
                <a:latin typeface="Calibri"/>
                <a:cs typeface="Calibri"/>
              </a:rPr>
              <a:t>KONTROL ORTAMI STANDARTLARI</a:t>
            </a:r>
            <a:endParaRPr sz="1400">
              <a:latin typeface="Calibri"/>
              <a:cs typeface="Calibri"/>
            </a:endParaRPr>
          </a:p>
        </p:txBody>
      </p:sp>
      <p:grpSp>
        <p:nvGrpSpPr>
          <p:cNvPr id="13" name="object 13"/>
          <p:cNvGrpSpPr/>
          <p:nvPr/>
        </p:nvGrpSpPr>
        <p:grpSpPr>
          <a:xfrm>
            <a:off x="2085657" y="2340800"/>
            <a:ext cx="1513205" cy="732155"/>
            <a:chOff x="2085657" y="2340800"/>
            <a:chExt cx="1513205" cy="732155"/>
          </a:xfrm>
        </p:grpSpPr>
        <p:sp>
          <p:nvSpPr>
            <p:cNvPr id="14" name="object 14"/>
            <p:cNvSpPr/>
            <p:nvPr/>
          </p:nvSpPr>
          <p:spPr>
            <a:xfrm>
              <a:off x="2090420" y="2345563"/>
              <a:ext cx="1503680" cy="722630"/>
            </a:xfrm>
            <a:custGeom>
              <a:avLst/>
              <a:gdLst/>
              <a:ahLst/>
              <a:cxnLst/>
              <a:rect l="l" t="t" r="r" b="b"/>
              <a:pathLst>
                <a:path w="1503679" h="722630">
                  <a:moveTo>
                    <a:pt x="1383030" y="0"/>
                  </a:moveTo>
                  <a:lnTo>
                    <a:pt x="120396" y="0"/>
                  </a:lnTo>
                  <a:lnTo>
                    <a:pt x="73509" y="9453"/>
                  </a:lnTo>
                  <a:lnTo>
                    <a:pt x="35242" y="35242"/>
                  </a:lnTo>
                  <a:lnTo>
                    <a:pt x="9453" y="73509"/>
                  </a:lnTo>
                  <a:lnTo>
                    <a:pt x="0" y="120396"/>
                  </a:lnTo>
                  <a:lnTo>
                    <a:pt x="0" y="601852"/>
                  </a:lnTo>
                  <a:lnTo>
                    <a:pt x="9453" y="648739"/>
                  </a:lnTo>
                  <a:lnTo>
                    <a:pt x="35242" y="687006"/>
                  </a:lnTo>
                  <a:lnTo>
                    <a:pt x="73509" y="712795"/>
                  </a:lnTo>
                  <a:lnTo>
                    <a:pt x="120396" y="722249"/>
                  </a:lnTo>
                  <a:lnTo>
                    <a:pt x="1383030" y="722249"/>
                  </a:lnTo>
                  <a:lnTo>
                    <a:pt x="1429843" y="712795"/>
                  </a:lnTo>
                  <a:lnTo>
                    <a:pt x="1468072" y="687006"/>
                  </a:lnTo>
                  <a:lnTo>
                    <a:pt x="1493847" y="648739"/>
                  </a:lnTo>
                  <a:lnTo>
                    <a:pt x="1503299" y="601852"/>
                  </a:lnTo>
                  <a:lnTo>
                    <a:pt x="1503299" y="120396"/>
                  </a:lnTo>
                  <a:lnTo>
                    <a:pt x="1493847" y="73509"/>
                  </a:lnTo>
                  <a:lnTo>
                    <a:pt x="1468072" y="35242"/>
                  </a:lnTo>
                  <a:lnTo>
                    <a:pt x="1429843" y="9453"/>
                  </a:lnTo>
                  <a:lnTo>
                    <a:pt x="1383030" y="0"/>
                  </a:lnTo>
                  <a:close/>
                </a:path>
              </a:pathLst>
            </a:custGeom>
            <a:solidFill>
              <a:srgbClr val="99CCFF"/>
            </a:solidFill>
          </p:spPr>
          <p:txBody>
            <a:bodyPr wrap="square" lIns="0" tIns="0" rIns="0" bIns="0" rtlCol="0"/>
            <a:lstStyle/>
            <a:p>
              <a:endParaRPr/>
            </a:p>
          </p:txBody>
        </p:sp>
        <p:sp>
          <p:nvSpPr>
            <p:cNvPr id="15" name="object 15"/>
            <p:cNvSpPr/>
            <p:nvPr/>
          </p:nvSpPr>
          <p:spPr>
            <a:xfrm>
              <a:off x="2090420" y="2345563"/>
              <a:ext cx="1503680" cy="722630"/>
            </a:xfrm>
            <a:custGeom>
              <a:avLst/>
              <a:gdLst/>
              <a:ahLst/>
              <a:cxnLst/>
              <a:rect l="l" t="t" r="r" b="b"/>
              <a:pathLst>
                <a:path w="1503679" h="722630">
                  <a:moveTo>
                    <a:pt x="0" y="120396"/>
                  </a:moveTo>
                  <a:lnTo>
                    <a:pt x="9453" y="73509"/>
                  </a:lnTo>
                  <a:lnTo>
                    <a:pt x="35242" y="35242"/>
                  </a:lnTo>
                  <a:lnTo>
                    <a:pt x="73509" y="9453"/>
                  </a:lnTo>
                  <a:lnTo>
                    <a:pt x="120396" y="0"/>
                  </a:lnTo>
                  <a:lnTo>
                    <a:pt x="1383030" y="0"/>
                  </a:lnTo>
                  <a:lnTo>
                    <a:pt x="1429843" y="9453"/>
                  </a:lnTo>
                  <a:lnTo>
                    <a:pt x="1468072" y="35242"/>
                  </a:lnTo>
                  <a:lnTo>
                    <a:pt x="1493847" y="73509"/>
                  </a:lnTo>
                  <a:lnTo>
                    <a:pt x="1503299" y="120396"/>
                  </a:lnTo>
                  <a:lnTo>
                    <a:pt x="1503299" y="601852"/>
                  </a:lnTo>
                  <a:lnTo>
                    <a:pt x="1493847" y="648739"/>
                  </a:lnTo>
                  <a:lnTo>
                    <a:pt x="1468072" y="687006"/>
                  </a:lnTo>
                  <a:lnTo>
                    <a:pt x="1429843" y="712795"/>
                  </a:lnTo>
                  <a:lnTo>
                    <a:pt x="1383030" y="722249"/>
                  </a:lnTo>
                  <a:lnTo>
                    <a:pt x="120396" y="722249"/>
                  </a:lnTo>
                  <a:lnTo>
                    <a:pt x="73509" y="712795"/>
                  </a:lnTo>
                  <a:lnTo>
                    <a:pt x="35242" y="687006"/>
                  </a:lnTo>
                  <a:lnTo>
                    <a:pt x="9453" y="648739"/>
                  </a:lnTo>
                  <a:lnTo>
                    <a:pt x="0" y="601852"/>
                  </a:lnTo>
                  <a:lnTo>
                    <a:pt x="0" y="120396"/>
                  </a:lnTo>
                  <a:close/>
                </a:path>
              </a:pathLst>
            </a:custGeom>
            <a:ln w="9525">
              <a:solidFill>
                <a:srgbClr val="000000"/>
              </a:solidFill>
            </a:ln>
          </p:spPr>
          <p:txBody>
            <a:bodyPr wrap="square" lIns="0" tIns="0" rIns="0" bIns="0" rtlCol="0"/>
            <a:lstStyle/>
            <a:p>
              <a:endParaRPr/>
            </a:p>
          </p:txBody>
        </p:sp>
      </p:grpSp>
      <p:sp>
        <p:nvSpPr>
          <p:cNvPr id="16" name="object 16"/>
          <p:cNvSpPr txBox="1"/>
          <p:nvPr/>
        </p:nvSpPr>
        <p:spPr>
          <a:xfrm>
            <a:off x="2201291" y="2367788"/>
            <a:ext cx="1296670" cy="645160"/>
          </a:xfrm>
          <a:prstGeom prst="rect">
            <a:avLst/>
          </a:prstGeom>
        </p:spPr>
        <p:txBody>
          <a:bodyPr vert="horz" wrap="square" lIns="0" tIns="13335" rIns="0" bIns="0" rtlCol="0">
            <a:spAutoFit/>
          </a:bodyPr>
          <a:lstStyle/>
          <a:p>
            <a:pPr marR="45085" algn="ctr">
              <a:lnSpc>
                <a:spcPts val="1639"/>
              </a:lnSpc>
              <a:spcBef>
                <a:spcPts val="105"/>
              </a:spcBef>
            </a:pPr>
            <a:r>
              <a:rPr sz="1400" b="1" spc="-20" dirty="0">
                <a:latin typeface="Calibri"/>
                <a:cs typeface="Calibri"/>
              </a:rPr>
              <a:t>RİSK</a:t>
            </a:r>
            <a:endParaRPr sz="1400">
              <a:latin typeface="Calibri"/>
              <a:cs typeface="Calibri"/>
            </a:endParaRPr>
          </a:p>
          <a:p>
            <a:pPr marR="5080" algn="ctr">
              <a:lnSpc>
                <a:spcPts val="1600"/>
              </a:lnSpc>
              <a:spcBef>
                <a:spcPts val="75"/>
              </a:spcBef>
            </a:pPr>
            <a:r>
              <a:rPr sz="1400" b="1" spc="-10" dirty="0">
                <a:latin typeface="Calibri"/>
                <a:cs typeface="Calibri"/>
              </a:rPr>
              <a:t>DEĞERLENDİRME STANDARTLARI</a:t>
            </a:r>
            <a:endParaRPr sz="1400">
              <a:latin typeface="Calibri"/>
              <a:cs typeface="Calibri"/>
            </a:endParaRPr>
          </a:p>
        </p:txBody>
      </p:sp>
      <p:grpSp>
        <p:nvGrpSpPr>
          <p:cNvPr id="17" name="object 17"/>
          <p:cNvGrpSpPr/>
          <p:nvPr/>
        </p:nvGrpSpPr>
        <p:grpSpPr>
          <a:xfrm>
            <a:off x="3850957" y="2340800"/>
            <a:ext cx="1514475" cy="732155"/>
            <a:chOff x="3850957" y="2340800"/>
            <a:chExt cx="1514475" cy="732155"/>
          </a:xfrm>
        </p:grpSpPr>
        <p:sp>
          <p:nvSpPr>
            <p:cNvPr id="18" name="object 18"/>
            <p:cNvSpPr/>
            <p:nvPr/>
          </p:nvSpPr>
          <p:spPr>
            <a:xfrm>
              <a:off x="3855720" y="2345563"/>
              <a:ext cx="1504950" cy="722630"/>
            </a:xfrm>
            <a:custGeom>
              <a:avLst/>
              <a:gdLst/>
              <a:ahLst/>
              <a:cxnLst/>
              <a:rect l="l" t="t" r="r" b="b"/>
              <a:pathLst>
                <a:path w="1504950" h="722630">
                  <a:moveTo>
                    <a:pt x="1384553" y="0"/>
                  </a:moveTo>
                  <a:lnTo>
                    <a:pt x="120395" y="0"/>
                  </a:lnTo>
                  <a:lnTo>
                    <a:pt x="73509" y="9453"/>
                  </a:lnTo>
                  <a:lnTo>
                    <a:pt x="35242" y="35242"/>
                  </a:lnTo>
                  <a:lnTo>
                    <a:pt x="9453" y="73509"/>
                  </a:lnTo>
                  <a:lnTo>
                    <a:pt x="0" y="120396"/>
                  </a:lnTo>
                  <a:lnTo>
                    <a:pt x="0" y="601852"/>
                  </a:lnTo>
                  <a:lnTo>
                    <a:pt x="9453" y="648739"/>
                  </a:lnTo>
                  <a:lnTo>
                    <a:pt x="35242" y="687006"/>
                  </a:lnTo>
                  <a:lnTo>
                    <a:pt x="73509" y="712795"/>
                  </a:lnTo>
                  <a:lnTo>
                    <a:pt x="120395" y="722249"/>
                  </a:lnTo>
                  <a:lnTo>
                    <a:pt x="1384553" y="722249"/>
                  </a:lnTo>
                  <a:lnTo>
                    <a:pt x="1431440" y="712795"/>
                  </a:lnTo>
                  <a:lnTo>
                    <a:pt x="1469707" y="687006"/>
                  </a:lnTo>
                  <a:lnTo>
                    <a:pt x="1495496" y="648739"/>
                  </a:lnTo>
                  <a:lnTo>
                    <a:pt x="1504950" y="601852"/>
                  </a:lnTo>
                  <a:lnTo>
                    <a:pt x="1504950" y="120396"/>
                  </a:lnTo>
                  <a:lnTo>
                    <a:pt x="1495496" y="73509"/>
                  </a:lnTo>
                  <a:lnTo>
                    <a:pt x="1469707" y="35242"/>
                  </a:lnTo>
                  <a:lnTo>
                    <a:pt x="1431440" y="9453"/>
                  </a:lnTo>
                  <a:lnTo>
                    <a:pt x="1384553" y="0"/>
                  </a:lnTo>
                  <a:close/>
                </a:path>
              </a:pathLst>
            </a:custGeom>
            <a:solidFill>
              <a:srgbClr val="99CCFF"/>
            </a:solidFill>
          </p:spPr>
          <p:txBody>
            <a:bodyPr wrap="square" lIns="0" tIns="0" rIns="0" bIns="0" rtlCol="0"/>
            <a:lstStyle/>
            <a:p>
              <a:endParaRPr/>
            </a:p>
          </p:txBody>
        </p:sp>
        <p:sp>
          <p:nvSpPr>
            <p:cNvPr id="19" name="object 19"/>
            <p:cNvSpPr/>
            <p:nvPr/>
          </p:nvSpPr>
          <p:spPr>
            <a:xfrm>
              <a:off x="3855720" y="2345563"/>
              <a:ext cx="1504950" cy="722630"/>
            </a:xfrm>
            <a:custGeom>
              <a:avLst/>
              <a:gdLst/>
              <a:ahLst/>
              <a:cxnLst/>
              <a:rect l="l" t="t" r="r" b="b"/>
              <a:pathLst>
                <a:path w="1504950" h="722630">
                  <a:moveTo>
                    <a:pt x="0" y="120396"/>
                  </a:moveTo>
                  <a:lnTo>
                    <a:pt x="9453" y="73509"/>
                  </a:lnTo>
                  <a:lnTo>
                    <a:pt x="35242" y="35242"/>
                  </a:lnTo>
                  <a:lnTo>
                    <a:pt x="73509" y="9453"/>
                  </a:lnTo>
                  <a:lnTo>
                    <a:pt x="120395" y="0"/>
                  </a:lnTo>
                  <a:lnTo>
                    <a:pt x="1384553" y="0"/>
                  </a:lnTo>
                  <a:lnTo>
                    <a:pt x="1431440" y="9453"/>
                  </a:lnTo>
                  <a:lnTo>
                    <a:pt x="1469707" y="35242"/>
                  </a:lnTo>
                  <a:lnTo>
                    <a:pt x="1495496" y="73509"/>
                  </a:lnTo>
                  <a:lnTo>
                    <a:pt x="1504950" y="120396"/>
                  </a:lnTo>
                  <a:lnTo>
                    <a:pt x="1504950" y="601852"/>
                  </a:lnTo>
                  <a:lnTo>
                    <a:pt x="1495496" y="648739"/>
                  </a:lnTo>
                  <a:lnTo>
                    <a:pt x="1469707" y="687006"/>
                  </a:lnTo>
                  <a:lnTo>
                    <a:pt x="1431440" y="712795"/>
                  </a:lnTo>
                  <a:lnTo>
                    <a:pt x="1384553" y="722249"/>
                  </a:lnTo>
                  <a:lnTo>
                    <a:pt x="120395" y="722249"/>
                  </a:lnTo>
                  <a:lnTo>
                    <a:pt x="73509" y="712795"/>
                  </a:lnTo>
                  <a:lnTo>
                    <a:pt x="35242" y="687006"/>
                  </a:lnTo>
                  <a:lnTo>
                    <a:pt x="9453" y="648739"/>
                  </a:lnTo>
                  <a:lnTo>
                    <a:pt x="0" y="601852"/>
                  </a:lnTo>
                  <a:lnTo>
                    <a:pt x="0" y="120396"/>
                  </a:lnTo>
                  <a:close/>
                </a:path>
              </a:pathLst>
            </a:custGeom>
            <a:ln w="9525">
              <a:solidFill>
                <a:srgbClr val="000000"/>
              </a:solidFill>
            </a:ln>
          </p:spPr>
          <p:txBody>
            <a:bodyPr wrap="square" lIns="0" tIns="0" rIns="0" bIns="0" rtlCol="0"/>
            <a:lstStyle/>
            <a:p>
              <a:endParaRPr/>
            </a:p>
          </p:txBody>
        </p:sp>
      </p:grpSp>
      <p:sp>
        <p:nvSpPr>
          <p:cNvPr id="20" name="object 20"/>
          <p:cNvSpPr txBox="1"/>
          <p:nvPr/>
        </p:nvSpPr>
        <p:spPr>
          <a:xfrm>
            <a:off x="4039870" y="2367788"/>
            <a:ext cx="1152525" cy="645160"/>
          </a:xfrm>
          <a:prstGeom prst="rect">
            <a:avLst/>
          </a:prstGeom>
        </p:spPr>
        <p:txBody>
          <a:bodyPr vert="horz" wrap="square" lIns="0" tIns="13335" rIns="0" bIns="0" rtlCol="0">
            <a:spAutoFit/>
          </a:bodyPr>
          <a:lstStyle/>
          <a:p>
            <a:pPr marR="6350" algn="ctr">
              <a:lnSpc>
                <a:spcPts val="1639"/>
              </a:lnSpc>
              <a:spcBef>
                <a:spcPts val="105"/>
              </a:spcBef>
            </a:pPr>
            <a:r>
              <a:rPr sz="1400" b="1" spc="-10" dirty="0">
                <a:latin typeface="Calibri"/>
                <a:cs typeface="Calibri"/>
              </a:rPr>
              <a:t>KONTROL</a:t>
            </a:r>
            <a:endParaRPr sz="1400">
              <a:latin typeface="Calibri"/>
              <a:cs typeface="Calibri"/>
            </a:endParaRPr>
          </a:p>
          <a:p>
            <a:pPr marR="5080" indent="-1270" algn="ctr">
              <a:lnSpc>
                <a:spcPts val="1600"/>
              </a:lnSpc>
              <a:spcBef>
                <a:spcPts val="75"/>
              </a:spcBef>
            </a:pPr>
            <a:r>
              <a:rPr sz="1400" b="1" spc="-10" dirty="0">
                <a:latin typeface="Calibri"/>
                <a:cs typeface="Calibri"/>
              </a:rPr>
              <a:t>FAALİYETLERİ STANDARTLARI</a:t>
            </a:r>
            <a:endParaRPr sz="1400">
              <a:latin typeface="Calibri"/>
              <a:cs typeface="Calibri"/>
            </a:endParaRPr>
          </a:p>
        </p:txBody>
      </p:sp>
      <p:grpSp>
        <p:nvGrpSpPr>
          <p:cNvPr id="21" name="object 21"/>
          <p:cNvGrpSpPr/>
          <p:nvPr/>
        </p:nvGrpSpPr>
        <p:grpSpPr>
          <a:xfrm>
            <a:off x="5617781" y="2340800"/>
            <a:ext cx="1513205" cy="732155"/>
            <a:chOff x="5617781" y="2340800"/>
            <a:chExt cx="1513205" cy="732155"/>
          </a:xfrm>
        </p:grpSpPr>
        <p:sp>
          <p:nvSpPr>
            <p:cNvPr id="22" name="object 22"/>
            <p:cNvSpPr/>
            <p:nvPr/>
          </p:nvSpPr>
          <p:spPr>
            <a:xfrm>
              <a:off x="5622544" y="2345563"/>
              <a:ext cx="1503680" cy="722630"/>
            </a:xfrm>
            <a:custGeom>
              <a:avLst/>
              <a:gdLst/>
              <a:ahLst/>
              <a:cxnLst/>
              <a:rect l="l" t="t" r="r" b="b"/>
              <a:pathLst>
                <a:path w="1503679" h="722630">
                  <a:moveTo>
                    <a:pt x="1383029" y="0"/>
                  </a:moveTo>
                  <a:lnTo>
                    <a:pt x="120395" y="0"/>
                  </a:lnTo>
                  <a:lnTo>
                    <a:pt x="73562" y="9453"/>
                  </a:lnTo>
                  <a:lnTo>
                    <a:pt x="35290" y="35242"/>
                  </a:lnTo>
                  <a:lnTo>
                    <a:pt x="9471" y="73509"/>
                  </a:lnTo>
                  <a:lnTo>
                    <a:pt x="0" y="120396"/>
                  </a:lnTo>
                  <a:lnTo>
                    <a:pt x="0" y="601852"/>
                  </a:lnTo>
                  <a:lnTo>
                    <a:pt x="9471" y="648739"/>
                  </a:lnTo>
                  <a:lnTo>
                    <a:pt x="35290" y="687006"/>
                  </a:lnTo>
                  <a:lnTo>
                    <a:pt x="73562" y="712795"/>
                  </a:lnTo>
                  <a:lnTo>
                    <a:pt x="120395" y="722249"/>
                  </a:lnTo>
                  <a:lnTo>
                    <a:pt x="1383029" y="722249"/>
                  </a:lnTo>
                  <a:lnTo>
                    <a:pt x="1429916" y="712795"/>
                  </a:lnTo>
                  <a:lnTo>
                    <a:pt x="1468183" y="687006"/>
                  </a:lnTo>
                  <a:lnTo>
                    <a:pt x="1493972" y="648739"/>
                  </a:lnTo>
                  <a:lnTo>
                    <a:pt x="1503426" y="601852"/>
                  </a:lnTo>
                  <a:lnTo>
                    <a:pt x="1503426" y="120396"/>
                  </a:lnTo>
                  <a:lnTo>
                    <a:pt x="1493972" y="73509"/>
                  </a:lnTo>
                  <a:lnTo>
                    <a:pt x="1468183" y="35242"/>
                  </a:lnTo>
                  <a:lnTo>
                    <a:pt x="1429916" y="9453"/>
                  </a:lnTo>
                  <a:lnTo>
                    <a:pt x="1383029" y="0"/>
                  </a:lnTo>
                  <a:close/>
                </a:path>
              </a:pathLst>
            </a:custGeom>
            <a:solidFill>
              <a:srgbClr val="99CCFF"/>
            </a:solidFill>
          </p:spPr>
          <p:txBody>
            <a:bodyPr wrap="square" lIns="0" tIns="0" rIns="0" bIns="0" rtlCol="0"/>
            <a:lstStyle/>
            <a:p>
              <a:endParaRPr/>
            </a:p>
          </p:txBody>
        </p:sp>
        <p:sp>
          <p:nvSpPr>
            <p:cNvPr id="23" name="object 23"/>
            <p:cNvSpPr/>
            <p:nvPr/>
          </p:nvSpPr>
          <p:spPr>
            <a:xfrm>
              <a:off x="5622544" y="2345563"/>
              <a:ext cx="1503680" cy="722630"/>
            </a:xfrm>
            <a:custGeom>
              <a:avLst/>
              <a:gdLst/>
              <a:ahLst/>
              <a:cxnLst/>
              <a:rect l="l" t="t" r="r" b="b"/>
              <a:pathLst>
                <a:path w="1503679" h="722630">
                  <a:moveTo>
                    <a:pt x="0" y="120396"/>
                  </a:moveTo>
                  <a:lnTo>
                    <a:pt x="9471" y="73509"/>
                  </a:lnTo>
                  <a:lnTo>
                    <a:pt x="35290" y="35242"/>
                  </a:lnTo>
                  <a:lnTo>
                    <a:pt x="73562" y="9453"/>
                  </a:lnTo>
                  <a:lnTo>
                    <a:pt x="120395" y="0"/>
                  </a:lnTo>
                  <a:lnTo>
                    <a:pt x="1383029" y="0"/>
                  </a:lnTo>
                  <a:lnTo>
                    <a:pt x="1429916" y="9453"/>
                  </a:lnTo>
                  <a:lnTo>
                    <a:pt x="1468183" y="35242"/>
                  </a:lnTo>
                  <a:lnTo>
                    <a:pt x="1493972" y="73509"/>
                  </a:lnTo>
                  <a:lnTo>
                    <a:pt x="1503426" y="120396"/>
                  </a:lnTo>
                  <a:lnTo>
                    <a:pt x="1503426" y="601852"/>
                  </a:lnTo>
                  <a:lnTo>
                    <a:pt x="1493972" y="648739"/>
                  </a:lnTo>
                  <a:lnTo>
                    <a:pt x="1468183" y="687006"/>
                  </a:lnTo>
                  <a:lnTo>
                    <a:pt x="1429916" y="712795"/>
                  </a:lnTo>
                  <a:lnTo>
                    <a:pt x="1383029" y="722249"/>
                  </a:lnTo>
                  <a:lnTo>
                    <a:pt x="120395" y="722249"/>
                  </a:lnTo>
                  <a:lnTo>
                    <a:pt x="73562" y="712795"/>
                  </a:lnTo>
                  <a:lnTo>
                    <a:pt x="35290" y="687006"/>
                  </a:lnTo>
                  <a:lnTo>
                    <a:pt x="9471" y="648739"/>
                  </a:lnTo>
                  <a:lnTo>
                    <a:pt x="0" y="601852"/>
                  </a:lnTo>
                  <a:lnTo>
                    <a:pt x="0" y="120396"/>
                  </a:lnTo>
                  <a:close/>
                </a:path>
              </a:pathLst>
            </a:custGeom>
            <a:ln w="9525">
              <a:solidFill>
                <a:srgbClr val="000000"/>
              </a:solidFill>
            </a:ln>
          </p:spPr>
          <p:txBody>
            <a:bodyPr wrap="square" lIns="0" tIns="0" rIns="0" bIns="0" rtlCol="0"/>
            <a:lstStyle/>
            <a:p>
              <a:endParaRPr/>
            </a:p>
          </p:txBody>
        </p:sp>
      </p:grpSp>
      <p:sp>
        <p:nvSpPr>
          <p:cNvPr id="24" name="object 24"/>
          <p:cNvSpPr txBox="1"/>
          <p:nvPr/>
        </p:nvSpPr>
        <p:spPr>
          <a:xfrm>
            <a:off x="5805551" y="2367788"/>
            <a:ext cx="1152525" cy="645160"/>
          </a:xfrm>
          <a:prstGeom prst="rect">
            <a:avLst/>
          </a:prstGeom>
        </p:spPr>
        <p:txBody>
          <a:bodyPr vert="horz" wrap="square" lIns="0" tIns="28575" rIns="0" bIns="0" rtlCol="0">
            <a:spAutoFit/>
          </a:bodyPr>
          <a:lstStyle/>
          <a:p>
            <a:pPr marL="263525" marR="239395" indent="-28575" algn="ctr">
              <a:lnSpc>
                <a:spcPts val="1600"/>
              </a:lnSpc>
              <a:spcBef>
                <a:spcPts val="225"/>
              </a:spcBef>
            </a:pPr>
            <a:r>
              <a:rPr sz="1400" b="1" dirty="0">
                <a:latin typeface="Calibri"/>
                <a:cs typeface="Calibri"/>
              </a:rPr>
              <a:t>BİLGİ</a:t>
            </a:r>
            <a:r>
              <a:rPr sz="1400" b="1" spc="-60" dirty="0">
                <a:latin typeface="Calibri"/>
                <a:cs typeface="Calibri"/>
              </a:rPr>
              <a:t> </a:t>
            </a:r>
            <a:r>
              <a:rPr sz="1400" b="1" spc="-25" dirty="0">
                <a:latin typeface="Calibri"/>
                <a:cs typeface="Calibri"/>
              </a:rPr>
              <a:t>VE </a:t>
            </a:r>
            <a:r>
              <a:rPr sz="1400" b="1" spc="-10" dirty="0">
                <a:latin typeface="Calibri"/>
                <a:cs typeface="Calibri"/>
              </a:rPr>
              <a:t>İLETİŞİM</a:t>
            </a:r>
            <a:endParaRPr sz="1400">
              <a:latin typeface="Calibri"/>
              <a:cs typeface="Calibri"/>
            </a:endParaRPr>
          </a:p>
          <a:p>
            <a:pPr marR="5080" algn="ctr">
              <a:lnSpc>
                <a:spcPts val="1550"/>
              </a:lnSpc>
            </a:pPr>
            <a:r>
              <a:rPr sz="1400" b="1" spc="-10" dirty="0">
                <a:latin typeface="Calibri"/>
                <a:cs typeface="Calibri"/>
              </a:rPr>
              <a:t>STANDARTLARI</a:t>
            </a:r>
            <a:endParaRPr sz="1400">
              <a:latin typeface="Calibri"/>
              <a:cs typeface="Calibri"/>
            </a:endParaRPr>
          </a:p>
        </p:txBody>
      </p:sp>
      <p:grpSp>
        <p:nvGrpSpPr>
          <p:cNvPr id="25" name="object 25"/>
          <p:cNvGrpSpPr/>
          <p:nvPr/>
        </p:nvGrpSpPr>
        <p:grpSpPr>
          <a:xfrm>
            <a:off x="7383081" y="2340800"/>
            <a:ext cx="1514475" cy="732155"/>
            <a:chOff x="7383081" y="2340800"/>
            <a:chExt cx="1514475" cy="732155"/>
          </a:xfrm>
        </p:grpSpPr>
        <p:sp>
          <p:nvSpPr>
            <p:cNvPr id="26" name="object 26"/>
            <p:cNvSpPr/>
            <p:nvPr/>
          </p:nvSpPr>
          <p:spPr>
            <a:xfrm>
              <a:off x="7387843" y="2345563"/>
              <a:ext cx="1504950" cy="722630"/>
            </a:xfrm>
            <a:custGeom>
              <a:avLst/>
              <a:gdLst/>
              <a:ahLst/>
              <a:cxnLst/>
              <a:rect l="l" t="t" r="r" b="b"/>
              <a:pathLst>
                <a:path w="1504950" h="722630">
                  <a:moveTo>
                    <a:pt x="1384680" y="0"/>
                  </a:moveTo>
                  <a:lnTo>
                    <a:pt x="120396" y="0"/>
                  </a:lnTo>
                  <a:lnTo>
                    <a:pt x="73562" y="9453"/>
                  </a:lnTo>
                  <a:lnTo>
                    <a:pt x="35290" y="35242"/>
                  </a:lnTo>
                  <a:lnTo>
                    <a:pt x="9471" y="73509"/>
                  </a:lnTo>
                  <a:lnTo>
                    <a:pt x="0" y="120396"/>
                  </a:lnTo>
                  <a:lnTo>
                    <a:pt x="0" y="601852"/>
                  </a:lnTo>
                  <a:lnTo>
                    <a:pt x="9471" y="648739"/>
                  </a:lnTo>
                  <a:lnTo>
                    <a:pt x="35290" y="687006"/>
                  </a:lnTo>
                  <a:lnTo>
                    <a:pt x="73562" y="712795"/>
                  </a:lnTo>
                  <a:lnTo>
                    <a:pt x="120396" y="722249"/>
                  </a:lnTo>
                  <a:lnTo>
                    <a:pt x="1384680" y="722249"/>
                  </a:lnTo>
                  <a:lnTo>
                    <a:pt x="1431494" y="712795"/>
                  </a:lnTo>
                  <a:lnTo>
                    <a:pt x="1469723" y="687006"/>
                  </a:lnTo>
                  <a:lnTo>
                    <a:pt x="1495498" y="648739"/>
                  </a:lnTo>
                  <a:lnTo>
                    <a:pt x="1504950" y="601852"/>
                  </a:lnTo>
                  <a:lnTo>
                    <a:pt x="1504950" y="120396"/>
                  </a:lnTo>
                  <a:lnTo>
                    <a:pt x="1495498" y="73509"/>
                  </a:lnTo>
                  <a:lnTo>
                    <a:pt x="1469723" y="35242"/>
                  </a:lnTo>
                  <a:lnTo>
                    <a:pt x="1431494" y="9453"/>
                  </a:lnTo>
                  <a:lnTo>
                    <a:pt x="1384680" y="0"/>
                  </a:lnTo>
                  <a:close/>
                </a:path>
              </a:pathLst>
            </a:custGeom>
            <a:solidFill>
              <a:srgbClr val="99CCFF"/>
            </a:solidFill>
          </p:spPr>
          <p:txBody>
            <a:bodyPr wrap="square" lIns="0" tIns="0" rIns="0" bIns="0" rtlCol="0"/>
            <a:lstStyle/>
            <a:p>
              <a:endParaRPr/>
            </a:p>
          </p:txBody>
        </p:sp>
        <p:sp>
          <p:nvSpPr>
            <p:cNvPr id="27" name="object 27"/>
            <p:cNvSpPr/>
            <p:nvPr/>
          </p:nvSpPr>
          <p:spPr>
            <a:xfrm>
              <a:off x="7387843" y="2345563"/>
              <a:ext cx="1504950" cy="722630"/>
            </a:xfrm>
            <a:custGeom>
              <a:avLst/>
              <a:gdLst/>
              <a:ahLst/>
              <a:cxnLst/>
              <a:rect l="l" t="t" r="r" b="b"/>
              <a:pathLst>
                <a:path w="1504950" h="722630">
                  <a:moveTo>
                    <a:pt x="0" y="120396"/>
                  </a:moveTo>
                  <a:lnTo>
                    <a:pt x="9471" y="73509"/>
                  </a:lnTo>
                  <a:lnTo>
                    <a:pt x="35290" y="35242"/>
                  </a:lnTo>
                  <a:lnTo>
                    <a:pt x="73562" y="9453"/>
                  </a:lnTo>
                  <a:lnTo>
                    <a:pt x="120396" y="0"/>
                  </a:lnTo>
                  <a:lnTo>
                    <a:pt x="1384680" y="0"/>
                  </a:lnTo>
                  <a:lnTo>
                    <a:pt x="1431494" y="9453"/>
                  </a:lnTo>
                  <a:lnTo>
                    <a:pt x="1469723" y="35242"/>
                  </a:lnTo>
                  <a:lnTo>
                    <a:pt x="1495498" y="73509"/>
                  </a:lnTo>
                  <a:lnTo>
                    <a:pt x="1504950" y="120396"/>
                  </a:lnTo>
                  <a:lnTo>
                    <a:pt x="1504950" y="601852"/>
                  </a:lnTo>
                  <a:lnTo>
                    <a:pt x="1495498" y="648739"/>
                  </a:lnTo>
                  <a:lnTo>
                    <a:pt x="1469723" y="687006"/>
                  </a:lnTo>
                  <a:lnTo>
                    <a:pt x="1431494" y="712795"/>
                  </a:lnTo>
                  <a:lnTo>
                    <a:pt x="1384680" y="722249"/>
                  </a:lnTo>
                  <a:lnTo>
                    <a:pt x="120396" y="722249"/>
                  </a:lnTo>
                  <a:lnTo>
                    <a:pt x="73562" y="712795"/>
                  </a:lnTo>
                  <a:lnTo>
                    <a:pt x="35290" y="687006"/>
                  </a:lnTo>
                  <a:lnTo>
                    <a:pt x="9471" y="648739"/>
                  </a:lnTo>
                  <a:lnTo>
                    <a:pt x="0" y="601852"/>
                  </a:lnTo>
                  <a:lnTo>
                    <a:pt x="0" y="120396"/>
                  </a:lnTo>
                  <a:close/>
                </a:path>
              </a:pathLst>
            </a:custGeom>
            <a:ln w="9525">
              <a:solidFill>
                <a:srgbClr val="000000"/>
              </a:solidFill>
            </a:ln>
          </p:spPr>
          <p:txBody>
            <a:bodyPr wrap="square" lIns="0" tIns="0" rIns="0" bIns="0" rtlCol="0"/>
            <a:lstStyle/>
            <a:p>
              <a:endParaRPr/>
            </a:p>
          </p:txBody>
        </p:sp>
      </p:grpSp>
      <p:sp>
        <p:nvSpPr>
          <p:cNvPr id="28" name="object 28"/>
          <p:cNvSpPr txBox="1"/>
          <p:nvPr/>
        </p:nvSpPr>
        <p:spPr>
          <a:xfrm>
            <a:off x="7572756" y="2469007"/>
            <a:ext cx="1153795" cy="442595"/>
          </a:xfrm>
          <a:prstGeom prst="rect">
            <a:avLst/>
          </a:prstGeom>
        </p:spPr>
        <p:txBody>
          <a:bodyPr vert="horz" wrap="square" lIns="0" tIns="13335" rIns="0" bIns="0" rtlCol="0">
            <a:spAutoFit/>
          </a:bodyPr>
          <a:lstStyle/>
          <a:p>
            <a:pPr marR="7620" algn="ctr">
              <a:lnSpc>
                <a:spcPts val="1639"/>
              </a:lnSpc>
              <a:spcBef>
                <a:spcPts val="105"/>
              </a:spcBef>
            </a:pPr>
            <a:r>
              <a:rPr sz="1400" b="1" spc="-10" dirty="0">
                <a:latin typeface="Calibri"/>
                <a:cs typeface="Calibri"/>
              </a:rPr>
              <a:t>İZLEME</a:t>
            </a:r>
            <a:endParaRPr sz="1400">
              <a:latin typeface="Calibri"/>
              <a:cs typeface="Calibri"/>
            </a:endParaRPr>
          </a:p>
          <a:p>
            <a:pPr marR="5080" algn="ctr">
              <a:lnSpc>
                <a:spcPts val="1639"/>
              </a:lnSpc>
            </a:pPr>
            <a:r>
              <a:rPr sz="1400" b="1" spc="-10" dirty="0">
                <a:latin typeface="Calibri"/>
                <a:cs typeface="Calibri"/>
              </a:rPr>
              <a:t>STANDARTLARI</a:t>
            </a:r>
            <a:endParaRPr sz="1400">
              <a:latin typeface="Calibri"/>
              <a:cs typeface="Calibri"/>
            </a:endParaRPr>
          </a:p>
        </p:txBody>
      </p:sp>
      <p:grpSp>
        <p:nvGrpSpPr>
          <p:cNvPr id="29" name="object 29"/>
          <p:cNvGrpSpPr/>
          <p:nvPr/>
        </p:nvGrpSpPr>
        <p:grpSpPr>
          <a:xfrm>
            <a:off x="187452" y="3104388"/>
            <a:ext cx="3584575" cy="563880"/>
            <a:chOff x="187452" y="3104388"/>
            <a:chExt cx="3584575" cy="563880"/>
          </a:xfrm>
        </p:grpSpPr>
        <p:pic>
          <p:nvPicPr>
            <p:cNvPr id="30" name="object 30"/>
            <p:cNvPicPr/>
            <p:nvPr/>
          </p:nvPicPr>
          <p:blipFill>
            <a:blip r:embed="rId2" cstate="print"/>
            <a:stretch>
              <a:fillRect/>
            </a:stretch>
          </p:blipFill>
          <p:spPr>
            <a:xfrm>
              <a:off x="187452" y="3104388"/>
              <a:ext cx="1709927" cy="563880"/>
            </a:xfrm>
            <a:prstGeom prst="rect">
              <a:avLst/>
            </a:prstGeom>
          </p:spPr>
        </p:pic>
        <p:pic>
          <p:nvPicPr>
            <p:cNvPr id="31" name="object 31"/>
            <p:cNvPicPr/>
            <p:nvPr/>
          </p:nvPicPr>
          <p:blipFill>
            <a:blip r:embed="rId3" cstate="print"/>
            <a:stretch>
              <a:fillRect/>
            </a:stretch>
          </p:blipFill>
          <p:spPr>
            <a:xfrm>
              <a:off x="411479" y="3105912"/>
              <a:ext cx="1296924" cy="507492"/>
            </a:xfrm>
            <a:prstGeom prst="rect">
              <a:avLst/>
            </a:prstGeom>
          </p:spPr>
        </p:pic>
        <p:pic>
          <p:nvPicPr>
            <p:cNvPr id="32" name="object 32"/>
            <p:cNvPicPr/>
            <p:nvPr/>
          </p:nvPicPr>
          <p:blipFill>
            <a:blip r:embed="rId4" cstate="print"/>
            <a:stretch>
              <a:fillRect/>
            </a:stretch>
          </p:blipFill>
          <p:spPr>
            <a:xfrm>
              <a:off x="250825" y="3141599"/>
              <a:ext cx="1584325" cy="438150"/>
            </a:xfrm>
            <a:prstGeom prst="rect">
              <a:avLst/>
            </a:prstGeom>
          </p:spPr>
        </p:pic>
        <p:pic>
          <p:nvPicPr>
            <p:cNvPr id="33" name="object 33"/>
            <p:cNvPicPr/>
            <p:nvPr/>
          </p:nvPicPr>
          <p:blipFill>
            <a:blip r:embed="rId5" cstate="print"/>
            <a:stretch>
              <a:fillRect/>
            </a:stretch>
          </p:blipFill>
          <p:spPr>
            <a:xfrm>
              <a:off x="2061972" y="3104388"/>
              <a:ext cx="1709927" cy="563880"/>
            </a:xfrm>
            <a:prstGeom prst="rect">
              <a:avLst/>
            </a:prstGeom>
          </p:spPr>
        </p:pic>
        <p:pic>
          <p:nvPicPr>
            <p:cNvPr id="34" name="object 34"/>
            <p:cNvPicPr/>
            <p:nvPr/>
          </p:nvPicPr>
          <p:blipFill>
            <a:blip r:embed="rId6" cstate="print"/>
            <a:stretch>
              <a:fillRect/>
            </a:stretch>
          </p:blipFill>
          <p:spPr>
            <a:xfrm>
              <a:off x="2356103" y="3105912"/>
              <a:ext cx="1155192" cy="507492"/>
            </a:xfrm>
            <a:prstGeom prst="rect">
              <a:avLst/>
            </a:prstGeom>
          </p:spPr>
        </p:pic>
        <p:pic>
          <p:nvPicPr>
            <p:cNvPr id="35" name="object 35"/>
            <p:cNvPicPr/>
            <p:nvPr/>
          </p:nvPicPr>
          <p:blipFill>
            <a:blip r:embed="rId7" cstate="print"/>
            <a:stretch>
              <a:fillRect/>
            </a:stretch>
          </p:blipFill>
          <p:spPr>
            <a:xfrm>
              <a:off x="2124075" y="3141599"/>
              <a:ext cx="1584325" cy="438150"/>
            </a:xfrm>
            <a:prstGeom prst="rect">
              <a:avLst/>
            </a:prstGeom>
          </p:spPr>
        </p:pic>
        <p:sp>
          <p:nvSpPr>
            <p:cNvPr id="36" name="object 36"/>
            <p:cNvSpPr/>
            <p:nvPr/>
          </p:nvSpPr>
          <p:spPr>
            <a:xfrm>
              <a:off x="2124075" y="3141599"/>
              <a:ext cx="1584325" cy="438150"/>
            </a:xfrm>
            <a:custGeom>
              <a:avLst/>
              <a:gdLst/>
              <a:ahLst/>
              <a:cxnLst/>
              <a:rect l="l" t="t" r="r" b="b"/>
              <a:pathLst>
                <a:path w="1584325" h="438150">
                  <a:moveTo>
                    <a:pt x="0" y="438150"/>
                  </a:moveTo>
                  <a:lnTo>
                    <a:pt x="1584325" y="438150"/>
                  </a:lnTo>
                  <a:lnTo>
                    <a:pt x="1584325" y="0"/>
                  </a:lnTo>
                  <a:lnTo>
                    <a:pt x="0" y="0"/>
                  </a:lnTo>
                  <a:lnTo>
                    <a:pt x="0" y="438150"/>
                  </a:lnTo>
                  <a:close/>
                </a:path>
              </a:pathLst>
            </a:custGeom>
            <a:ln w="19050">
              <a:solidFill>
                <a:srgbClr val="000000"/>
              </a:solidFill>
            </a:ln>
          </p:spPr>
          <p:txBody>
            <a:bodyPr wrap="square" lIns="0" tIns="0" rIns="0" bIns="0" rtlCol="0"/>
            <a:lstStyle/>
            <a:p>
              <a:endParaRPr/>
            </a:p>
          </p:txBody>
        </p:sp>
      </p:grpSp>
      <p:sp>
        <p:nvSpPr>
          <p:cNvPr id="37" name="object 37"/>
          <p:cNvSpPr txBox="1"/>
          <p:nvPr/>
        </p:nvSpPr>
        <p:spPr>
          <a:xfrm>
            <a:off x="2133600" y="3156965"/>
            <a:ext cx="1565275" cy="382270"/>
          </a:xfrm>
          <a:prstGeom prst="rect">
            <a:avLst/>
          </a:prstGeom>
        </p:spPr>
        <p:txBody>
          <a:bodyPr vert="horz" wrap="square" lIns="0" tIns="26034" rIns="0" bIns="0" rtlCol="0">
            <a:spAutoFit/>
          </a:bodyPr>
          <a:lstStyle/>
          <a:p>
            <a:pPr marL="367665" marR="359410" indent="40640">
              <a:lnSpc>
                <a:spcPts val="1370"/>
              </a:lnSpc>
              <a:spcBef>
                <a:spcPts val="204"/>
              </a:spcBef>
            </a:pPr>
            <a:r>
              <a:rPr sz="1200" dirty="0">
                <a:latin typeface="Calibri"/>
                <a:cs typeface="Calibri"/>
              </a:rPr>
              <a:t>Planlama</a:t>
            </a:r>
            <a:r>
              <a:rPr sz="1200" spc="-60" dirty="0">
                <a:latin typeface="Calibri"/>
                <a:cs typeface="Calibri"/>
              </a:rPr>
              <a:t> </a:t>
            </a:r>
            <a:r>
              <a:rPr sz="1200" spc="-25" dirty="0">
                <a:latin typeface="Calibri"/>
                <a:cs typeface="Calibri"/>
              </a:rPr>
              <a:t>ve </a:t>
            </a:r>
            <a:r>
              <a:rPr sz="1200" spc="-10" dirty="0">
                <a:latin typeface="Calibri"/>
                <a:cs typeface="Calibri"/>
              </a:rPr>
              <a:t>Programlama</a:t>
            </a:r>
            <a:endParaRPr sz="1200" dirty="0">
              <a:latin typeface="Calibri"/>
              <a:cs typeface="Calibri"/>
            </a:endParaRPr>
          </a:p>
        </p:txBody>
      </p:sp>
      <p:grpSp>
        <p:nvGrpSpPr>
          <p:cNvPr id="38" name="object 38"/>
          <p:cNvGrpSpPr/>
          <p:nvPr/>
        </p:nvGrpSpPr>
        <p:grpSpPr>
          <a:xfrm>
            <a:off x="3788664" y="3092195"/>
            <a:ext cx="1853564" cy="563880"/>
            <a:chOff x="3788664" y="3092195"/>
            <a:chExt cx="1853564" cy="563880"/>
          </a:xfrm>
        </p:grpSpPr>
        <p:pic>
          <p:nvPicPr>
            <p:cNvPr id="39" name="object 39"/>
            <p:cNvPicPr/>
            <p:nvPr/>
          </p:nvPicPr>
          <p:blipFill>
            <a:blip r:embed="rId8" cstate="print"/>
            <a:stretch>
              <a:fillRect/>
            </a:stretch>
          </p:blipFill>
          <p:spPr>
            <a:xfrm>
              <a:off x="3788664" y="3092195"/>
              <a:ext cx="1853184" cy="563879"/>
            </a:xfrm>
            <a:prstGeom prst="rect">
              <a:avLst/>
            </a:prstGeom>
          </p:spPr>
        </p:pic>
        <p:pic>
          <p:nvPicPr>
            <p:cNvPr id="40" name="object 40"/>
            <p:cNvPicPr/>
            <p:nvPr/>
          </p:nvPicPr>
          <p:blipFill>
            <a:blip r:embed="rId9" cstate="print"/>
            <a:stretch>
              <a:fillRect/>
            </a:stretch>
          </p:blipFill>
          <p:spPr>
            <a:xfrm>
              <a:off x="4006596" y="3093719"/>
              <a:ext cx="1452372" cy="507491"/>
            </a:xfrm>
            <a:prstGeom prst="rect">
              <a:avLst/>
            </a:prstGeom>
          </p:spPr>
        </p:pic>
        <p:pic>
          <p:nvPicPr>
            <p:cNvPr id="41" name="object 41"/>
            <p:cNvPicPr/>
            <p:nvPr/>
          </p:nvPicPr>
          <p:blipFill>
            <a:blip r:embed="rId10" cstate="print"/>
            <a:stretch>
              <a:fillRect/>
            </a:stretch>
          </p:blipFill>
          <p:spPr>
            <a:xfrm>
              <a:off x="3851275" y="3128898"/>
              <a:ext cx="1727200" cy="438150"/>
            </a:xfrm>
            <a:prstGeom prst="rect">
              <a:avLst/>
            </a:prstGeom>
          </p:spPr>
        </p:pic>
      </p:grpSp>
      <p:sp>
        <p:nvSpPr>
          <p:cNvPr id="42" name="object 42"/>
          <p:cNvSpPr txBox="1"/>
          <p:nvPr/>
        </p:nvSpPr>
        <p:spPr>
          <a:xfrm>
            <a:off x="3851275" y="3128898"/>
            <a:ext cx="1727200" cy="438150"/>
          </a:xfrm>
          <a:prstGeom prst="rect">
            <a:avLst/>
          </a:prstGeom>
          <a:ln w="19050">
            <a:solidFill>
              <a:srgbClr val="000000"/>
            </a:solidFill>
          </a:ln>
        </p:spPr>
        <p:txBody>
          <a:bodyPr vert="horz" wrap="square" lIns="0" tIns="41275" rIns="0" bIns="0" rtlCol="0">
            <a:spAutoFit/>
          </a:bodyPr>
          <a:lstStyle/>
          <a:p>
            <a:pPr marL="421640" marR="292735" indent="-121920">
              <a:lnSpc>
                <a:spcPts val="1370"/>
              </a:lnSpc>
              <a:spcBef>
                <a:spcPts val="325"/>
              </a:spcBef>
            </a:pPr>
            <a:r>
              <a:rPr sz="1200" spc="-10" dirty="0">
                <a:latin typeface="Calibri"/>
                <a:cs typeface="Calibri"/>
              </a:rPr>
              <a:t>Kontrol</a:t>
            </a:r>
            <a:r>
              <a:rPr sz="1200" spc="-25" dirty="0">
                <a:latin typeface="Calibri"/>
                <a:cs typeface="Calibri"/>
              </a:rPr>
              <a:t> </a:t>
            </a:r>
            <a:r>
              <a:rPr sz="1200" spc="-10" dirty="0">
                <a:latin typeface="Calibri"/>
                <a:cs typeface="Calibri"/>
              </a:rPr>
              <a:t>Stratejileri </a:t>
            </a:r>
            <a:r>
              <a:rPr sz="1200" dirty="0">
                <a:latin typeface="Calibri"/>
                <a:cs typeface="Calibri"/>
              </a:rPr>
              <a:t>ve</a:t>
            </a:r>
            <a:r>
              <a:rPr sz="1200" spc="-30" dirty="0">
                <a:latin typeface="Calibri"/>
                <a:cs typeface="Calibri"/>
              </a:rPr>
              <a:t> </a:t>
            </a:r>
            <a:r>
              <a:rPr sz="1200" spc="-10" dirty="0">
                <a:latin typeface="Calibri"/>
                <a:cs typeface="Calibri"/>
              </a:rPr>
              <a:t>Yönetimleri</a:t>
            </a:r>
            <a:endParaRPr sz="1200">
              <a:latin typeface="Calibri"/>
              <a:cs typeface="Calibri"/>
            </a:endParaRPr>
          </a:p>
        </p:txBody>
      </p:sp>
      <p:grpSp>
        <p:nvGrpSpPr>
          <p:cNvPr id="43" name="object 43"/>
          <p:cNvGrpSpPr/>
          <p:nvPr/>
        </p:nvGrpSpPr>
        <p:grpSpPr>
          <a:xfrm>
            <a:off x="5661659" y="3104388"/>
            <a:ext cx="1853564" cy="563880"/>
            <a:chOff x="5661659" y="3104388"/>
            <a:chExt cx="1853564" cy="563880"/>
          </a:xfrm>
        </p:grpSpPr>
        <p:pic>
          <p:nvPicPr>
            <p:cNvPr id="44" name="object 44"/>
            <p:cNvPicPr/>
            <p:nvPr/>
          </p:nvPicPr>
          <p:blipFill>
            <a:blip r:embed="rId11" cstate="print"/>
            <a:stretch>
              <a:fillRect/>
            </a:stretch>
          </p:blipFill>
          <p:spPr>
            <a:xfrm>
              <a:off x="5661659" y="3104388"/>
              <a:ext cx="1853184" cy="563880"/>
            </a:xfrm>
            <a:prstGeom prst="rect">
              <a:avLst/>
            </a:prstGeom>
          </p:spPr>
        </p:pic>
        <p:pic>
          <p:nvPicPr>
            <p:cNvPr id="45" name="object 45"/>
            <p:cNvPicPr/>
            <p:nvPr/>
          </p:nvPicPr>
          <p:blipFill>
            <a:blip r:embed="rId12" cstate="print"/>
            <a:stretch>
              <a:fillRect/>
            </a:stretch>
          </p:blipFill>
          <p:spPr>
            <a:xfrm>
              <a:off x="6217919" y="3105912"/>
              <a:ext cx="775716" cy="507492"/>
            </a:xfrm>
            <a:prstGeom prst="rect">
              <a:avLst/>
            </a:prstGeom>
          </p:spPr>
        </p:pic>
        <p:pic>
          <p:nvPicPr>
            <p:cNvPr id="46" name="object 46"/>
            <p:cNvPicPr/>
            <p:nvPr/>
          </p:nvPicPr>
          <p:blipFill>
            <a:blip r:embed="rId13" cstate="print"/>
            <a:stretch>
              <a:fillRect/>
            </a:stretch>
          </p:blipFill>
          <p:spPr>
            <a:xfrm>
              <a:off x="5724524" y="3141599"/>
              <a:ext cx="1727200" cy="438150"/>
            </a:xfrm>
            <a:prstGeom prst="rect">
              <a:avLst/>
            </a:prstGeom>
          </p:spPr>
        </p:pic>
      </p:grpSp>
      <p:sp>
        <p:nvSpPr>
          <p:cNvPr id="47" name="object 47"/>
          <p:cNvSpPr txBox="1"/>
          <p:nvPr/>
        </p:nvSpPr>
        <p:spPr>
          <a:xfrm>
            <a:off x="5724525" y="3141598"/>
            <a:ext cx="1727200" cy="438150"/>
          </a:xfrm>
          <a:prstGeom prst="rect">
            <a:avLst/>
          </a:prstGeom>
          <a:ln w="19050">
            <a:solidFill>
              <a:srgbClr val="000000"/>
            </a:solidFill>
          </a:ln>
        </p:spPr>
        <p:txBody>
          <a:bodyPr vert="horz" wrap="square" lIns="0" tIns="41275" rIns="0" bIns="0" rtlCol="0">
            <a:spAutoFit/>
          </a:bodyPr>
          <a:lstStyle/>
          <a:p>
            <a:pPr marL="638810" marR="629285" indent="-635" algn="ctr">
              <a:lnSpc>
                <a:spcPts val="1370"/>
              </a:lnSpc>
              <a:spcBef>
                <a:spcPts val="325"/>
              </a:spcBef>
            </a:pPr>
            <a:r>
              <a:rPr sz="1200" dirty="0">
                <a:latin typeface="Calibri"/>
                <a:cs typeface="Calibri"/>
              </a:rPr>
              <a:t>Bilgi</a:t>
            </a:r>
            <a:r>
              <a:rPr sz="1200" spc="-25" dirty="0">
                <a:latin typeface="Calibri"/>
                <a:cs typeface="Calibri"/>
              </a:rPr>
              <a:t> ve </a:t>
            </a:r>
            <a:r>
              <a:rPr sz="1200" spc="-10" dirty="0">
                <a:latin typeface="Calibri"/>
                <a:cs typeface="Calibri"/>
              </a:rPr>
              <a:t>İletişim</a:t>
            </a:r>
            <a:endParaRPr sz="1200">
              <a:latin typeface="Calibri"/>
              <a:cs typeface="Calibri"/>
            </a:endParaRPr>
          </a:p>
        </p:txBody>
      </p:sp>
      <p:grpSp>
        <p:nvGrpSpPr>
          <p:cNvPr id="48" name="object 48"/>
          <p:cNvGrpSpPr/>
          <p:nvPr/>
        </p:nvGrpSpPr>
        <p:grpSpPr>
          <a:xfrm>
            <a:off x="7496556" y="3101339"/>
            <a:ext cx="1530350" cy="570230"/>
            <a:chOff x="7496556" y="3101339"/>
            <a:chExt cx="1530350" cy="570230"/>
          </a:xfrm>
        </p:grpSpPr>
        <p:pic>
          <p:nvPicPr>
            <p:cNvPr id="49" name="object 49"/>
            <p:cNvPicPr/>
            <p:nvPr/>
          </p:nvPicPr>
          <p:blipFill>
            <a:blip r:embed="rId14" cstate="print"/>
            <a:stretch>
              <a:fillRect/>
            </a:stretch>
          </p:blipFill>
          <p:spPr>
            <a:xfrm>
              <a:off x="7496556" y="3101339"/>
              <a:ext cx="1530096" cy="569976"/>
            </a:xfrm>
            <a:prstGeom prst="rect">
              <a:avLst/>
            </a:prstGeom>
          </p:spPr>
        </p:pic>
        <p:pic>
          <p:nvPicPr>
            <p:cNvPr id="50" name="object 50"/>
            <p:cNvPicPr/>
            <p:nvPr/>
          </p:nvPicPr>
          <p:blipFill>
            <a:blip r:embed="rId15" cstate="print"/>
            <a:stretch>
              <a:fillRect/>
            </a:stretch>
          </p:blipFill>
          <p:spPr>
            <a:xfrm>
              <a:off x="7571232" y="3105911"/>
              <a:ext cx="1417320" cy="507492"/>
            </a:xfrm>
            <a:prstGeom prst="rect">
              <a:avLst/>
            </a:prstGeom>
          </p:spPr>
        </p:pic>
        <p:pic>
          <p:nvPicPr>
            <p:cNvPr id="51" name="object 51"/>
            <p:cNvPicPr/>
            <p:nvPr/>
          </p:nvPicPr>
          <p:blipFill>
            <a:blip r:embed="rId16" cstate="print"/>
            <a:stretch>
              <a:fillRect/>
            </a:stretch>
          </p:blipFill>
          <p:spPr>
            <a:xfrm>
              <a:off x="7559675" y="3139097"/>
              <a:ext cx="1404874" cy="443191"/>
            </a:xfrm>
            <a:prstGeom prst="rect">
              <a:avLst/>
            </a:prstGeom>
          </p:spPr>
        </p:pic>
      </p:grpSp>
      <p:sp>
        <p:nvSpPr>
          <p:cNvPr id="52" name="object 52"/>
          <p:cNvSpPr txBox="1"/>
          <p:nvPr/>
        </p:nvSpPr>
        <p:spPr>
          <a:xfrm>
            <a:off x="7559675" y="3139097"/>
            <a:ext cx="1405255" cy="443230"/>
          </a:xfrm>
          <a:prstGeom prst="rect">
            <a:avLst/>
          </a:prstGeom>
          <a:ln w="19050">
            <a:solidFill>
              <a:srgbClr val="000000"/>
            </a:solidFill>
          </a:ln>
        </p:spPr>
        <p:txBody>
          <a:bodyPr vert="horz" wrap="square" lIns="0" tIns="43815" rIns="0" bIns="0" rtlCol="0">
            <a:spAutoFit/>
          </a:bodyPr>
          <a:lstStyle/>
          <a:p>
            <a:pPr marL="156845" marR="147955" indent="168910">
              <a:lnSpc>
                <a:spcPts val="1370"/>
              </a:lnSpc>
              <a:spcBef>
                <a:spcPts val="345"/>
              </a:spcBef>
            </a:pPr>
            <a:r>
              <a:rPr sz="1200" dirty="0">
                <a:latin typeface="Calibri"/>
                <a:cs typeface="Calibri"/>
              </a:rPr>
              <a:t>İç</a:t>
            </a:r>
            <a:r>
              <a:rPr sz="1200" spc="-15" dirty="0">
                <a:latin typeface="Calibri"/>
                <a:cs typeface="Calibri"/>
              </a:rPr>
              <a:t> </a:t>
            </a:r>
            <a:r>
              <a:rPr sz="1200" spc="-10" dirty="0">
                <a:latin typeface="Calibri"/>
                <a:cs typeface="Calibri"/>
              </a:rPr>
              <a:t>Kontrolün Değerlendirilmesi</a:t>
            </a:r>
            <a:endParaRPr sz="1200">
              <a:latin typeface="Calibri"/>
              <a:cs typeface="Calibri"/>
            </a:endParaRPr>
          </a:p>
        </p:txBody>
      </p:sp>
      <p:grpSp>
        <p:nvGrpSpPr>
          <p:cNvPr id="53" name="object 53"/>
          <p:cNvGrpSpPr/>
          <p:nvPr/>
        </p:nvGrpSpPr>
        <p:grpSpPr>
          <a:xfrm>
            <a:off x="187452" y="3593591"/>
            <a:ext cx="5455920" cy="1225550"/>
            <a:chOff x="187452" y="3593591"/>
            <a:chExt cx="5455920" cy="1225550"/>
          </a:xfrm>
        </p:grpSpPr>
        <p:pic>
          <p:nvPicPr>
            <p:cNvPr id="54" name="object 54"/>
            <p:cNvPicPr/>
            <p:nvPr/>
          </p:nvPicPr>
          <p:blipFill>
            <a:blip r:embed="rId17" cstate="print"/>
            <a:stretch>
              <a:fillRect/>
            </a:stretch>
          </p:blipFill>
          <p:spPr>
            <a:xfrm>
              <a:off x="187452" y="3593591"/>
              <a:ext cx="1709927" cy="736092"/>
            </a:xfrm>
            <a:prstGeom prst="rect">
              <a:avLst/>
            </a:prstGeom>
          </p:spPr>
        </p:pic>
        <p:pic>
          <p:nvPicPr>
            <p:cNvPr id="55" name="object 55"/>
            <p:cNvPicPr/>
            <p:nvPr/>
          </p:nvPicPr>
          <p:blipFill>
            <a:blip r:embed="rId18" cstate="print"/>
            <a:stretch>
              <a:fillRect/>
            </a:stretch>
          </p:blipFill>
          <p:spPr>
            <a:xfrm>
              <a:off x="243840" y="3680459"/>
              <a:ext cx="1630680" cy="507492"/>
            </a:xfrm>
            <a:prstGeom prst="rect">
              <a:avLst/>
            </a:prstGeom>
          </p:spPr>
        </p:pic>
        <p:pic>
          <p:nvPicPr>
            <p:cNvPr id="56" name="object 56"/>
            <p:cNvPicPr/>
            <p:nvPr/>
          </p:nvPicPr>
          <p:blipFill>
            <a:blip r:embed="rId19" cstate="print"/>
            <a:stretch>
              <a:fillRect/>
            </a:stretch>
          </p:blipFill>
          <p:spPr>
            <a:xfrm>
              <a:off x="250825" y="3630612"/>
              <a:ext cx="1584325" cy="611187"/>
            </a:xfrm>
            <a:prstGeom prst="rect">
              <a:avLst/>
            </a:prstGeom>
          </p:spPr>
        </p:pic>
        <p:pic>
          <p:nvPicPr>
            <p:cNvPr id="57" name="object 57"/>
            <p:cNvPicPr/>
            <p:nvPr/>
          </p:nvPicPr>
          <p:blipFill>
            <a:blip r:embed="rId20" cstate="print"/>
            <a:stretch>
              <a:fillRect/>
            </a:stretch>
          </p:blipFill>
          <p:spPr>
            <a:xfrm>
              <a:off x="3788663" y="4255007"/>
              <a:ext cx="1854708" cy="563880"/>
            </a:xfrm>
            <a:prstGeom prst="rect">
              <a:avLst/>
            </a:prstGeom>
          </p:spPr>
        </p:pic>
        <p:pic>
          <p:nvPicPr>
            <p:cNvPr id="58" name="object 58"/>
            <p:cNvPicPr/>
            <p:nvPr/>
          </p:nvPicPr>
          <p:blipFill>
            <a:blip r:embed="rId21" cstate="print"/>
            <a:stretch>
              <a:fillRect/>
            </a:stretch>
          </p:blipFill>
          <p:spPr>
            <a:xfrm>
              <a:off x="4261104" y="4256531"/>
              <a:ext cx="943355" cy="507492"/>
            </a:xfrm>
            <a:prstGeom prst="rect">
              <a:avLst/>
            </a:prstGeom>
          </p:spPr>
        </p:pic>
        <p:pic>
          <p:nvPicPr>
            <p:cNvPr id="59" name="object 59"/>
            <p:cNvPicPr/>
            <p:nvPr/>
          </p:nvPicPr>
          <p:blipFill>
            <a:blip r:embed="rId22" cstate="print"/>
            <a:stretch>
              <a:fillRect/>
            </a:stretch>
          </p:blipFill>
          <p:spPr>
            <a:xfrm>
              <a:off x="3851274" y="4292599"/>
              <a:ext cx="1728851" cy="438150"/>
            </a:xfrm>
            <a:prstGeom prst="rect">
              <a:avLst/>
            </a:prstGeom>
          </p:spPr>
        </p:pic>
        <p:sp>
          <p:nvSpPr>
            <p:cNvPr id="60" name="object 60"/>
            <p:cNvSpPr/>
            <p:nvPr/>
          </p:nvSpPr>
          <p:spPr>
            <a:xfrm>
              <a:off x="3851274" y="4292599"/>
              <a:ext cx="1729105" cy="438150"/>
            </a:xfrm>
            <a:custGeom>
              <a:avLst/>
              <a:gdLst/>
              <a:ahLst/>
              <a:cxnLst/>
              <a:rect l="l" t="t" r="r" b="b"/>
              <a:pathLst>
                <a:path w="1729104" h="438150">
                  <a:moveTo>
                    <a:pt x="0" y="438150"/>
                  </a:moveTo>
                  <a:lnTo>
                    <a:pt x="1728851" y="438150"/>
                  </a:lnTo>
                  <a:lnTo>
                    <a:pt x="1728851" y="0"/>
                  </a:lnTo>
                  <a:lnTo>
                    <a:pt x="0" y="0"/>
                  </a:lnTo>
                  <a:lnTo>
                    <a:pt x="0" y="438150"/>
                  </a:lnTo>
                  <a:close/>
                </a:path>
              </a:pathLst>
            </a:custGeom>
            <a:ln w="19050">
              <a:solidFill>
                <a:srgbClr val="000000"/>
              </a:solidFill>
            </a:ln>
          </p:spPr>
          <p:txBody>
            <a:bodyPr wrap="square" lIns="0" tIns="0" rIns="0" bIns="0" rtlCol="0"/>
            <a:lstStyle/>
            <a:p>
              <a:endParaRPr/>
            </a:p>
          </p:txBody>
        </p:sp>
      </p:grpSp>
      <p:sp>
        <p:nvSpPr>
          <p:cNvPr id="61" name="object 61"/>
          <p:cNvSpPr txBox="1"/>
          <p:nvPr/>
        </p:nvSpPr>
        <p:spPr>
          <a:xfrm>
            <a:off x="3860800" y="4308094"/>
            <a:ext cx="1710055" cy="382270"/>
          </a:xfrm>
          <a:prstGeom prst="rect">
            <a:avLst/>
          </a:prstGeom>
        </p:spPr>
        <p:txBody>
          <a:bodyPr vert="horz" wrap="square" lIns="0" tIns="25400" rIns="0" bIns="0" rtlCol="0">
            <a:spAutoFit/>
          </a:bodyPr>
          <a:lstStyle/>
          <a:p>
            <a:pPr marL="546100" marR="537845" indent="4445">
              <a:lnSpc>
                <a:spcPts val="1370"/>
              </a:lnSpc>
              <a:spcBef>
                <a:spcPts val="200"/>
              </a:spcBef>
            </a:pPr>
            <a:r>
              <a:rPr sz="1200" spc="-10" dirty="0">
                <a:latin typeface="Calibri"/>
                <a:cs typeface="Calibri"/>
              </a:rPr>
              <a:t>Hiyerarşik Kontroller</a:t>
            </a:r>
            <a:endParaRPr sz="1200">
              <a:latin typeface="Calibri"/>
              <a:cs typeface="Calibri"/>
            </a:endParaRPr>
          </a:p>
        </p:txBody>
      </p:sp>
      <p:grpSp>
        <p:nvGrpSpPr>
          <p:cNvPr id="62" name="object 62"/>
          <p:cNvGrpSpPr/>
          <p:nvPr/>
        </p:nvGrpSpPr>
        <p:grpSpPr>
          <a:xfrm>
            <a:off x="2061972" y="3593591"/>
            <a:ext cx="1710055" cy="736600"/>
            <a:chOff x="2061972" y="3593591"/>
            <a:chExt cx="1710055" cy="736600"/>
          </a:xfrm>
        </p:grpSpPr>
        <p:pic>
          <p:nvPicPr>
            <p:cNvPr id="63" name="object 63"/>
            <p:cNvPicPr/>
            <p:nvPr/>
          </p:nvPicPr>
          <p:blipFill>
            <a:blip r:embed="rId23" cstate="print"/>
            <a:stretch>
              <a:fillRect/>
            </a:stretch>
          </p:blipFill>
          <p:spPr>
            <a:xfrm>
              <a:off x="2061972" y="3593591"/>
              <a:ext cx="1709927" cy="736092"/>
            </a:xfrm>
            <a:prstGeom prst="rect">
              <a:avLst/>
            </a:prstGeom>
          </p:spPr>
        </p:pic>
        <p:pic>
          <p:nvPicPr>
            <p:cNvPr id="64" name="object 64"/>
            <p:cNvPicPr/>
            <p:nvPr/>
          </p:nvPicPr>
          <p:blipFill>
            <a:blip r:embed="rId24" cstate="print"/>
            <a:stretch>
              <a:fillRect/>
            </a:stretch>
          </p:blipFill>
          <p:spPr>
            <a:xfrm>
              <a:off x="2225040" y="3593591"/>
              <a:ext cx="1417319" cy="681228"/>
            </a:xfrm>
            <a:prstGeom prst="rect">
              <a:avLst/>
            </a:prstGeom>
          </p:spPr>
        </p:pic>
        <p:pic>
          <p:nvPicPr>
            <p:cNvPr id="65" name="object 65"/>
            <p:cNvPicPr/>
            <p:nvPr/>
          </p:nvPicPr>
          <p:blipFill>
            <a:blip r:embed="rId25" cstate="print"/>
            <a:stretch>
              <a:fillRect/>
            </a:stretch>
          </p:blipFill>
          <p:spPr>
            <a:xfrm>
              <a:off x="2124075" y="3630612"/>
              <a:ext cx="1584325" cy="611187"/>
            </a:xfrm>
            <a:prstGeom prst="rect">
              <a:avLst/>
            </a:prstGeom>
          </p:spPr>
        </p:pic>
        <p:sp>
          <p:nvSpPr>
            <p:cNvPr id="66" name="object 66"/>
            <p:cNvSpPr/>
            <p:nvPr/>
          </p:nvSpPr>
          <p:spPr>
            <a:xfrm>
              <a:off x="2124075" y="3630612"/>
              <a:ext cx="1584325" cy="611505"/>
            </a:xfrm>
            <a:custGeom>
              <a:avLst/>
              <a:gdLst/>
              <a:ahLst/>
              <a:cxnLst/>
              <a:rect l="l" t="t" r="r" b="b"/>
              <a:pathLst>
                <a:path w="1584325" h="611504">
                  <a:moveTo>
                    <a:pt x="0" y="611187"/>
                  </a:moveTo>
                  <a:lnTo>
                    <a:pt x="1584325" y="611187"/>
                  </a:lnTo>
                  <a:lnTo>
                    <a:pt x="1584325" y="0"/>
                  </a:lnTo>
                  <a:lnTo>
                    <a:pt x="0" y="0"/>
                  </a:lnTo>
                  <a:lnTo>
                    <a:pt x="0" y="611187"/>
                  </a:lnTo>
                  <a:close/>
                </a:path>
              </a:pathLst>
            </a:custGeom>
            <a:ln w="19050">
              <a:solidFill>
                <a:srgbClr val="000000"/>
              </a:solidFill>
            </a:ln>
          </p:spPr>
          <p:txBody>
            <a:bodyPr wrap="square" lIns="0" tIns="0" rIns="0" bIns="0" rtlCol="0"/>
            <a:lstStyle/>
            <a:p>
              <a:endParaRPr/>
            </a:p>
          </p:txBody>
        </p:sp>
      </p:grpSp>
      <p:sp>
        <p:nvSpPr>
          <p:cNvPr id="67" name="object 67"/>
          <p:cNvSpPr txBox="1"/>
          <p:nvPr/>
        </p:nvSpPr>
        <p:spPr>
          <a:xfrm>
            <a:off x="2133600" y="3645534"/>
            <a:ext cx="1565275" cy="556260"/>
          </a:xfrm>
          <a:prstGeom prst="rect">
            <a:avLst/>
          </a:prstGeom>
        </p:spPr>
        <p:txBody>
          <a:bodyPr vert="horz" wrap="square" lIns="0" tIns="25400" rIns="0" bIns="0" rtlCol="0">
            <a:spAutoFit/>
          </a:bodyPr>
          <a:lstStyle/>
          <a:p>
            <a:pPr marL="236220" marR="228600" indent="-635" algn="ctr">
              <a:lnSpc>
                <a:spcPts val="1370"/>
              </a:lnSpc>
              <a:spcBef>
                <a:spcPts val="200"/>
              </a:spcBef>
            </a:pPr>
            <a:r>
              <a:rPr sz="1200" spc="-10" dirty="0">
                <a:latin typeface="Calibri"/>
                <a:cs typeface="Calibri"/>
              </a:rPr>
              <a:t>Risklerin </a:t>
            </a:r>
            <a:r>
              <a:rPr sz="1200" dirty="0">
                <a:latin typeface="Calibri"/>
                <a:cs typeface="Calibri"/>
              </a:rPr>
              <a:t>Belirlenmesi</a:t>
            </a:r>
            <a:r>
              <a:rPr sz="1200" spc="-55" dirty="0">
                <a:latin typeface="Calibri"/>
                <a:cs typeface="Calibri"/>
              </a:rPr>
              <a:t> </a:t>
            </a:r>
            <a:r>
              <a:rPr sz="1200" spc="-25" dirty="0">
                <a:latin typeface="Calibri"/>
                <a:cs typeface="Calibri"/>
              </a:rPr>
              <a:t>ve </a:t>
            </a:r>
            <a:r>
              <a:rPr sz="1200" spc="-10" dirty="0">
                <a:latin typeface="Calibri"/>
                <a:cs typeface="Calibri"/>
              </a:rPr>
              <a:t>Değerlendirilmesi</a:t>
            </a:r>
            <a:endParaRPr sz="1200">
              <a:latin typeface="Calibri"/>
              <a:cs typeface="Calibri"/>
            </a:endParaRPr>
          </a:p>
        </p:txBody>
      </p:sp>
      <p:grpSp>
        <p:nvGrpSpPr>
          <p:cNvPr id="68" name="object 68"/>
          <p:cNvGrpSpPr/>
          <p:nvPr/>
        </p:nvGrpSpPr>
        <p:grpSpPr>
          <a:xfrm>
            <a:off x="3788664" y="3593591"/>
            <a:ext cx="1854835" cy="736600"/>
            <a:chOff x="3788664" y="3593591"/>
            <a:chExt cx="1854835" cy="736600"/>
          </a:xfrm>
        </p:grpSpPr>
        <p:pic>
          <p:nvPicPr>
            <p:cNvPr id="69" name="object 69"/>
            <p:cNvPicPr/>
            <p:nvPr/>
          </p:nvPicPr>
          <p:blipFill>
            <a:blip r:embed="rId26" cstate="print"/>
            <a:stretch>
              <a:fillRect/>
            </a:stretch>
          </p:blipFill>
          <p:spPr>
            <a:xfrm>
              <a:off x="3788664" y="3593591"/>
              <a:ext cx="1854708" cy="736092"/>
            </a:xfrm>
            <a:prstGeom prst="rect">
              <a:avLst/>
            </a:prstGeom>
          </p:spPr>
        </p:pic>
        <p:pic>
          <p:nvPicPr>
            <p:cNvPr id="70" name="object 70"/>
            <p:cNvPicPr/>
            <p:nvPr/>
          </p:nvPicPr>
          <p:blipFill>
            <a:blip r:embed="rId27" cstate="print"/>
            <a:stretch>
              <a:fillRect/>
            </a:stretch>
          </p:blipFill>
          <p:spPr>
            <a:xfrm>
              <a:off x="4023360" y="3593591"/>
              <a:ext cx="1417319" cy="681228"/>
            </a:xfrm>
            <a:prstGeom prst="rect">
              <a:avLst/>
            </a:prstGeom>
          </p:spPr>
        </p:pic>
        <p:pic>
          <p:nvPicPr>
            <p:cNvPr id="71" name="object 71"/>
            <p:cNvPicPr/>
            <p:nvPr/>
          </p:nvPicPr>
          <p:blipFill>
            <a:blip r:embed="rId28" cstate="print"/>
            <a:stretch>
              <a:fillRect/>
            </a:stretch>
          </p:blipFill>
          <p:spPr>
            <a:xfrm>
              <a:off x="3851275" y="3630612"/>
              <a:ext cx="1728851" cy="611187"/>
            </a:xfrm>
            <a:prstGeom prst="rect">
              <a:avLst/>
            </a:prstGeom>
          </p:spPr>
        </p:pic>
        <p:sp>
          <p:nvSpPr>
            <p:cNvPr id="72" name="object 72"/>
            <p:cNvSpPr/>
            <p:nvPr/>
          </p:nvSpPr>
          <p:spPr>
            <a:xfrm>
              <a:off x="3851275" y="3630612"/>
              <a:ext cx="1729105" cy="611505"/>
            </a:xfrm>
            <a:custGeom>
              <a:avLst/>
              <a:gdLst/>
              <a:ahLst/>
              <a:cxnLst/>
              <a:rect l="l" t="t" r="r" b="b"/>
              <a:pathLst>
                <a:path w="1729104" h="611504">
                  <a:moveTo>
                    <a:pt x="0" y="611187"/>
                  </a:moveTo>
                  <a:lnTo>
                    <a:pt x="1728851" y="611187"/>
                  </a:lnTo>
                  <a:lnTo>
                    <a:pt x="1728851" y="0"/>
                  </a:lnTo>
                  <a:lnTo>
                    <a:pt x="0" y="0"/>
                  </a:lnTo>
                  <a:lnTo>
                    <a:pt x="0" y="611187"/>
                  </a:lnTo>
                  <a:close/>
                </a:path>
              </a:pathLst>
            </a:custGeom>
            <a:ln w="19050">
              <a:solidFill>
                <a:srgbClr val="000000"/>
              </a:solidFill>
            </a:ln>
          </p:spPr>
          <p:txBody>
            <a:bodyPr wrap="square" lIns="0" tIns="0" rIns="0" bIns="0" rtlCol="0"/>
            <a:lstStyle/>
            <a:p>
              <a:endParaRPr/>
            </a:p>
          </p:txBody>
        </p:sp>
      </p:grpSp>
      <p:sp>
        <p:nvSpPr>
          <p:cNvPr id="73" name="object 73"/>
          <p:cNvSpPr txBox="1"/>
          <p:nvPr/>
        </p:nvSpPr>
        <p:spPr>
          <a:xfrm>
            <a:off x="3860800" y="3645534"/>
            <a:ext cx="1710055" cy="556260"/>
          </a:xfrm>
          <a:prstGeom prst="rect">
            <a:avLst/>
          </a:prstGeom>
        </p:spPr>
        <p:txBody>
          <a:bodyPr vert="horz" wrap="square" lIns="0" tIns="25400" rIns="0" bIns="0" rtlCol="0">
            <a:spAutoFit/>
          </a:bodyPr>
          <a:lstStyle/>
          <a:p>
            <a:pPr marL="308610" marR="301625" indent="635" algn="ctr">
              <a:lnSpc>
                <a:spcPts val="1370"/>
              </a:lnSpc>
              <a:spcBef>
                <a:spcPts val="200"/>
              </a:spcBef>
            </a:pPr>
            <a:r>
              <a:rPr sz="1200" spc="-10" dirty="0">
                <a:latin typeface="Calibri"/>
                <a:cs typeface="Calibri"/>
              </a:rPr>
              <a:t>Prosedürlerin </a:t>
            </a:r>
            <a:r>
              <a:rPr sz="1200" dirty="0">
                <a:latin typeface="Calibri"/>
                <a:cs typeface="Calibri"/>
              </a:rPr>
              <a:t>Belirlenmesi</a:t>
            </a:r>
            <a:r>
              <a:rPr sz="1200" spc="-55" dirty="0">
                <a:latin typeface="Calibri"/>
                <a:cs typeface="Calibri"/>
              </a:rPr>
              <a:t> </a:t>
            </a:r>
            <a:r>
              <a:rPr sz="1200" spc="-25" dirty="0">
                <a:latin typeface="Calibri"/>
                <a:cs typeface="Calibri"/>
              </a:rPr>
              <a:t>ve </a:t>
            </a:r>
            <a:r>
              <a:rPr sz="1200" spc="-10" dirty="0">
                <a:latin typeface="Calibri"/>
                <a:cs typeface="Calibri"/>
              </a:rPr>
              <a:t>Değerlendirilmesi</a:t>
            </a:r>
            <a:endParaRPr sz="1200">
              <a:latin typeface="Calibri"/>
              <a:cs typeface="Calibri"/>
            </a:endParaRPr>
          </a:p>
        </p:txBody>
      </p:sp>
      <p:grpSp>
        <p:nvGrpSpPr>
          <p:cNvPr id="74" name="object 74"/>
          <p:cNvGrpSpPr/>
          <p:nvPr/>
        </p:nvGrpSpPr>
        <p:grpSpPr>
          <a:xfrm>
            <a:off x="5661659" y="3621023"/>
            <a:ext cx="1853564" cy="563880"/>
            <a:chOff x="5661659" y="3621023"/>
            <a:chExt cx="1853564" cy="563880"/>
          </a:xfrm>
        </p:grpSpPr>
        <p:pic>
          <p:nvPicPr>
            <p:cNvPr id="75" name="object 75"/>
            <p:cNvPicPr/>
            <p:nvPr/>
          </p:nvPicPr>
          <p:blipFill>
            <a:blip r:embed="rId29" cstate="print"/>
            <a:stretch>
              <a:fillRect/>
            </a:stretch>
          </p:blipFill>
          <p:spPr>
            <a:xfrm>
              <a:off x="5661659" y="3621023"/>
              <a:ext cx="1853184" cy="563880"/>
            </a:xfrm>
            <a:prstGeom prst="rect">
              <a:avLst/>
            </a:prstGeom>
          </p:spPr>
        </p:pic>
        <p:pic>
          <p:nvPicPr>
            <p:cNvPr id="76" name="object 76"/>
            <p:cNvPicPr/>
            <p:nvPr/>
          </p:nvPicPr>
          <p:blipFill>
            <a:blip r:embed="rId30" cstate="print"/>
            <a:stretch>
              <a:fillRect/>
            </a:stretch>
          </p:blipFill>
          <p:spPr>
            <a:xfrm>
              <a:off x="6106667" y="3622547"/>
              <a:ext cx="998219" cy="507492"/>
            </a:xfrm>
            <a:prstGeom prst="rect">
              <a:avLst/>
            </a:prstGeom>
          </p:spPr>
        </p:pic>
        <p:pic>
          <p:nvPicPr>
            <p:cNvPr id="77" name="object 77"/>
            <p:cNvPicPr/>
            <p:nvPr/>
          </p:nvPicPr>
          <p:blipFill>
            <a:blip r:embed="rId31" cstate="print"/>
            <a:stretch>
              <a:fillRect/>
            </a:stretch>
          </p:blipFill>
          <p:spPr>
            <a:xfrm>
              <a:off x="5724524" y="3659123"/>
              <a:ext cx="1727200" cy="438150"/>
            </a:xfrm>
            <a:prstGeom prst="rect">
              <a:avLst/>
            </a:prstGeom>
          </p:spPr>
        </p:pic>
        <p:sp>
          <p:nvSpPr>
            <p:cNvPr id="78" name="object 78"/>
            <p:cNvSpPr/>
            <p:nvPr/>
          </p:nvSpPr>
          <p:spPr>
            <a:xfrm>
              <a:off x="5724524" y="3659123"/>
              <a:ext cx="1727200" cy="438150"/>
            </a:xfrm>
            <a:custGeom>
              <a:avLst/>
              <a:gdLst/>
              <a:ahLst/>
              <a:cxnLst/>
              <a:rect l="l" t="t" r="r" b="b"/>
              <a:pathLst>
                <a:path w="1727200" h="438150">
                  <a:moveTo>
                    <a:pt x="0" y="438150"/>
                  </a:moveTo>
                  <a:lnTo>
                    <a:pt x="1727200" y="438150"/>
                  </a:lnTo>
                  <a:lnTo>
                    <a:pt x="1727200" y="0"/>
                  </a:lnTo>
                  <a:lnTo>
                    <a:pt x="0" y="0"/>
                  </a:lnTo>
                  <a:lnTo>
                    <a:pt x="0" y="438150"/>
                  </a:lnTo>
                  <a:close/>
                </a:path>
              </a:pathLst>
            </a:custGeom>
            <a:ln w="19050">
              <a:solidFill>
                <a:srgbClr val="000000"/>
              </a:solidFill>
            </a:ln>
          </p:spPr>
          <p:txBody>
            <a:bodyPr wrap="square" lIns="0" tIns="0" rIns="0" bIns="0" rtlCol="0"/>
            <a:lstStyle/>
            <a:p>
              <a:endParaRPr/>
            </a:p>
          </p:txBody>
        </p:sp>
      </p:grpSp>
      <p:sp>
        <p:nvSpPr>
          <p:cNvPr id="79" name="object 79"/>
          <p:cNvSpPr txBox="1"/>
          <p:nvPr/>
        </p:nvSpPr>
        <p:spPr>
          <a:xfrm>
            <a:off x="5734050" y="3674491"/>
            <a:ext cx="1708150" cy="208279"/>
          </a:xfrm>
          <a:prstGeom prst="rect">
            <a:avLst/>
          </a:prstGeom>
        </p:spPr>
        <p:txBody>
          <a:bodyPr vert="horz" wrap="square" lIns="0" tIns="12700" rIns="0" bIns="0" rtlCol="0">
            <a:spAutoFit/>
          </a:bodyPr>
          <a:lstStyle/>
          <a:p>
            <a:pPr marL="517525">
              <a:lnSpc>
                <a:spcPct val="100000"/>
              </a:lnSpc>
              <a:spcBef>
                <a:spcPts val="100"/>
              </a:spcBef>
            </a:pPr>
            <a:r>
              <a:rPr sz="1200" spc="-10" dirty="0">
                <a:latin typeface="Calibri"/>
                <a:cs typeface="Calibri"/>
              </a:rPr>
              <a:t>Raporlama</a:t>
            </a:r>
            <a:endParaRPr sz="1200">
              <a:latin typeface="Calibri"/>
              <a:cs typeface="Calibri"/>
            </a:endParaRPr>
          </a:p>
        </p:txBody>
      </p:sp>
      <p:grpSp>
        <p:nvGrpSpPr>
          <p:cNvPr id="80" name="object 80"/>
          <p:cNvGrpSpPr/>
          <p:nvPr/>
        </p:nvGrpSpPr>
        <p:grpSpPr>
          <a:xfrm>
            <a:off x="7496556" y="3604259"/>
            <a:ext cx="1530350" cy="570230"/>
            <a:chOff x="7496556" y="3604259"/>
            <a:chExt cx="1530350" cy="570230"/>
          </a:xfrm>
        </p:grpSpPr>
        <p:pic>
          <p:nvPicPr>
            <p:cNvPr id="81" name="object 81"/>
            <p:cNvPicPr/>
            <p:nvPr/>
          </p:nvPicPr>
          <p:blipFill>
            <a:blip r:embed="rId32" cstate="print"/>
            <a:stretch>
              <a:fillRect/>
            </a:stretch>
          </p:blipFill>
          <p:spPr>
            <a:xfrm>
              <a:off x="7496556" y="3604259"/>
              <a:ext cx="1530096" cy="569976"/>
            </a:xfrm>
            <a:prstGeom prst="rect">
              <a:avLst/>
            </a:prstGeom>
          </p:spPr>
        </p:pic>
        <p:pic>
          <p:nvPicPr>
            <p:cNvPr id="82" name="object 82"/>
            <p:cNvPicPr/>
            <p:nvPr/>
          </p:nvPicPr>
          <p:blipFill>
            <a:blip r:embed="rId33" cstate="print"/>
            <a:stretch>
              <a:fillRect/>
            </a:stretch>
          </p:blipFill>
          <p:spPr>
            <a:xfrm>
              <a:off x="7781544" y="3608831"/>
              <a:ext cx="996696" cy="507492"/>
            </a:xfrm>
            <a:prstGeom prst="rect">
              <a:avLst/>
            </a:prstGeom>
          </p:spPr>
        </p:pic>
        <p:pic>
          <p:nvPicPr>
            <p:cNvPr id="83" name="object 83"/>
            <p:cNvPicPr/>
            <p:nvPr/>
          </p:nvPicPr>
          <p:blipFill>
            <a:blip r:embed="rId34" cstate="print"/>
            <a:stretch>
              <a:fillRect/>
            </a:stretch>
          </p:blipFill>
          <p:spPr>
            <a:xfrm>
              <a:off x="7559675" y="3642397"/>
              <a:ext cx="1404874" cy="443191"/>
            </a:xfrm>
            <a:prstGeom prst="rect">
              <a:avLst/>
            </a:prstGeom>
          </p:spPr>
        </p:pic>
      </p:grpSp>
      <p:sp>
        <p:nvSpPr>
          <p:cNvPr id="84" name="object 84"/>
          <p:cNvSpPr txBox="1"/>
          <p:nvPr/>
        </p:nvSpPr>
        <p:spPr>
          <a:xfrm>
            <a:off x="7559675" y="3642398"/>
            <a:ext cx="1405255" cy="443230"/>
          </a:xfrm>
          <a:prstGeom prst="rect">
            <a:avLst/>
          </a:prstGeom>
          <a:ln w="19050">
            <a:solidFill>
              <a:srgbClr val="000000"/>
            </a:solidFill>
          </a:ln>
        </p:spPr>
        <p:txBody>
          <a:bodyPr vert="horz" wrap="square" lIns="0" tIns="30480" rIns="0" bIns="0" rtlCol="0">
            <a:spAutoFit/>
          </a:bodyPr>
          <a:lstStyle/>
          <a:p>
            <a:pPr marL="367030">
              <a:lnSpc>
                <a:spcPct val="100000"/>
              </a:lnSpc>
              <a:spcBef>
                <a:spcPts val="240"/>
              </a:spcBef>
            </a:pPr>
            <a:r>
              <a:rPr sz="1200" dirty="0">
                <a:latin typeface="Calibri"/>
                <a:cs typeface="Calibri"/>
              </a:rPr>
              <a:t>İç</a:t>
            </a:r>
            <a:r>
              <a:rPr sz="1200" spc="-15" dirty="0">
                <a:latin typeface="Calibri"/>
                <a:cs typeface="Calibri"/>
              </a:rPr>
              <a:t> </a:t>
            </a:r>
            <a:r>
              <a:rPr sz="1200" spc="-10" dirty="0">
                <a:latin typeface="Calibri"/>
                <a:cs typeface="Calibri"/>
              </a:rPr>
              <a:t>Denetim</a:t>
            </a:r>
            <a:endParaRPr sz="1200">
              <a:latin typeface="Calibri"/>
              <a:cs typeface="Calibri"/>
            </a:endParaRPr>
          </a:p>
        </p:txBody>
      </p:sp>
      <p:grpSp>
        <p:nvGrpSpPr>
          <p:cNvPr id="85" name="object 85"/>
          <p:cNvGrpSpPr/>
          <p:nvPr/>
        </p:nvGrpSpPr>
        <p:grpSpPr>
          <a:xfrm>
            <a:off x="5661659" y="4588764"/>
            <a:ext cx="1853564" cy="736600"/>
            <a:chOff x="5661659" y="4588764"/>
            <a:chExt cx="1853564" cy="736600"/>
          </a:xfrm>
        </p:grpSpPr>
        <p:pic>
          <p:nvPicPr>
            <p:cNvPr id="86" name="object 86"/>
            <p:cNvPicPr/>
            <p:nvPr/>
          </p:nvPicPr>
          <p:blipFill>
            <a:blip r:embed="rId35" cstate="print"/>
            <a:stretch>
              <a:fillRect/>
            </a:stretch>
          </p:blipFill>
          <p:spPr>
            <a:xfrm>
              <a:off x="5661659" y="4588764"/>
              <a:ext cx="1853184" cy="736092"/>
            </a:xfrm>
            <a:prstGeom prst="rect">
              <a:avLst/>
            </a:prstGeom>
          </p:spPr>
        </p:pic>
        <p:pic>
          <p:nvPicPr>
            <p:cNvPr id="87" name="object 87"/>
            <p:cNvPicPr/>
            <p:nvPr/>
          </p:nvPicPr>
          <p:blipFill>
            <a:blip r:embed="rId36" cstate="print"/>
            <a:stretch>
              <a:fillRect/>
            </a:stretch>
          </p:blipFill>
          <p:spPr>
            <a:xfrm>
              <a:off x="5846063" y="4590288"/>
              <a:ext cx="1520952" cy="681228"/>
            </a:xfrm>
            <a:prstGeom prst="rect">
              <a:avLst/>
            </a:prstGeom>
          </p:spPr>
        </p:pic>
        <p:pic>
          <p:nvPicPr>
            <p:cNvPr id="88" name="object 88"/>
            <p:cNvPicPr/>
            <p:nvPr/>
          </p:nvPicPr>
          <p:blipFill>
            <a:blip r:embed="rId37" cstate="print"/>
            <a:stretch>
              <a:fillRect/>
            </a:stretch>
          </p:blipFill>
          <p:spPr>
            <a:xfrm>
              <a:off x="5724524" y="4626038"/>
              <a:ext cx="1727200" cy="611187"/>
            </a:xfrm>
            <a:prstGeom prst="rect">
              <a:avLst/>
            </a:prstGeom>
          </p:spPr>
        </p:pic>
        <p:sp>
          <p:nvSpPr>
            <p:cNvPr id="89" name="object 89"/>
            <p:cNvSpPr/>
            <p:nvPr/>
          </p:nvSpPr>
          <p:spPr>
            <a:xfrm>
              <a:off x="5724524" y="4626038"/>
              <a:ext cx="1727200" cy="611505"/>
            </a:xfrm>
            <a:custGeom>
              <a:avLst/>
              <a:gdLst/>
              <a:ahLst/>
              <a:cxnLst/>
              <a:rect l="l" t="t" r="r" b="b"/>
              <a:pathLst>
                <a:path w="1727200" h="611504">
                  <a:moveTo>
                    <a:pt x="0" y="611187"/>
                  </a:moveTo>
                  <a:lnTo>
                    <a:pt x="1727200" y="611187"/>
                  </a:lnTo>
                  <a:lnTo>
                    <a:pt x="1727200" y="0"/>
                  </a:lnTo>
                  <a:lnTo>
                    <a:pt x="0" y="0"/>
                  </a:lnTo>
                  <a:lnTo>
                    <a:pt x="0" y="611187"/>
                  </a:lnTo>
                  <a:close/>
                </a:path>
              </a:pathLst>
            </a:custGeom>
            <a:ln w="19050">
              <a:solidFill>
                <a:srgbClr val="000000"/>
              </a:solidFill>
            </a:ln>
          </p:spPr>
          <p:txBody>
            <a:bodyPr wrap="square" lIns="0" tIns="0" rIns="0" bIns="0" rtlCol="0"/>
            <a:lstStyle/>
            <a:p>
              <a:endParaRPr/>
            </a:p>
          </p:txBody>
        </p:sp>
      </p:grpSp>
      <p:sp>
        <p:nvSpPr>
          <p:cNvPr id="90" name="object 90"/>
          <p:cNvSpPr txBox="1"/>
          <p:nvPr/>
        </p:nvSpPr>
        <p:spPr>
          <a:xfrm>
            <a:off x="5978778" y="4641037"/>
            <a:ext cx="1221105" cy="556260"/>
          </a:xfrm>
          <a:prstGeom prst="rect">
            <a:avLst/>
          </a:prstGeom>
        </p:spPr>
        <p:txBody>
          <a:bodyPr vert="horz" wrap="square" lIns="0" tIns="26034" rIns="0" bIns="0" rtlCol="0">
            <a:spAutoFit/>
          </a:bodyPr>
          <a:lstStyle/>
          <a:p>
            <a:pPr marL="12700" marR="5080" algn="ctr">
              <a:lnSpc>
                <a:spcPts val="1370"/>
              </a:lnSpc>
              <a:spcBef>
                <a:spcPts val="204"/>
              </a:spcBef>
            </a:pPr>
            <a:r>
              <a:rPr sz="1200" dirty="0">
                <a:latin typeface="Calibri"/>
                <a:cs typeface="Calibri"/>
              </a:rPr>
              <a:t>Hata,</a:t>
            </a:r>
            <a:r>
              <a:rPr sz="1200" spc="-65" dirty="0">
                <a:latin typeface="Calibri"/>
                <a:cs typeface="Calibri"/>
              </a:rPr>
              <a:t> </a:t>
            </a:r>
            <a:r>
              <a:rPr sz="1200" dirty="0">
                <a:latin typeface="Calibri"/>
                <a:cs typeface="Calibri"/>
              </a:rPr>
              <a:t>Usulsüzlük</a:t>
            </a:r>
            <a:r>
              <a:rPr sz="1200" spc="-50" dirty="0">
                <a:latin typeface="Calibri"/>
                <a:cs typeface="Calibri"/>
              </a:rPr>
              <a:t> </a:t>
            </a:r>
            <a:r>
              <a:rPr sz="1200" spc="-25" dirty="0">
                <a:latin typeface="Calibri"/>
                <a:cs typeface="Calibri"/>
              </a:rPr>
              <a:t>ve </a:t>
            </a:r>
            <a:r>
              <a:rPr sz="1200" spc="-10" dirty="0">
                <a:latin typeface="Calibri"/>
                <a:cs typeface="Calibri"/>
              </a:rPr>
              <a:t>Yolsuzlukların Bildirilmesi</a:t>
            </a:r>
            <a:endParaRPr sz="1200">
              <a:latin typeface="Calibri"/>
              <a:cs typeface="Calibri"/>
            </a:endParaRPr>
          </a:p>
        </p:txBody>
      </p:sp>
      <p:grpSp>
        <p:nvGrpSpPr>
          <p:cNvPr id="91" name="object 91"/>
          <p:cNvGrpSpPr/>
          <p:nvPr/>
        </p:nvGrpSpPr>
        <p:grpSpPr>
          <a:xfrm>
            <a:off x="5661659" y="4096511"/>
            <a:ext cx="1853564" cy="563880"/>
            <a:chOff x="5661659" y="4096511"/>
            <a:chExt cx="1853564" cy="563880"/>
          </a:xfrm>
        </p:grpSpPr>
        <p:pic>
          <p:nvPicPr>
            <p:cNvPr id="92" name="object 92"/>
            <p:cNvPicPr/>
            <p:nvPr/>
          </p:nvPicPr>
          <p:blipFill>
            <a:blip r:embed="rId38" cstate="print"/>
            <a:stretch>
              <a:fillRect/>
            </a:stretch>
          </p:blipFill>
          <p:spPr>
            <a:xfrm>
              <a:off x="5661659" y="4096511"/>
              <a:ext cx="1853184" cy="563880"/>
            </a:xfrm>
            <a:prstGeom prst="rect">
              <a:avLst/>
            </a:prstGeom>
          </p:spPr>
        </p:pic>
        <p:pic>
          <p:nvPicPr>
            <p:cNvPr id="93" name="object 93"/>
            <p:cNvPicPr/>
            <p:nvPr/>
          </p:nvPicPr>
          <p:blipFill>
            <a:blip r:embed="rId39" cstate="print"/>
            <a:stretch>
              <a:fillRect/>
            </a:stretch>
          </p:blipFill>
          <p:spPr>
            <a:xfrm>
              <a:off x="5850635" y="4098035"/>
              <a:ext cx="1511808" cy="507492"/>
            </a:xfrm>
            <a:prstGeom prst="rect">
              <a:avLst/>
            </a:prstGeom>
          </p:spPr>
        </p:pic>
        <p:pic>
          <p:nvPicPr>
            <p:cNvPr id="94" name="object 94"/>
            <p:cNvPicPr/>
            <p:nvPr/>
          </p:nvPicPr>
          <p:blipFill>
            <a:blip r:embed="rId40" cstate="print"/>
            <a:stretch>
              <a:fillRect/>
            </a:stretch>
          </p:blipFill>
          <p:spPr>
            <a:xfrm>
              <a:off x="5724524" y="4133849"/>
              <a:ext cx="1727200" cy="438150"/>
            </a:xfrm>
            <a:prstGeom prst="rect">
              <a:avLst/>
            </a:prstGeom>
          </p:spPr>
        </p:pic>
        <p:sp>
          <p:nvSpPr>
            <p:cNvPr id="95" name="object 95"/>
            <p:cNvSpPr/>
            <p:nvPr/>
          </p:nvSpPr>
          <p:spPr>
            <a:xfrm>
              <a:off x="5724524" y="4133849"/>
              <a:ext cx="1727200" cy="438150"/>
            </a:xfrm>
            <a:custGeom>
              <a:avLst/>
              <a:gdLst/>
              <a:ahLst/>
              <a:cxnLst/>
              <a:rect l="l" t="t" r="r" b="b"/>
              <a:pathLst>
                <a:path w="1727200" h="438150">
                  <a:moveTo>
                    <a:pt x="0" y="438150"/>
                  </a:moveTo>
                  <a:lnTo>
                    <a:pt x="1727200" y="438150"/>
                  </a:lnTo>
                  <a:lnTo>
                    <a:pt x="1727200" y="0"/>
                  </a:lnTo>
                  <a:lnTo>
                    <a:pt x="0" y="0"/>
                  </a:lnTo>
                  <a:lnTo>
                    <a:pt x="0" y="438150"/>
                  </a:lnTo>
                  <a:close/>
                </a:path>
              </a:pathLst>
            </a:custGeom>
            <a:ln w="19050">
              <a:solidFill>
                <a:srgbClr val="000000"/>
              </a:solidFill>
            </a:ln>
          </p:spPr>
          <p:txBody>
            <a:bodyPr wrap="square" lIns="0" tIns="0" rIns="0" bIns="0" rtlCol="0"/>
            <a:lstStyle/>
            <a:p>
              <a:endParaRPr/>
            </a:p>
          </p:txBody>
        </p:sp>
      </p:grpSp>
      <p:sp>
        <p:nvSpPr>
          <p:cNvPr id="96" name="object 96"/>
          <p:cNvSpPr txBox="1"/>
          <p:nvPr/>
        </p:nvSpPr>
        <p:spPr>
          <a:xfrm>
            <a:off x="5734050" y="4149344"/>
            <a:ext cx="1708150" cy="382270"/>
          </a:xfrm>
          <a:prstGeom prst="rect">
            <a:avLst/>
          </a:prstGeom>
        </p:spPr>
        <p:txBody>
          <a:bodyPr vert="horz" wrap="square" lIns="0" tIns="25400" rIns="0" bIns="0" rtlCol="0">
            <a:spAutoFit/>
          </a:bodyPr>
          <a:lstStyle/>
          <a:p>
            <a:pPr marL="631825" marR="252095" indent="-370840">
              <a:lnSpc>
                <a:spcPts val="1370"/>
              </a:lnSpc>
              <a:spcBef>
                <a:spcPts val="200"/>
              </a:spcBef>
            </a:pPr>
            <a:r>
              <a:rPr sz="1200" spc="-10" dirty="0">
                <a:latin typeface="Calibri"/>
                <a:cs typeface="Calibri"/>
              </a:rPr>
              <a:t>Kayıt</a:t>
            </a:r>
            <a:r>
              <a:rPr sz="1200" spc="-35" dirty="0">
                <a:latin typeface="Calibri"/>
                <a:cs typeface="Calibri"/>
              </a:rPr>
              <a:t> </a:t>
            </a:r>
            <a:r>
              <a:rPr sz="1200" dirty="0">
                <a:latin typeface="Calibri"/>
                <a:cs typeface="Calibri"/>
              </a:rPr>
              <a:t>ve</a:t>
            </a:r>
            <a:r>
              <a:rPr sz="1200" spc="-15" dirty="0">
                <a:latin typeface="Calibri"/>
                <a:cs typeface="Calibri"/>
              </a:rPr>
              <a:t> </a:t>
            </a:r>
            <a:r>
              <a:rPr sz="1200" spc="-10" dirty="0">
                <a:latin typeface="Calibri"/>
                <a:cs typeface="Calibri"/>
              </a:rPr>
              <a:t>Dosyalama Sistemi</a:t>
            </a:r>
            <a:endParaRPr sz="1200">
              <a:latin typeface="Calibri"/>
              <a:cs typeface="Calibri"/>
            </a:endParaRPr>
          </a:p>
        </p:txBody>
      </p:sp>
      <p:grpSp>
        <p:nvGrpSpPr>
          <p:cNvPr id="97" name="object 97"/>
          <p:cNvGrpSpPr/>
          <p:nvPr/>
        </p:nvGrpSpPr>
        <p:grpSpPr>
          <a:xfrm>
            <a:off x="3788664" y="5625084"/>
            <a:ext cx="1854835" cy="563880"/>
            <a:chOff x="3788664" y="5625084"/>
            <a:chExt cx="1854835" cy="563880"/>
          </a:xfrm>
        </p:grpSpPr>
        <p:pic>
          <p:nvPicPr>
            <p:cNvPr id="98" name="object 98"/>
            <p:cNvPicPr/>
            <p:nvPr/>
          </p:nvPicPr>
          <p:blipFill>
            <a:blip r:embed="rId20" cstate="print"/>
            <a:stretch>
              <a:fillRect/>
            </a:stretch>
          </p:blipFill>
          <p:spPr>
            <a:xfrm>
              <a:off x="3788664" y="5625084"/>
              <a:ext cx="1854708" cy="563880"/>
            </a:xfrm>
            <a:prstGeom prst="rect">
              <a:avLst/>
            </a:prstGeom>
          </p:spPr>
        </p:pic>
        <p:pic>
          <p:nvPicPr>
            <p:cNvPr id="99" name="object 99"/>
            <p:cNvPicPr/>
            <p:nvPr/>
          </p:nvPicPr>
          <p:blipFill>
            <a:blip r:embed="rId41" cstate="print"/>
            <a:stretch>
              <a:fillRect/>
            </a:stretch>
          </p:blipFill>
          <p:spPr>
            <a:xfrm>
              <a:off x="4117848" y="5626608"/>
              <a:ext cx="1228344" cy="507492"/>
            </a:xfrm>
            <a:prstGeom prst="rect">
              <a:avLst/>
            </a:prstGeom>
          </p:spPr>
        </p:pic>
        <p:pic>
          <p:nvPicPr>
            <p:cNvPr id="100" name="object 100"/>
            <p:cNvPicPr/>
            <p:nvPr/>
          </p:nvPicPr>
          <p:blipFill>
            <a:blip r:embed="rId42" cstate="print"/>
            <a:stretch>
              <a:fillRect/>
            </a:stretch>
          </p:blipFill>
          <p:spPr>
            <a:xfrm>
              <a:off x="3851275" y="5662612"/>
              <a:ext cx="1728851" cy="438150"/>
            </a:xfrm>
            <a:prstGeom prst="rect">
              <a:avLst/>
            </a:prstGeom>
          </p:spPr>
        </p:pic>
      </p:grpSp>
      <p:sp>
        <p:nvSpPr>
          <p:cNvPr id="101" name="object 101"/>
          <p:cNvSpPr txBox="1"/>
          <p:nvPr/>
        </p:nvSpPr>
        <p:spPr>
          <a:xfrm>
            <a:off x="3851275" y="5662612"/>
            <a:ext cx="1729105" cy="438150"/>
          </a:xfrm>
          <a:prstGeom prst="rect">
            <a:avLst/>
          </a:prstGeom>
          <a:ln w="19050">
            <a:solidFill>
              <a:srgbClr val="000000"/>
            </a:solidFill>
          </a:ln>
        </p:spPr>
        <p:txBody>
          <a:bodyPr vert="horz" wrap="square" lIns="0" tIns="41910" rIns="0" bIns="0" rtlCol="0">
            <a:spAutoFit/>
          </a:bodyPr>
          <a:lstStyle/>
          <a:p>
            <a:pPr marL="537210" marR="405130" indent="-125095">
              <a:lnSpc>
                <a:spcPts val="1370"/>
              </a:lnSpc>
              <a:spcBef>
                <a:spcPts val="330"/>
              </a:spcBef>
            </a:pPr>
            <a:r>
              <a:rPr sz="1200" dirty="0">
                <a:latin typeface="Calibri"/>
                <a:cs typeface="Calibri"/>
              </a:rPr>
              <a:t>Bilgi</a:t>
            </a:r>
            <a:r>
              <a:rPr sz="1200" spc="-15" dirty="0">
                <a:latin typeface="Calibri"/>
                <a:cs typeface="Calibri"/>
              </a:rPr>
              <a:t> </a:t>
            </a:r>
            <a:r>
              <a:rPr sz="1200" spc="-10" dirty="0">
                <a:latin typeface="Calibri"/>
                <a:cs typeface="Calibri"/>
              </a:rPr>
              <a:t>Sistemleri Kontrolleri</a:t>
            </a:r>
            <a:endParaRPr sz="1200">
              <a:latin typeface="Calibri"/>
              <a:cs typeface="Calibri"/>
            </a:endParaRPr>
          </a:p>
        </p:txBody>
      </p:sp>
      <p:grpSp>
        <p:nvGrpSpPr>
          <p:cNvPr id="102" name="object 102"/>
          <p:cNvGrpSpPr/>
          <p:nvPr/>
        </p:nvGrpSpPr>
        <p:grpSpPr>
          <a:xfrm>
            <a:off x="3788664" y="5280659"/>
            <a:ext cx="1854835" cy="390525"/>
            <a:chOff x="3788664" y="5280659"/>
            <a:chExt cx="1854835" cy="390525"/>
          </a:xfrm>
        </p:grpSpPr>
        <p:pic>
          <p:nvPicPr>
            <p:cNvPr id="103" name="object 103"/>
            <p:cNvPicPr/>
            <p:nvPr/>
          </p:nvPicPr>
          <p:blipFill>
            <a:blip r:embed="rId43" cstate="print"/>
            <a:stretch>
              <a:fillRect/>
            </a:stretch>
          </p:blipFill>
          <p:spPr>
            <a:xfrm>
              <a:off x="3788664" y="5280659"/>
              <a:ext cx="1854708" cy="390144"/>
            </a:xfrm>
            <a:prstGeom prst="rect">
              <a:avLst/>
            </a:prstGeom>
          </p:spPr>
        </p:pic>
        <p:pic>
          <p:nvPicPr>
            <p:cNvPr id="104" name="object 104"/>
            <p:cNvPicPr/>
            <p:nvPr/>
          </p:nvPicPr>
          <p:blipFill>
            <a:blip r:embed="rId44" cstate="print"/>
            <a:stretch>
              <a:fillRect/>
            </a:stretch>
          </p:blipFill>
          <p:spPr>
            <a:xfrm>
              <a:off x="3880104" y="5282183"/>
              <a:ext cx="1703831" cy="333756"/>
            </a:xfrm>
            <a:prstGeom prst="rect">
              <a:avLst/>
            </a:prstGeom>
          </p:spPr>
        </p:pic>
        <p:pic>
          <p:nvPicPr>
            <p:cNvPr id="105" name="object 105"/>
            <p:cNvPicPr/>
            <p:nvPr/>
          </p:nvPicPr>
          <p:blipFill>
            <a:blip r:embed="rId45" cstate="print"/>
            <a:stretch>
              <a:fillRect/>
            </a:stretch>
          </p:blipFill>
          <p:spPr>
            <a:xfrm>
              <a:off x="3851275" y="5318188"/>
              <a:ext cx="1728851" cy="265112"/>
            </a:xfrm>
            <a:prstGeom prst="rect">
              <a:avLst/>
            </a:prstGeom>
          </p:spPr>
        </p:pic>
      </p:grpSp>
      <p:sp>
        <p:nvSpPr>
          <p:cNvPr id="106" name="object 106"/>
          <p:cNvSpPr txBox="1"/>
          <p:nvPr/>
        </p:nvSpPr>
        <p:spPr>
          <a:xfrm>
            <a:off x="3851275" y="5318188"/>
            <a:ext cx="1729105" cy="265430"/>
          </a:xfrm>
          <a:prstGeom prst="rect">
            <a:avLst/>
          </a:prstGeom>
          <a:ln w="19050">
            <a:solidFill>
              <a:srgbClr val="000000"/>
            </a:solidFill>
          </a:ln>
        </p:spPr>
        <p:txBody>
          <a:bodyPr vert="horz" wrap="square" lIns="0" tIns="28575" rIns="0" bIns="0" rtlCol="0">
            <a:spAutoFit/>
          </a:bodyPr>
          <a:lstStyle/>
          <a:p>
            <a:pPr marL="174625">
              <a:lnSpc>
                <a:spcPct val="100000"/>
              </a:lnSpc>
              <a:spcBef>
                <a:spcPts val="225"/>
              </a:spcBef>
            </a:pPr>
            <a:r>
              <a:rPr sz="1200" spc="-10" dirty="0">
                <a:latin typeface="Calibri"/>
                <a:cs typeface="Calibri"/>
              </a:rPr>
              <a:t>Faaliyetlerin</a:t>
            </a:r>
            <a:r>
              <a:rPr sz="1200" spc="10" dirty="0">
                <a:latin typeface="Calibri"/>
                <a:cs typeface="Calibri"/>
              </a:rPr>
              <a:t> </a:t>
            </a:r>
            <a:r>
              <a:rPr sz="1200" spc="-10" dirty="0">
                <a:latin typeface="Calibri"/>
                <a:cs typeface="Calibri"/>
              </a:rPr>
              <a:t>Sürekliliği</a:t>
            </a:r>
            <a:endParaRPr sz="1200">
              <a:latin typeface="Calibri"/>
              <a:cs typeface="Calibri"/>
            </a:endParaRPr>
          </a:p>
        </p:txBody>
      </p:sp>
      <p:grpSp>
        <p:nvGrpSpPr>
          <p:cNvPr id="107" name="object 107"/>
          <p:cNvGrpSpPr/>
          <p:nvPr/>
        </p:nvGrpSpPr>
        <p:grpSpPr>
          <a:xfrm>
            <a:off x="3788664" y="4777740"/>
            <a:ext cx="1854835" cy="563880"/>
            <a:chOff x="3788664" y="4777740"/>
            <a:chExt cx="1854835" cy="563880"/>
          </a:xfrm>
        </p:grpSpPr>
        <p:pic>
          <p:nvPicPr>
            <p:cNvPr id="108" name="object 108"/>
            <p:cNvPicPr/>
            <p:nvPr/>
          </p:nvPicPr>
          <p:blipFill>
            <a:blip r:embed="rId46" cstate="print"/>
            <a:stretch>
              <a:fillRect/>
            </a:stretch>
          </p:blipFill>
          <p:spPr>
            <a:xfrm>
              <a:off x="3788664" y="4777740"/>
              <a:ext cx="1854708" cy="563880"/>
            </a:xfrm>
            <a:prstGeom prst="rect">
              <a:avLst/>
            </a:prstGeom>
          </p:spPr>
        </p:pic>
        <p:pic>
          <p:nvPicPr>
            <p:cNvPr id="109" name="object 109"/>
            <p:cNvPicPr/>
            <p:nvPr/>
          </p:nvPicPr>
          <p:blipFill>
            <a:blip r:embed="rId47" cstate="print"/>
            <a:stretch>
              <a:fillRect/>
            </a:stretch>
          </p:blipFill>
          <p:spPr>
            <a:xfrm>
              <a:off x="4300728" y="4779264"/>
              <a:ext cx="862584" cy="507492"/>
            </a:xfrm>
            <a:prstGeom prst="rect">
              <a:avLst/>
            </a:prstGeom>
          </p:spPr>
        </p:pic>
        <p:pic>
          <p:nvPicPr>
            <p:cNvPr id="110" name="object 110"/>
            <p:cNvPicPr/>
            <p:nvPr/>
          </p:nvPicPr>
          <p:blipFill>
            <a:blip r:embed="rId48" cstate="print"/>
            <a:stretch>
              <a:fillRect/>
            </a:stretch>
          </p:blipFill>
          <p:spPr>
            <a:xfrm>
              <a:off x="3851275" y="4814951"/>
              <a:ext cx="1728851" cy="438150"/>
            </a:xfrm>
            <a:prstGeom prst="rect">
              <a:avLst/>
            </a:prstGeom>
          </p:spPr>
        </p:pic>
      </p:grpSp>
      <p:sp>
        <p:nvSpPr>
          <p:cNvPr id="111" name="object 111"/>
          <p:cNvSpPr txBox="1"/>
          <p:nvPr/>
        </p:nvSpPr>
        <p:spPr>
          <a:xfrm>
            <a:off x="3851275" y="4814951"/>
            <a:ext cx="1729105" cy="438150"/>
          </a:xfrm>
          <a:prstGeom prst="rect">
            <a:avLst/>
          </a:prstGeom>
          <a:ln w="19050">
            <a:solidFill>
              <a:srgbClr val="000000"/>
            </a:solidFill>
          </a:ln>
        </p:spPr>
        <p:txBody>
          <a:bodyPr vert="horz" wrap="square" lIns="0" tIns="41275" rIns="0" bIns="0" rtlCol="0">
            <a:spAutoFit/>
          </a:bodyPr>
          <a:lstStyle/>
          <a:p>
            <a:pPr marL="595630" marR="587375" algn="ctr">
              <a:lnSpc>
                <a:spcPts val="1370"/>
              </a:lnSpc>
              <a:spcBef>
                <a:spcPts val="325"/>
              </a:spcBef>
            </a:pPr>
            <a:r>
              <a:rPr sz="1200" spc="-10" dirty="0">
                <a:latin typeface="Calibri"/>
                <a:cs typeface="Calibri"/>
              </a:rPr>
              <a:t>Görevler Ayrılığı</a:t>
            </a:r>
            <a:endParaRPr sz="1200">
              <a:latin typeface="Calibri"/>
              <a:cs typeface="Calibri"/>
            </a:endParaRPr>
          </a:p>
        </p:txBody>
      </p:sp>
      <p:grpSp>
        <p:nvGrpSpPr>
          <p:cNvPr id="112" name="object 112"/>
          <p:cNvGrpSpPr/>
          <p:nvPr/>
        </p:nvGrpSpPr>
        <p:grpSpPr>
          <a:xfrm>
            <a:off x="187452" y="4255008"/>
            <a:ext cx="1710055" cy="1045844"/>
            <a:chOff x="187452" y="4255008"/>
            <a:chExt cx="1710055" cy="1045844"/>
          </a:xfrm>
        </p:grpSpPr>
        <p:pic>
          <p:nvPicPr>
            <p:cNvPr id="113" name="object 113"/>
            <p:cNvPicPr/>
            <p:nvPr/>
          </p:nvPicPr>
          <p:blipFill>
            <a:blip r:embed="rId49" cstate="print"/>
            <a:stretch>
              <a:fillRect/>
            </a:stretch>
          </p:blipFill>
          <p:spPr>
            <a:xfrm>
              <a:off x="187452" y="4255008"/>
              <a:ext cx="1709927" cy="563880"/>
            </a:xfrm>
            <a:prstGeom prst="rect">
              <a:avLst/>
            </a:prstGeom>
          </p:spPr>
        </p:pic>
        <p:pic>
          <p:nvPicPr>
            <p:cNvPr id="114" name="object 114"/>
            <p:cNvPicPr/>
            <p:nvPr/>
          </p:nvPicPr>
          <p:blipFill>
            <a:blip r:embed="rId50" cstate="print"/>
            <a:stretch>
              <a:fillRect/>
            </a:stretch>
          </p:blipFill>
          <p:spPr>
            <a:xfrm>
              <a:off x="274320" y="4256532"/>
              <a:ext cx="1571244" cy="507492"/>
            </a:xfrm>
            <a:prstGeom prst="rect">
              <a:avLst/>
            </a:prstGeom>
          </p:spPr>
        </p:pic>
        <p:pic>
          <p:nvPicPr>
            <p:cNvPr id="115" name="object 115"/>
            <p:cNvPicPr/>
            <p:nvPr/>
          </p:nvPicPr>
          <p:blipFill>
            <a:blip r:embed="rId51" cstate="print"/>
            <a:stretch>
              <a:fillRect/>
            </a:stretch>
          </p:blipFill>
          <p:spPr>
            <a:xfrm>
              <a:off x="250825" y="4292600"/>
              <a:ext cx="1584325" cy="438150"/>
            </a:xfrm>
            <a:prstGeom prst="rect">
              <a:avLst/>
            </a:prstGeom>
          </p:spPr>
        </p:pic>
        <p:pic>
          <p:nvPicPr>
            <p:cNvPr id="116" name="object 116"/>
            <p:cNvPicPr/>
            <p:nvPr/>
          </p:nvPicPr>
          <p:blipFill>
            <a:blip r:embed="rId52" cstate="print"/>
            <a:stretch>
              <a:fillRect/>
            </a:stretch>
          </p:blipFill>
          <p:spPr>
            <a:xfrm>
              <a:off x="187452" y="4736592"/>
              <a:ext cx="1709927" cy="563879"/>
            </a:xfrm>
            <a:prstGeom prst="rect">
              <a:avLst/>
            </a:prstGeom>
          </p:spPr>
        </p:pic>
        <p:pic>
          <p:nvPicPr>
            <p:cNvPr id="117" name="object 117"/>
            <p:cNvPicPr/>
            <p:nvPr/>
          </p:nvPicPr>
          <p:blipFill>
            <a:blip r:embed="rId53" cstate="print"/>
            <a:stretch>
              <a:fillRect/>
            </a:stretch>
          </p:blipFill>
          <p:spPr>
            <a:xfrm>
              <a:off x="734568" y="4738116"/>
              <a:ext cx="652272" cy="507491"/>
            </a:xfrm>
            <a:prstGeom prst="rect">
              <a:avLst/>
            </a:prstGeom>
          </p:spPr>
        </p:pic>
      </p:grpSp>
      <p:pic>
        <p:nvPicPr>
          <p:cNvPr id="118" name="object 118"/>
          <p:cNvPicPr/>
          <p:nvPr/>
        </p:nvPicPr>
        <p:blipFill>
          <a:blip r:embed="rId54" cstate="print"/>
          <a:stretch>
            <a:fillRect/>
          </a:stretch>
        </p:blipFill>
        <p:spPr>
          <a:xfrm>
            <a:off x="250825" y="4773548"/>
            <a:ext cx="1584325" cy="438150"/>
          </a:xfrm>
          <a:prstGeom prst="rect">
            <a:avLst/>
          </a:prstGeom>
        </p:spPr>
      </p:pic>
      <p:graphicFrame>
        <p:nvGraphicFramePr>
          <p:cNvPr id="119" name="object 119"/>
          <p:cNvGraphicFramePr>
            <a:graphicFrameLocks noGrp="1"/>
          </p:cNvGraphicFramePr>
          <p:nvPr/>
        </p:nvGraphicFramePr>
        <p:xfrm>
          <a:off x="241300" y="3132073"/>
          <a:ext cx="1584325" cy="2068830"/>
        </p:xfrm>
        <a:graphic>
          <a:graphicData uri="http://schemas.openxmlformats.org/drawingml/2006/table">
            <a:tbl>
              <a:tblPr firstRow="1" bandRow="1">
                <a:tableStyleId>{2D5ABB26-0587-4C30-8999-92F81FD0307C}</a:tableStyleId>
              </a:tblPr>
              <a:tblGrid>
                <a:gridCol w="1584325">
                  <a:extLst>
                    <a:ext uri="{9D8B030D-6E8A-4147-A177-3AD203B41FA5}">
                      <a16:colId xmlns:a16="http://schemas.microsoft.com/office/drawing/2014/main" val="20000"/>
                    </a:ext>
                  </a:extLst>
                </a:gridCol>
              </a:tblGrid>
              <a:tr h="463550">
                <a:tc>
                  <a:txBody>
                    <a:bodyPr/>
                    <a:lstStyle/>
                    <a:p>
                      <a:pPr marL="491490" marR="299720" indent="-186690">
                        <a:lnSpc>
                          <a:spcPts val="1370"/>
                        </a:lnSpc>
                        <a:spcBef>
                          <a:spcPts val="325"/>
                        </a:spcBef>
                      </a:pPr>
                      <a:r>
                        <a:rPr sz="1200" dirty="0">
                          <a:latin typeface="Calibri"/>
                          <a:cs typeface="Calibri"/>
                        </a:rPr>
                        <a:t>Etik</a:t>
                      </a:r>
                      <a:r>
                        <a:rPr sz="1200" spc="-40" dirty="0">
                          <a:latin typeface="Calibri"/>
                          <a:cs typeface="Calibri"/>
                        </a:rPr>
                        <a:t> </a:t>
                      </a:r>
                      <a:r>
                        <a:rPr sz="1200" dirty="0">
                          <a:latin typeface="Calibri"/>
                          <a:cs typeface="Calibri"/>
                        </a:rPr>
                        <a:t>Değerler</a:t>
                      </a:r>
                      <a:r>
                        <a:rPr sz="1200" spc="-40" dirty="0">
                          <a:latin typeface="Calibri"/>
                          <a:cs typeface="Calibri"/>
                        </a:rPr>
                        <a:t> </a:t>
                      </a:r>
                      <a:r>
                        <a:rPr sz="1200" spc="-25" dirty="0">
                          <a:latin typeface="Calibri"/>
                          <a:cs typeface="Calibri"/>
                        </a:rPr>
                        <a:t>ve </a:t>
                      </a:r>
                      <a:r>
                        <a:rPr sz="1200" spc="-10" dirty="0">
                          <a:latin typeface="Calibri"/>
                          <a:cs typeface="Calibri"/>
                        </a:rPr>
                        <a:t>Dürüstlük</a:t>
                      </a:r>
                      <a:endParaRPr sz="1200">
                        <a:latin typeface="Calibri"/>
                        <a:cs typeface="Calibri"/>
                      </a:endParaRPr>
                    </a:p>
                  </a:txBody>
                  <a:tcPr marL="0" marR="0" marT="4127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0"/>
                  </a:ext>
                </a:extLst>
              </a:tr>
              <a:tr h="661670">
                <a:tc>
                  <a:txBody>
                    <a:bodyPr/>
                    <a:lstStyle/>
                    <a:p>
                      <a:pPr marL="244475" marR="130810" indent="-106680">
                        <a:lnSpc>
                          <a:spcPts val="1370"/>
                        </a:lnSpc>
                        <a:spcBef>
                          <a:spcPts val="1205"/>
                        </a:spcBef>
                      </a:pPr>
                      <a:r>
                        <a:rPr sz="1200" spc="-10" dirty="0">
                          <a:latin typeface="Calibri"/>
                          <a:cs typeface="Calibri"/>
                        </a:rPr>
                        <a:t>Misyon</a:t>
                      </a:r>
                      <a:r>
                        <a:rPr sz="1200" spc="-20" dirty="0">
                          <a:latin typeface="Calibri"/>
                          <a:cs typeface="Calibri"/>
                        </a:rPr>
                        <a:t> </a:t>
                      </a:r>
                      <a:r>
                        <a:rPr sz="1200" spc="-10" dirty="0">
                          <a:latin typeface="Calibri"/>
                          <a:cs typeface="Calibri"/>
                        </a:rPr>
                        <a:t>Organizasyon Yapısı</a:t>
                      </a:r>
                      <a:r>
                        <a:rPr sz="1200" spc="-45" dirty="0">
                          <a:latin typeface="Calibri"/>
                          <a:cs typeface="Calibri"/>
                        </a:rPr>
                        <a:t> </a:t>
                      </a:r>
                      <a:r>
                        <a:rPr sz="1200" dirty="0">
                          <a:latin typeface="Calibri"/>
                          <a:cs typeface="Calibri"/>
                        </a:rPr>
                        <a:t>ve</a:t>
                      </a:r>
                      <a:r>
                        <a:rPr sz="1200" spc="-35" dirty="0">
                          <a:latin typeface="Calibri"/>
                          <a:cs typeface="Calibri"/>
                        </a:rPr>
                        <a:t> </a:t>
                      </a:r>
                      <a:r>
                        <a:rPr sz="1200" spc="-10" dirty="0">
                          <a:latin typeface="Calibri"/>
                          <a:cs typeface="Calibri"/>
                        </a:rPr>
                        <a:t>Görevler</a:t>
                      </a:r>
                      <a:endParaRPr sz="1200">
                        <a:latin typeface="Calibri"/>
                        <a:cs typeface="Calibri"/>
                      </a:endParaRPr>
                    </a:p>
                  </a:txBody>
                  <a:tcPr marL="0" marR="0" marT="15303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1"/>
                  </a:ext>
                </a:extLst>
              </a:tr>
              <a:tr h="484505">
                <a:tc>
                  <a:txBody>
                    <a:bodyPr/>
                    <a:lstStyle/>
                    <a:p>
                      <a:pPr marL="326390" marR="162560" indent="-158750">
                        <a:lnSpc>
                          <a:spcPts val="1370"/>
                        </a:lnSpc>
                        <a:spcBef>
                          <a:spcPts val="525"/>
                        </a:spcBef>
                      </a:pPr>
                      <a:r>
                        <a:rPr sz="1200" spc="-10" dirty="0">
                          <a:latin typeface="Calibri"/>
                          <a:cs typeface="Calibri"/>
                        </a:rPr>
                        <a:t>Personelin Yeterliliği </a:t>
                      </a:r>
                      <a:r>
                        <a:rPr sz="1200" dirty="0">
                          <a:latin typeface="Calibri"/>
                          <a:cs typeface="Calibri"/>
                        </a:rPr>
                        <a:t>ve</a:t>
                      </a:r>
                      <a:r>
                        <a:rPr sz="1200" spc="-30" dirty="0">
                          <a:latin typeface="Calibri"/>
                          <a:cs typeface="Calibri"/>
                        </a:rPr>
                        <a:t> </a:t>
                      </a:r>
                      <a:r>
                        <a:rPr sz="1200" spc="-10" dirty="0">
                          <a:latin typeface="Calibri"/>
                          <a:cs typeface="Calibri"/>
                        </a:rPr>
                        <a:t>Performansı</a:t>
                      </a:r>
                      <a:endParaRPr sz="1200">
                        <a:latin typeface="Calibri"/>
                        <a:cs typeface="Calibri"/>
                      </a:endParaRPr>
                    </a:p>
                  </a:txBody>
                  <a:tcPr marL="0" marR="0" marT="6667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2"/>
                  </a:ext>
                </a:extLst>
              </a:tr>
              <a:tr h="459105">
                <a:tc>
                  <a:txBody>
                    <a:bodyPr/>
                    <a:lstStyle/>
                    <a:p>
                      <a:pPr marL="628650" marR="620395" algn="ctr">
                        <a:lnSpc>
                          <a:spcPts val="1370"/>
                        </a:lnSpc>
                        <a:spcBef>
                          <a:spcPts val="495"/>
                        </a:spcBef>
                      </a:pPr>
                      <a:r>
                        <a:rPr sz="1200" spc="-10" dirty="0">
                          <a:latin typeface="Calibri"/>
                          <a:cs typeface="Calibri"/>
                        </a:rPr>
                        <a:t>Yetki Devri</a:t>
                      </a:r>
                      <a:endParaRPr sz="1200">
                        <a:latin typeface="Calibri"/>
                        <a:cs typeface="Calibri"/>
                      </a:endParaRPr>
                    </a:p>
                  </a:txBody>
                  <a:tcPr marL="0" marR="0" marT="6286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3"/>
                  </a:ext>
                </a:extLst>
              </a:tr>
            </a:tbl>
          </a:graphicData>
        </a:graphic>
      </p:graphicFrame>
      <p:pic>
        <p:nvPicPr>
          <p:cNvPr id="120" name="Image 4"/>
          <p:cNvPicPr/>
          <p:nvPr/>
        </p:nvPicPr>
        <p:blipFill>
          <a:blip r:embed="rId55" cstate="print">
            <a:extLst>
              <a:ext uri="{28A0092B-C50C-407E-A947-70E740481C1C}">
                <a14:useLocalDpi xmlns:a14="http://schemas.microsoft.com/office/drawing/2010/main" val="0"/>
              </a:ext>
            </a:extLst>
          </a:blip>
          <a:stretch>
            <a:fillRect/>
          </a:stretch>
        </p:blipFill>
        <p:spPr>
          <a:xfrm>
            <a:off x="76200" y="515891"/>
            <a:ext cx="762000" cy="6096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447405" y="1084358"/>
            <a:ext cx="4056611" cy="430887"/>
          </a:xfrm>
        </p:spPr>
        <p:txBody>
          <a:bodyPr/>
          <a:lstStyle/>
          <a:p>
            <a:pPr marL="12700" algn="ctr">
              <a:spcBef>
                <a:spcPts val="105"/>
              </a:spcBef>
            </a:pPr>
            <a:r>
              <a:rPr lang="tr-TR" sz="2800" dirty="0" smtClean="0">
                <a:solidFill>
                  <a:schemeClr val="accent5">
                    <a:lumMod val="75000"/>
                  </a:schemeClr>
                </a:solidFill>
                <a:latin typeface="+mn-lt"/>
                <a:cs typeface="Cambria"/>
              </a:rPr>
              <a:t>İç Kontrole İlişkin Mevzuat</a:t>
            </a:r>
            <a:endParaRPr lang="tr-TR" sz="2800" dirty="0">
              <a:solidFill>
                <a:schemeClr val="accent5">
                  <a:lumMod val="75000"/>
                </a:schemeClr>
              </a:solidFill>
              <a:latin typeface="+mn-lt"/>
              <a:cs typeface="Cambria"/>
            </a:endParaRPr>
          </a:p>
        </p:txBody>
      </p:sp>
      <p:sp>
        <p:nvSpPr>
          <p:cNvPr id="3" name="Alt Başlık 2"/>
          <p:cNvSpPr>
            <a:spLocks noGrp="1"/>
          </p:cNvSpPr>
          <p:nvPr>
            <p:ph type="subTitle" idx="4"/>
          </p:nvPr>
        </p:nvSpPr>
        <p:spPr>
          <a:xfrm>
            <a:off x="94211" y="1905000"/>
            <a:ext cx="8763000" cy="3046988"/>
          </a:xfrm>
        </p:spPr>
        <p:txBody>
          <a:bodyPr/>
          <a:lstStyle/>
          <a:p>
            <a:pPr marL="285750" indent="-285750">
              <a:lnSpc>
                <a:spcPct val="150000"/>
              </a:lnSpc>
              <a:buFont typeface="Wingdings" panose="05000000000000000000" pitchFamily="2" charset="2"/>
              <a:buChar char="Ø"/>
            </a:pPr>
            <a:r>
              <a:rPr lang="tr-TR" dirty="0">
                <a:cs typeface="Calibri"/>
              </a:rPr>
              <a:t>5018</a:t>
            </a:r>
            <a:r>
              <a:rPr lang="tr-TR" spc="-55" dirty="0">
                <a:cs typeface="Calibri"/>
              </a:rPr>
              <a:t> </a:t>
            </a:r>
            <a:r>
              <a:rPr lang="tr-TR" dirty="0">
                <a:cs typeface="Calibri"/>
              </a:rPr>
              <a:t>Sayılı</a:t>
            </a:r>
            <a:r>
              <a:rPr lang="tr-TR" spc="-50" dirty="0">
                <a:cs typeface="Calibri"/>
              </a:rPr>
              <a:t> </a:t>
            </a:r>
            <a:r>
              <a:rPr lang="tr-TR" dirty="0">
                <a:cs typeface="Calibri"/>
              </a:rPr>
              <a:t>Kamu</a:t>
            </a:r>
            <a:r>
              <a:rPr lang="tr-TR" spc="-55" dirty="0">
                <a:cs typeface="Calibri"/>
              </a:rPr>
              <a:t> </a:t>
            </a:r>
            <a:r>
              <a:rPr lang="tr-TR" dirty="0">
                <a:cs typeface="Calibri"/>
              </a:rPr>
              <a:t>Mali</a:t>
            </a:r>
            <a:r>
              <a:rPr lang="tr-TR" spc="-60" dirty="0">
                <a:cs typeface="Calibri"/>
              </a:rPr>
              <a:t> </a:t>
            </a:r>
            <a:r>
              <a:rPr lang="tr-TR" spc="-20" dirty="0">
                <a:cs typeface="Calibri"/>
              </a:rPr>
              <a:t>Yönetimi</a:t>
            </a:r>
            <a:r>
              <a:rPr lang="tr-TR" spc="-50" dirty="0">
                <a:cs typeface="Calibri"/>
              </a:rPr>
              <a:t> </a:t>
            </a:r>
            <a:r>
              <a:rPr lang="tr-TR" dirty="0">
                <a:cs typeface="Calibri"/>
              </a:rPr>
              <a:t>ve</a:t>
            </a:r>
            <a:r>
              <a:rPr lang="tr-TR" spc="-45" dirty="0">
                <a:cs typeface="Calibri"/>
              </a:rPr>
              <a:t> </a:t>
            </a:r>
            <a:r>
              <a:rPr lang="tr-TR" spc="-10" dirty="0">
                <a:cs typeface="Calibri"/>
              </a:rPr>
              <a:t>Kontrol</a:t>
            </a:r>
            <a:r>
              <a:rPr lang="tr-TR" spc="-55" dirty="0">
                <a:cs typeface="Calibri"/>
              </a:rPr>
              <a:t> </a:t>
            </a:r>
            <a:r>
              <a:rPr lang="tr-TR" spc="-10" dirty="0" smtClean="0">
                <a:cs typeface="Calibri"/>
              </a:rPr>
              <a:t>Kanunu</a:t>
            </a:r>
          </a:p>
          <a:p>
            <a:pPr marL="285750" indent="-285750">
              <a:lnSpc>
                <a:spcPct val="150000"/>
              </a:lnSpc>
              <a:buFont typeface="Wingdings" panose="05000000000000000000" pitchFamily="2" charset="2"/>
              <a:buChar char="Ø"/>
            </a:pPr>
            <a:r>
              <a:rPr lang="tr-TR" dirty="0">
                <a:cs typeface="Calibri"/>
              </a:rPr>
              <a:t>Kamu İç Kontrol </a:t>
            </a:r>
            <a:r>
              <a:rPr lang="tr-TR" dirty="0" smtClean="0">
                <a:cs typeface="Calibri"/>
              </a:rPr>
              <a:t>Yönetmeliği</a:t>
            </a:r>
          </a:p>
          <a:p>
            <a:pPr marL="285750" indent="-285750">
              <a:lnSpc>
                <a:spcPct val="150000"/>
              </a:lnSpc>
              <a:buFont typeface="Wingdings" panose="05000000000000000000" pitchFamily="2" charset="2"/>
              <a:buChar char="Ø"/>
            </a:pPr>
            <a:r>
              <a:rPr lang="tr-TR" dirty="0" smtClean="0"/>
              <a:t>Kamu </a:t>
            </a:r>
            <a:r>
              <a:rPr lang="tr-TR" dirty="0"/>
              <a:t>Ön Mali Kontrol Yönetmeliği </a:t>
            </a:r>
            <a:endParaRPr lang="tr-TR" dirty="0">
              <a:cs typeface="Calibri"/>
            </a:endParaRPr>
          </a:p>
          <a:p>
            <a:pPr marL="285750" indent="-285750">
              <a:lnSpc>
                <a:spcPct val="150000"/>
              </a:lnSpc>
              <a:buFont typeface="Wingdings" panose="05000000000000000000" pitchFamily="2" charset="2"/>
              <a:buChar char="Ø"/>
            </a:pPr>
            <a:r>
              <a:rPr lang="tr-TR" smtClean="0">
                <a:cs typeface="Calibri"/>
              </a:rPr>
              <a:t>Kamu</a:t>
            </a:r>
            <a:r>
              <a:rPr lang="tr-TR" spc="-65" smtClean="0">
                <a:cs typeface="Calibri"/>
              </a:rPr>
              <a:t> </a:t>
            </a:r>
            <a:r>
              <a:rPr lang="tr-TR" dirty="0">
                <a:cs typeface="Calibri"/>
              </a:rPr>
              <a:t>İç</a:t>
            </a:r>
            <a:r>
              <a:rPr lang="tr-TR" spc="-55" dirty="0">
                <a:cs typeface="Calibri"/>
              </a:rPr>
              <a:t> </a:t>
            </a:r>
            <a:r>
              <a:rPr lang="tr-TR" spc="-10" dirty="0">
                <a:cs typeface="Calibri"/>
              </a:rPr>
              <a:t>Kontrol</a:t>
            </a:r>
            <a:r>
              <a:rPr lang="tr-TR" spc="-55" dirty="0">
                <a:cs typeface="Calibri"/>
              </a:rPr>
              <a:t> </a:t>
            </a:r>
            <a:r>
              <a:rPr lang="tr-TR" dirty="0">
                <a:cs typeface="Calibri"/>
              </a:rPr>
              <a:t>Standartları</a:t>
            </a:r>
            <a:r>
              <a:rPr lang="tr-TR" spc="-70" dirty="0">
                <a:cs typeface="Calibri"/>
              </a:rPr>
              <a:t> </a:t>
            </a:r>
            <a:r>
              <a:rPr lang="tr-TR" spc="-10" dirty="0" smtClean="0">
                <a:cs typeface="Calibri"/>
              </a:rPr>
              <a:t>Tebliği </a:t>
            </a:r>
            <a:endParaRPr lang="tr-TR" dirty="0">
              <a:cs typeface="Calibri"/>
            </a:endParaRPr>
          </a:p>
          <a:p>
            <a:pPr marL="285750" indent="-285750">
              <a:lnSpc>
                <a:spcPct val="150000"/>
              </a:lnSpc>
              <a:buFont typeface="Wingdings" panose="05000000000000000000" pitchFamily="2" charset="2"/>
              <a:buChar char="Ø"/>
            </a:pPr>
            <a:r>
              <a:rPr lang="tr-TR" dirty="0">
                <a:cs typeface="Calibri"/>
              </a:rPr>
              <a:t>Kamu</a:t>
            </a:r>
            <a:r>
              <a:rPr lang="tr-TR" spc="-55" dirty="0">
                <a:cs typeface="Calibri"/>
              </a:rPr>
              <a:t> </a:t>
            </a:r>
            <a:r>
              <a:rPr lang="tr-TR" dirty="0">
                <a:cs typeface="Calibri"/>
              </a:rPr>
              <a:t>İç</a:t>
            </a:r>
            <a:r>
              <a:rPr lang="tr-TR" spc="-50" dirty="0">
                <a:cs typeface="Calibri"/>
              </a:rPr>
              <a:t> </a:t>
            </a:r>
            <a:r>
              <a:rPr lang="tr-TR" spc="-10" dirty="0">
                <a:cs typeface="Calibri"/>
              </a:rPr>
              <a:t>Kontrol</a:t>
            </a:r>
            <a:r>
              <a:rPr lang="tr-TR" spc="-50" dirty="0">
                <a:cs typeface="Calibri"/>
              </a:rPr>
              <a:t> </a:t>
            </a:r>
            <a:r>
              <a:rPr lang="tr-TR" spc="-10" dirty="0" smtClean="0">
                <a:cs typeface="Calibri"/>
              </a:rPr>
              <a:t>Rehberi</a:t>
            </a:r>
          </a:p>
          <a:p>
            <a:pPr marL="285750" indent="-285750">
              <a:lnSpc>
                <a:spcPct val="150000"/>
              </a:lnSpc>
              <a:buFont typeface="Wingdings" panose="05000000000000000000" pitchFamily="2" charset="2"/>
              <a:buChar char="Ø"/>
            </a:pPr>
            <a:r>
              <a:rPr lang="sv-SE" dirty="0"/>
              <a:t>Kamu Kurumsal Risk Yönetimi </a:t>
            </a:r>
            <a:r>
              <a:rPr lang="sv-SE" dirty="0" smtClean="0"/>
              <a:t>Rehberi</a:t>
            </a:r>
            <a:endParaRPr lang="tr-TR" dirty="0" smtClean="0"/>
          </a:p>
          <a:p>
            <a:pPr marL="285750" indent="-285750" algn="just">
              <a:buFont typeface="Wingdings" panose="05000000000000000000" pitchFamily="2" charset="2"/>
              <a:buChar char="Ø"/>
            </a:pPr>
            <a:r>
              <a:rPr lang="tr-TR" dirty="0"/>
              <a:t>Ankara</a:t>
            </a:r>
            <a:r>
              <a:rPr lang="sv-SE" dirty="0"/>
              <a:t> </a:t>
            </a:r>
            <a:r>
              <a:rPr lang="tr-TR" dirty="0"/>
              <a:t>Yıldırım</a:t>
            </a:r>
            <a:r>
              <a:rPr lang="sv-SE" dirty="0"/>
              <a:t> </a:t>
            </a:r>
            <a:r>
              <a:rPr lang="tr-TR" dirty="0"/>
              <a:t>Beyazıt Üniversitesi</a:t>
            </a:r>
            <a:r>
              <a:rPr lang="sv-SE" dirty="0"/>
              <a:t> İç Kontrol Standartlarına Uyum Eylem Planı ile Risk Kontrol Eylem Planı Hazırlanması Uygulanması ve İzlenmesine İlişkin Usul ve </a:t>
            </a:r>
            <a:r>
              <a:rPr lang="sv-SE" dirty="0" smtClean="0"/>
              <a:t>Esaslar</a:t>
            </a:r>
            <a:endParaRPr lang="sv-SE" dirty="0"/>
          </a:p>
        </p:txBody>
      </p:sp>
      <p:pic>
        <p:nvPicPr>
          <p:cNvPr id="4" name="Image 4"/>
          <p:cNvPicPr/>
          <p:nvPr/>
        </p:nvPicPr>
        <p:blipFill>
          <a:blip r:embed="rId2" cstate="print">
            <a:extLst>
              <a:ext uri="{28A0092B-C50C-407E-A947-70E740481C1C}">
                <a14:useLocalDpi xmlns:a14="http://schemas.microsoft.com/office/drawing/2010/main" val="0"/>
              </a:ext>
            </a:extLst>
          </a:blip>
          <a:stretch>
            <a:fillRect/>
          </a:stretch>
        </p:blipFill>
        <p:spPr>
          <a:xfrm>
            <a:off x="76200" y="515891"/>
            <a:ext cx="762000" cy="609600"/>
          </a:xfrm>
          <a:prstGeom prst="rect">
            <a:avLst/>
          </a:prstGeom>
        </p:spPr>
      </p:pic>
    </p:spTree>
    <p:extLst>
      <p:ext uri="{BB962C8B-B14F-4D97-AF65-F5344CB8AC3E}">
        <p14:creationId xmlns:p14="http://schemas.microsoft.com/office/powerpoint/2010/main" val="2465909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76200" y="1524000"/>
            <a:ext cx="8915400" cy="4539704"/>
          </a:xfrm>
        </p:spPr>
        <p:txBody>
          <a:bodyPr/>
          <a:lstStyle/>
          <a:p>
            <a:pPr marL="355600" indent="-342900" algn="just">
              <a:lnSpc>
                <a:spcPts val="2410"/>
              </a:lnSpc>
              <a:spcBef>
                <a:spcPts val="990"/>
              </a:spcBef>
              <a:buSzPct val="114583"/>
              <a:buFont typeface="Wingdings" panose="05000000000000000000" pitchFamily="2" charset="2"/>
              <a:buChar char="§"/>
              <a:tabLst>
                <a:tab pos="300355" algn="l"/>
              </a:tabLst>
            </a:pPr>
            <a:r>
              <a:rPr lang="tr-TR" dirty="0"/>
              <a:t>Kontrol ortamının temel unsuru “</a:t>
            </a:r>
            <a:r>
              <a:rPr lang="tr-TR" b="1" spc="-25" dirty="0">
                <a:solidFill>
                  <a:srgbClr val="DE7D17"/>
                </a:solidFill>
                <a:cs typeface="Calibri"/>
              </a:rPr>
              <a:t>kurum</a:t>
            </a:r>
            <a:r>
              <a:rPr lang="tr-TR" dirty="0"/>
              <a:t>” ve “</a:t>
            </a:r>
            <a:r>
              <a:rPr lang="tr-TR" b="1" spc="-25" dirty="0">
                <a:solidFill>
                  <a:srgbClr val="DE7D17"/>
                </a:solidFill>
                <a:cs typeface="Calibri"/>
              </a:rPr>
              <a:t>insan</a:t>
            </a:r>
            <a:r>
              <a:rPr lang="tr-TR" dirty="0"/>
              <a:t>” </a:t>
            </a:r>
            <a:r>
              <a:rPr lang="tr-TR" dirty="0" err="1" smtClean="0"/>
              <a:t>dır</a:t>
            </a:r>
            <a:r>
              <a:rPr lang="tr-TR" dirty="0" smtClean="0"/>
              <a:t>. </a:t>
            </a:r>
            <a:endParaRPr lang="tr-TR" dirty="0"/>
          </a:p>
          <a:p>
            <a:pPr marL="355600" indent="-342900" algn="just">
              <a:lnSpc>
                <a:spcPts val="2410"/>
              </a:lnSpc>
              <a:spcBef>
                <a:spcPts val="990"/>
              </a:spcBef>
              <a:buSzPct val="114583"/>
              <a:buFont typeface="Wingdings" panose="05000000000000000000" pitchFamily="2" charset="2"/>
              <a:buChar char="§"/>
              <a:tabLst>
                <a:tab pos="300355" algn="l"/>
              </a:tabLst>
            </a:pPr>
            <a:r>
              <a:rPr lang="tr-TR" dirty="0" smtClean="0"/>
              <a:t>Kontrol </a:t>
            </a:r>
            <a:r>
              <a:rPr lang="tr-TR" dirty="0"/>
              <a:t>ortamı, iç kontrolün diğer unsurlarına temel teşkil eden genel bir çerçeve olup, kişisel ve mesleki dürüstlük, yönetim ve personelin etik değerleri, iç kontrole yönelik destekleyici tutum, mesleki yeterlilik, </a:t>
            </a:r>
            <a:r>
              <a:rPr lang="tr-TR" dirty="0" err="1"/>
              <a:t>organizasyonel</a:t>
            </a:r>
            <a:r>
              <a:rPr lang="tr-TR" dirty="0"/>
              <a:t> yapı, insan kaynakları politikaları ve uygulamaları ile yönetim felsefesi ve iş yapma tarzına ilişkin hususları kapsar.</a:t>
            </a:r>
            <a:endParaRPr lang="tr-TR" u="sng" dirty="0"/>
          </a:p>
          <a:p>
            <a:pPr marL="355600" indent="-342900" algn="just">
              <a:lnSpc>
                <a:spcPts val="2410"/>
              </a:lnSpc>
              <a:spcBef>
                <a:spcPts val="990"/>
              </a:spcBef>
              <a:buSzPct val="114583"/>
              <a:buFont typeface="Wingdings" panose="05000000000000000000" pitchFamily="2" charset="2"/>
              <a:buChar char="§"/>
              <a:tabLst>
                <a:tab pos="300355" algn="l"/>
              </a:tabLst>
            </a:pPr>
            <a:r>
              <a:rPr lang="tr-TR" dirty="0" smtClean="0"/>
              <a:t>Eksiksiz bir iç kontrol sisteminin temeli </a:t>
            </a:r>
            <a:r>
              <a:rPr lang="tr-TR" b="1" spc="-25" dirty="0">
                <a:solidFill>
                  <a:srgbClr val="DE7D17"/>
                </a:solidFill>
                <a:cs typeface="Calibri"/>
              </a:rPr>
              <a:t>kontrol ortamına </a:t>
            </a:r>
            <a:r>
              <a:rPr lang="tr-TR" dirty="0" smtClean="0"/>
              <a:t>dayanır. Kontrol ortamı iç kontrolün genel kalitesini etkileyen atmosferi sağlamanın yanı sıra iç kontrol disiplinini sağlayıp </a:t>
            </a:r>
            <a:r>
              <a:rPr lang="tr-TR" u="sng" dirty="0" smtClean="0"/>
              <a:t>iç kontrolün temelini oluşturur.</a:t>
            </a:r>
          </a:p>
          <a:p>
            <a:pPr marL="12700" algn="just">
              <a:lnSpc>
                <a:spcPts val="2410"/>
              </a:lnSpc>
              <a:spcBef>
                <a:spcPts val="990"/>
              </a:spcBef>
              <a:buSzPct val="114583"/>
              <a:tabLst>
                <a:tab pos="300355" algn="l"/>
              </a:tabLst>
            </a:pPr>
            <a:endParaRPr lang="tr-TR" b="1" u="sng" dirty="0"/>
          </a:p>
          <a:p>
            <a:pPr marL="285750" indent="-285750" algn="just">
              <a:buFont typeface="Wingdings" panose="05000000000000000000" pitchFamily="2" charset="2"/>
              <a:buChar char="Ø"/>
            </a:pPr>
            <a:r>
              <a:rPr lang="tr-TR" b="1" spc="-25" dirty="0">
                <a:solidFill>
                  <a:srgbClr val="DE7D17"/>
                </a:solidFill>
                <a:latin typeface="Calibri"/>
                <a:cs typeface="Calibri"/>
              </a:rPr>
              <a:t>Kontrol Ortamı Standartları:</a:t>
            </a:r>
          </a:p>
          <a:p>
            <a:pPr marL="285750" lvl="0" indent="-285750" algn="just">
              <a:buFont typeface="Arial" panose="020B0604020202020204" pitchFamily="34" charset="0"/>
              <a:buChar char="•"/>
            </a:pPr>
            <a:r>
              <a:rPr lang="tr-TR" dirty="0"/>
              <a:t>Standart </a:t>
            </a:r>
            <a:r>
              <a:rPr lang="tr-TR" dirty="0" smtClean="0"/>
              <a:t>1: Etik Değerler ve Dürüstlük</a:t>
            </a:r>
            <a:endParaRPr lang="tr-TR" dirty="0"/>
          </a:p>
          <a:p>
            <a:pPr marL="285750" lvl="0" indent="-285750" algn="just">
              <a:buFont typeface="Arial" panose="020B0604020202020204" pitchFamily="34" charset="0"/>
              <a:buChar char="•"/>
            </a:pPr>
            <a:r>
              <a:rPr lang="tr-TR" dirty="0"/>
              <a:t>Standart </a:t>
            </a:r>
            <a:r>
              <a:rPr lang="tr-TR" dirty="0" smtClean="0"/>
              <a:t>2: Misyon, Organizasyon Yapısı ve Görevler</a:t>
            </a:r>
            <a:endParaRPr lang="tr-TR" dirty="0"/>
          </a:p>
          <a:p>
            <a:pPr marL="285750" lvl="0" indent="-285750" algn="just">
              <a:buFont typeface="Arial" panose="020B0604020202020204" pitchFamily="34" charset="0"/>
              <a:buChar char="•"/>
            </a:pPr>
            <a:r>
              <a:rPr lang="tr-TR" dirty="0"/>
              <a:t>Standart </a:t>
            </a:r>
            <a:r>
              <a:rPr lang="tr-TR" dirty="0" smtClean="0"/>
              <a:t>3: Personelin Yeterliliği ve Performansı</a:t>
            </a:r>
            <a:endParaRPr lang="tr-TR" dirty="0"/>
          </a:p>
          <a:p>
            <a:pPr marL="285750" lvl="0" indent="-285750" algn="just">
              <a:buFont typeface="Arial" panose="020B0604020202020204" pitchFamily="34" charset="0"/>
              <a:buChar char="•"/>
            </a:pPr>
            <a:r>
              <a:rPr lang="tr-TR" dirty="0"/>
              <a:t>Standart 4</a:t>
            </a:r>
            <a:r>
              <a:rPr lang="tr-TR" dirty="0" smtClean="0"/>
              <a:t>: Yetki Devri</a:t>
            </a:r>
            <a:endParaRPr lang="tr-TR" dirty="0"/>
          </a:p>
        </p:txBody>
      </p:sp>
      <p:pic>
        <p:nvPicPr>
          <p:cNvPr id="4" name="Image 4"/>
          <p:cNvPicPr/>
          <p:nvPr/>
        </p:nvPicPr>
        <p:blipFill>
          <a:blip r:embed="rId2" cstate="print">
            <a:extLst>
              <a:ext uri="{28A0092B-C50C-407E-A947-70E740481C1C}">
                <a14:useLocalDpi xmlns:a14="http://schemas.microsoft.com/office/drawing/2010/main" val="0"/>
              </a:ext>
            </a:extLst>
          </a:blip>
          <a:stretch>
            <a:fillRect/>
          </a:stretch>
        </p:blipFill>
        <p:spPr>
          <a:xfrm>
            <a:off x="76200" y="515891"/>
            <a:ext cx="762000" cy="609600"/>
          </a:xfrm>
          <a:prstGeom prst="rect">
            <a:avLst/>
          </a:prstGeom>
        </p:spPr>
      </p:pic>
      <p:sp>
        <p:nvSpPr>
          <p:cNvPr id="5" name="Unvan 1"/>
          <p:cNvSpPr txBox="1">
            <a:spLocks/>
          </p:cNvSpPr>
          <p:nvPr/>
        </p:nvSpPr>
        <p:spPr>
          <a:xfrm>
            <a:off x="1295400" y="820691"/>
            <a:ext cx="3352800" cy="307777"/>
          </a:xfrm>
          <a:prstGeom prst="rect">
            <a:avLst/>
          </a:prstGeom>
        </p:spPr>
        <p:txBody>
          <a:bodyPr wrap="square" lIns="0" tIns="0" rIns="0" bIns="0">
            <a:spAutoFit/>
          </a:bodyPr>
          <a:lstStyle>
            <a:lvl1pPr>
              <a:defRPr sz="3600" b="1" i="0">
                <a:solidFill>
                  <a:srgbClr val="C00000"/>
                </a:solidFill>
                <a:latin typeface="Calibri"/>
                <a:ea typeface="+mj-ea"/>
                <a:cs typeface="Calibri"/>
              </a:defRPr>
            </a:lvl1pPr>
          </a:lstStyle>
          <a:p>
            <a:r>
              <a:rPr lang="tr-TR" sz="2000" dirty="0" smtClean="0">
                <a:solidFill>
                  <a:schemeClr val="accent5">
                    <a:lumMod val="75000"/>
                  </a:schemeClr>
                </a:solidFill>
                <a:latin typeface="+mn-lt"/>
                <a:cs typeface="Cambria"/>
              </a:rPr>
              <a:t>Kontrol Ortamı Standartları</a:t>
            </a:r>
            <a:endParaRPr lang="tr-TR" sz="2000" dirty="0">
              <a:solidFill>
                <a:schemeClr val="accent5">
                  <a:lumMod val="75000"/>
                </a:schemeClr>
              </a:solidFill>
              <a:latin typeface="+mn-lt"/>
              <a:cs typeface="Cambria"/>
            </a:endParaRPr>
          </a:p>
        </p:txBody>
      </p:sp>
    </p:spTree>
    <p:extLst>
      <p:ext uri="{BB962C8B-B14F-4D97-AF65-F5344CB8AC3E}">
        <p14:creationId xmlns:p14="http://schemas.microsoft.com/office/powerpoint/2010/main" val="16809219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76200" y="1295400"/>
            <a:ext cx="8915400" cy="5232202"/>
          </a:xfrm>
        </p:spPr>
        <p:txBody>
          <a:bodyPr/>
          <a:lstStyle/>
          <a:p>
            <a:pPr marL="285750" indent="-285750" algn="just">
              <a:buFont typeface="Wingdings" panose="05000000000000000000" pitchFamily="2" charset="2"/>
              <a:buChar char="Ø"/>
            </a:pPr>
            <a:r>
              <a:rPr lang="tr-TR" sz="1400" b="1" spc="-25" dirty="0">
                <a:solidFill>
                  <a:srgbClr val="DE7D17"/>
                </a:solidFill>
                <a:cs typeface="Calibri"/>
              </a:rPr>
              <a:t>Standart: 1. Etik Değerler ve Dürüstlük: </a:t>
            </a:r>
            <a:r>
              <a:rPr lang="tr-TR" sz="1400" dirty="0"/>
              <a:t>Personel davranışlarını belirleyen kuralların personel tarafından bilinmesi sağlanmalıdır</a:t>
            </a:r>
            <a:r>
              <a:rPr lang="tr-TR" sz="1400" dirty="0" smtClean="0"/>
              <a:t>.</a:t>
            </a:r>
          </a:p>
          <a:p>
            <a:pPr algn="just"/>
            <a:r>
              <a:rPr lang="tr-TR" sz="1400" b="1" dirty="0" smtClean="0"/>
              <a:t>	Bu </a:t>
            </a:r>
            <a:r>
              <a:rPr lang="tr-TR" sz="1400" b="1" dirty="0"/>
              <a:t>standart için gerekli genel şartlar</a:t>
            </a:r>
            <a:r>
              <a:rPr lang="tr-TR" sz="1400" b="1" dirty="0" smtClean="0"/>
              <a:t>:</a:t>
            </a:r>
          </a:p>
          <a:p>
            <a:pPr marL="285750" indent="-285750" algn="just">
              <a:buFont typeface="Wingdings" panose="05000000000000000000" pitchFamily="2" charset="2"/>
              <a:buChar char="ü"/>
            </a:pPr>
            <a:r>
              <a:rPr lang="tr-TR" sz="1400" dirty="0"/>
              <a:t>1.1. İç kontrol sistemi ve işleyişi yönetici ve personel tarafından sahiplenilmeli ve desteklenmelidir</a:t>
            </a:r>
            <a:r>
              <a:rPr lang="tr-TR" sz="1400" dirty="0" smtClean="0"/>
              <a:t>.</a:t>
            </a:r>
          </a:p>
          <a:p>
            <a:pPr marL="285750" indent="-285750" algn="just">
              <a:buFont typeface="Wingdings" panose="05000000000000000000" pitchFamily="2" charset="2"/>
              <a:buChar char="ü"/>
            </a:pPr>
            <a:r>
              <a:rPr lang="tr-TR" sz="1400" dirty="0"/>
              <a:t>1.2. İdarenin yöneticileri iç kontrol sisteminin uygulanmasında personele </a:t>
            </a:r>
            <a:r>
              <a:rPr lang="tr-TR" sz="1400" dirty="0" smtClean="0"/>
              <a:t>örnek olmalıdır.</a:t>
            </a:r>
          </a:p>
          <a:p>
            <a:pPr marL="285750" indent="-285750" algn="just">
              <a:buFont typeface="Wingdings" panose="05000000000000000000" pitchFamily="2" charset="2"/>
              <a:buChar char="ü"/>
            </a:pPr>
            <a:r>
              <a:rPr lang="tr-TR" sz="1400" dirty="0"/>
              <a:t>1.3. Etik kurallar bilinmeli ve tüm faaliyetlerde bu kurallara uyulmalıdır</a:t>
            </a:r>
            <a:r>
              <a:rPr lang="tr-TR" sz="1400" dirty="0" smtClean="0"/>
              <a:t>.</a:t>
            </a:r>
          </a:p>
          <a:p>
            <a:pPr marL="285750" indent="-285750" algn="just">
              <a:buFont typeface="Wingdings" panose="05000000000000000000" pitchFamily="2" charset="2"/>
              <a:buChar char="ü"/>
            </a:pPr>
            <a:r>
              <a:rPr lang="tr-TR" sz="1400" dirty="0"/>
              <a:t>1.4. Faaliyetlerde dürüstlük, saydamlık ve hesap verebilirlik sağlanmalıdır</a:t>
            </a:r>
            <a:r>
              <a:rPr lang="tr-TR" sz="1400" dirty="0" smtClean="0"/>
              <a:t>.</a:t>
            </a:r>
          </a:p>
          <a:p>
            <a:pPr marL="285750" indent="-285750" algn="just">
              <a:buFont typeface="Wingdings" panose="05000000000000000000" pitchFamily="2" charset="2"/>
              <a:buChar char="ü"/>
            </a:pPr>
            <a:r>
              <a:rPr lang="tr-TR" sz="1400" dirty="0"/>
              <a:t>1.5. İdarenin personeline ve hizmet verilenlere adil ve eşit davranılmalıdır</a:t>
            </a:r>
            <a:r>
              <a:rPr lang="tr-TR" sz="1400" dirty="0" smtClean="0"/>
              <a:t>.</a:t>
            </a:r>
          </a:p>
          <a:p>
            <a:pPr marL="285750" indent="-285750" algn="just">
              <a:buFont typeface="Wingdings" panose="05000000000000000000" pitchFamily="2" charset="2"/>
              <a:buChar char="ü"/>
            </a:pPr>
            <a:r>
              <a:rPr lang="tr-TR" sz="1400" dirty="0"/>
              <a:t>1.6. İdarenin faaliyetlerine ilişkin tüm bilgi ve belgeler doğru, tam ve </a:t>
            </a:r>
            <a:r>
              <a:rPr lang="tr-TR" sz="1400" dirty="0" smtClean="0"/>
              <a:t>güvenilir olmalıdır.</a:t>
            </a:r>
          </a:p>
          <a:p>
            <a:pPr algn="just"/>
            <a:endParaRPr lang="tr-TR" dirty="0"/>
          </a:p>
          <a:p>
            <a:pPr marL="285750" indent="-285750" algn="just">
              <a:buFont typeface="Wingdings" panose="05000000000000000000" pitchFamily="2" charset="2"/>
              <a:buChar char="Ø"/>
            </a:pPr>
            <a:r>
              <a:rPr lang="tr-TR" sz="1400" b="1" spc="-25" dirty="0">
                <a:solidFill>
                  <a:srgbClr val="DE7D17"/>
                </a:solidFill>
                <a:cs typeface="Calibri"/>
              </a:rPr>
              <a:t>Standart: 2. Misyon, organizasyon yapısı ve </a:t>
            </a:r>
            <a:r>
              <a:rPr lang="tr-TR" sz="1400" b="1" spc="-25" dirty="0" smtClean="0">
                <a:solidFill>
                  <a:srgbClr val="DE7D17"/>
                </a:solidFill>
                <a:cs typeface="Calibri"/>
              </a:rPr>
              <a:t>görevler: </a:t>
            </a:r>
            <a:r>
              <a:rPr lang="tr-TR" sz="1400" dirty="0"/>
              <a:t>İdarelerin misyonu ile birimlerin ve personelin görev tanımları yazılı olarak belirlenmeli, personele duyurulmalı ve idarede uygun bir organizasyon yapısı oluşturulmalıdır.</a:t>
            </a:r>
          </a:p>
          <a:p>
            <a:pPr algn="just"/>
            <a:r>
              <a:rPr lang="tr-TR" sz="1400" b="1" dirty="0"/>
              <a:t>	Bu standart için gerekli genel şartlar:</a:t>
            </a:r>
          </a:p>
          <a:p>
            <a:pPr marL="285750" indent="-285750" algn="just">
              <a:buFont typeface="Wingdings" panose="05000000000000000000" pitchFamily="2" charset="2"/>
              <a:buChar char="ü"/>
            </a:pPr>
            <a:r>
              <a:rPr lang="tr-TR" sz="1400" dirty="0"/>
              <a:t>2.1. İdarenin misyonu yazılı olarak belirlenmeli, duyurulmalı ve personel tarafından </a:t>
            </a:r>
            <a:r>
              <a:rPr lang="tr-TR" sz="1400" dirty="0" smtClean="0"/>
              <a:t>benimsenmesi sağlanmalıdır.</a:t>
            </a:r>
          </a:p>
          <a:p>
            <a:pPr marL="285750" indent="-285750" algn="just">
              <a:buFont typeface="Wingdings" panose="05000000000000000000" pitchFamily="2" charset="2"/>
              <a:buChar char="ü"/>
            </a:pPr>
            <a:r>
              <a:rPr lang="tr-TR" sz="1400" dirty="0"/>
              <a:t>2.2. Misyonun gerçekleştirilmesini sağlamak üzere idare birimleri ve alt birimlerince yürütülecek görevler yazılı olarak tanımlanmalı ve duyurulmalıdır</a:t>
            </a:r>
            <a:r>
              <a:rPr lang="tr-TR" sz="1400" dirty="0" smtClean="0"/>
              <a:t>.</a:t>
            </a:r>
          </a:p>
          <a:p>
            <a:pPr marL="285750" indent="-285750" algn="just">
              <a:buFont typeface="Wingdings" panose="05000000000000000000" pitchFamily="2" charset="2"/>
              <a:buChar char="ü"/>
            </a:pPr>
            <a:r>
              <a:rPr lang="tr-TR" sz="1400" dirty="0"/>
              <a:t>2.3. İdare birimlerinde personelin görevlerini ve bu görevlere ilişkin yetki ve sorumluluklarını kapsayan görev dağılım çizelgesi oluşturulmalı ve personele bildirilmelidir</a:t>
            </a:r>
            <a:r>
              <a:rPr lang="tr-TR" sz="1400" dirty="0" smtClean="0"/>
              <a:t>.</a:t>
            </a:r>
          </a:p>
          <a:p>
            <a:pPr marL="285750" indent="-285750" algn="just">
              <a:buFont typeface="Wingdings" panose="05000000000000000000" pitchFamily="2" charset="2"/>
              <a:buChar char="ü"/>
            </a:pPr>
            <a:r>
              <a:rPr lang="tr-TR" sz="1400" dirty="0" smtClean="0"/>
              <a:t>2.4</a:t>
            </a:r>
            <a:r>
              <a:rPr lang="tr-TR" sz="1400" dirty="0"/>
              <a:t>. İdarenin ve birimlerinin teşkilat şeması olmalı ve buna bağlı olarak fonksiyonel görev dağılımı belirlenmelidir</a:t>
            </a:r>
            <a:r>
              <a:rPr lang="tr-TR" sz="1400" dirty="0" smtClean="0"/>
              <a:t>.</a:t>
            </a:r>
          </a:p>
          <a:p>
            <a:pPr marL="285750" indent="-285750" algn="just">
              <a:buFont typeface="Wingdings" panose="05000000000000000000" pitchFamily="2" charset="2"/>
              <a:buChar char="ü"/>
            </a:pPr>
            <a:r>
              <a:rPr lang="tr-TR" sz="1400" dirty="0"/>
              <a:t>2.5. İdarenin ve birimlerinin organizasyon yapısı, temel yetki ve sorumluluk dağılımı, hesap verebilirlik ve uygun raporlama ilişkisini gösterecek şekilde olmalıdır</a:t>
            </a:r>
            <a:r>
              <a:rPr lang="tr-TR" sz="1400" dirty="0" smtClean="0"/>
              <a:t>.</a:t>
            </a:r>
          </a:p>
          <a:p>
            <a:pPr marL="285750" indent="-285750" algn="just">
              <a:buFont typeface="Wingdings" panose="05000000000000000000" pitchFamily="2" charset="2"/>
              <a:buChar char="ü"/>
            </a:pPr>
            <a:r>
              <a:rPr lang="tr-TR" sz="1400" dirty="0"/>
              <a:t>2.6. İdarenin yöneticileri, faaliyetlerin yürütülmesinde hassas görevlere ilişkin prosedürleri belirlemeli ve personele duyurmalıdır</a:t>
            </a:r>
            <a:r>
              <a:rPr lang="tr-TR" sz="1400" dirty="0" smtClean="0"/>
              <a:t>.</a:t>
            </a:r>
          </a:p>
          <a:p>
            <a:pPr marL="285750" indent="-285750" algn="just">
              <a:buFont typeface="Wingdings" panose="05000000000000000000" pitchFamily="2" charset="2"/>
              <a:buChar char="ü"/>
            </a:pPr>
            <a:r>
              <a:rPr lang="tr-TR" sz="1400" dirty="0"/>
              <a:t>2.7. Her düzeydeki yöneticiler verilen görevlerin sonucunu izlemeye yönelik mekanizmalar oluşturmalıdır</a:t>
            </a:r>
            <a:r>
              <a:rPr lang="tr-TR" sz="1400" dirty="0" smtClean="0"/>
              <a:t>.</a:t>
            </a:r>
            <a:endParaRPr lang="tr-TR" sz="1400" b="1" dirty="0" smtClean="0"/>
          </a:p>
        </p:txBody>
      </p:sp>
      <p:pic>
        <p:nvPicPr>
          <p:cNvPr id="4" name="Image 4"/>
          <p:cNvPicPr/>
          <p:nvPr/>
        </p:nvPicPr>
        <p:blipFill>
          <a:blip r:embed="rId2" cstate="print">
            <a:extLst>
              <a:ext uri="{28A0092B-C50C-407E-A947-70E740481C1C}">
                <a14:useLocalDpi xmlns:a14="http://schemas.microsoft.com/office/drawing/2010/main" val="0"/>
              </a:ext>
            </a:extLst>
          </a:blip>
          <a:stretch>
            <a:fillRect/>
          </a:stretch>
        </p:blipFill>
        <p:spPr>
          <a:xfrm>
            <a:off x="76200" y="515891"/>
            <a:ext cx="762000" cy="609600"/>
          </a:xfrm>
          <a:prstGeom prst="rect">
            <a:avLst/>
          </a:prstGeom>
        </p:spPr>
      </p:pic>
      <p:sp>
        <p:nvSpPr>
          <p:cNvPr id="10" name="Unvan 1"/>
          <p:cNvSpPr>
            <a:spLocks noGrp="1"/>
          </p:cNvSpPr>
          <p:nvPr>
            <p:ph type="title"/>
          </p:nvPr>
        </p:nvSpPr>
        <p:spPr>
          <a:xfrm>
            <a:off x="1295400" y="820691"/>
            <a:ext cx="4191000" cy="398509"/>
          </a:xfrm>
        </p:spPr>
        <p:txBody>
          <a:bodyPr/>
          <a:lstStyle/>
          <a:p>
            <a:r>
              <a:rPr lang="tr-TR" sz="2000" dirty="0">
                <a:solidFill>
                  <a:schemeClr val="accent5">
                    <a:lumMod val="75000"/>
                  </a:schemeClr>
                </a:solidFill>
                <a:cs typeface="Cambria"/>
              </a:rPr>
              <a:t>Kontrol Ortamı Standartları</a:t>
            </a:r>
            <a:endParaRPr lang="tr-TR" sz="2000" dirty="0">
              <a:solidFill>
                <a:schemeClr val="accent5">
                  <a:lumMod val="75000"/>
                </a:schemeClr>
              </a:solidFill>
              <a:latin typeface="+mn-lt"/>
              <a:cs typeface="Cambria"/>
            </a:endParaRPr>
          </a:p>
        </p:txBody>
      </p:sp>
    </p:spTree>
    <p:extLst>
      <p:ext uri="{BB962C8B-B14F-4D97-AF65-F5344CB8AC3E}">
        <p14:creationId xmlns:p14="http://schemas.microsoft.com/office/powerpoint/2010/main" val="7508986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5400" y="820691"/>
            <a:ext cx="4191000" cy="398509"/>
          </a:xfrm>
        </p:spPr>
        <p:txBody>
          <a:bodyPr/>
          <a:lstStyle/>
          <a:p>
            <a:r>
              <a:rPr lang="tr-TR" sz="2000" dirty="0">
                <a:solidFill>
                  <a:schemeClr val="accent5">
                    <a:lumMod val="75000"/>
                  </a:schemeClr>
                </a:solidFill>
                <a:cs typeface="Cambria"/>
              </a:rPr>
              <a:t>Kontrol Ortamı Standartları</a:t>
            </a:r>
            <a:endParaRPr lang="tr-TR" sz="2000" dirty="0">
              <a:solidFill>
                <a:schemeClr val="accent5">
                  <a:lumMod val="75000"/>
                </a:schemeClr>
              </a:solidFill>
              <a:latin typeface="+mn-lt"/>
              <a:cs typeface="Cambria"/>
            </a:endParaRPr>
          </a:p>
        </p:txBody>
      </p:sp>
      <p:sp>
        <p:nvSpPr>
          <p:cNvPr id="3" name="Metin Yer Tutucusu 2"/>
          <p:cNvSpPr>
            <a:spLocks noGrp="1"/>
          </p:cNvSpPr>
          <p:nvPr>
            <p:ph type="body" idx="1"/>
          </p:nvPr>
        </p:nvSpPr>
        <p:spPr>
          <a:xfrm>
            <a:off x="76200" y="1295400"/>
            <a:ext cx="8915400" cy="3662541"/>
          </a:xfrm>
        </p:spPr>
        <p:txBody>
          <a:bodyPr/>
          <a:lstStyle/>
          <a:p>
            <a:pPr marL="285750" indent="-285750" algn="just">
              <a:buFont typeface="Wingdings" panose="05000000000000000000" pitchFamily="2" charset="2"/>
              <a:buChar char="Ø"/>
            </a:pPr>
            <a:r>
              <a:rPr lang="tr-TR" sz="1400" b="1" spc="-25" dirty="0">
                <a:solidFill>
                  <a:srgbClr val="DE7D17"/>
                </a:solidFill>
                <a:cs typeface="Calibri"/>
              </a:rPr>
              <a:t>Standart: 3. Personelin yeterliliği ve performansı: </a:t>
            </a:r>
            <a:r>
              <a:rPr lang="tr-TR" sz="1400" dirty="0"/>
              <a:t>İdareler, personelin yeterliliği ve görevleri arasındaki uyumu sağlamalı, performansın değerlendirilmesi ve geliştirilmesine yönelik önlemler almalıdır.</a:t>
            </a:r>
          </a:p>
          <a:p>
            <a:pPr algn="just"/>
            <a:r>
              <a:rPr lang="tr-TR" sz="1400" b="1" dirty="0" smtClean="0"/>
              <a:t>	Bu </a:t>
            </a:r>
            <a:r>
              <a:rPr lang="tr-TR" sz="1400" b="1" dirty="0"/>
              <a:t>standart için gerekli genel şartlar</a:t>
            </a:r>
            <a:r>
              <a:rPr lang="tr-TR" sz="1400" b="1" dirty="0" smtClean="0"/>
              <a:t>:</a:t>
            </a:r>
          </a:p>
          <a:p>
            <a:pPr marL="285750" indent="-285750" algn="just">
              <a:buFont typeface="Wingdings" panose="05000000000000000000" pitchFamily="2" charset="2"/>
              <a:buChar char="ü"/>
            </a:pPr>
            <a:r>
              <a:rPr lang="tr-TR" sz="1400" dirty="0"/>
              <a:t>3.1. İnsan kaynakları yönetimi, idarenin amaç ve hedeflerinin gerçekleşmesini sağlamaya yönelik olmalıdır</a:t>
            </a:r>
            <a:r>
              <a:rPr lang="tr-TR" sz="1400" dirty="0" smtClean="0"/>
              <a:t>.</a:t>
            </a:r>
          </a:p>
          <a:p>
            <a:pPr marL="285750" indent="-285750" algn="just">
              <a:buFont typeface="Wingdings" panose="05000000000000000000" pitchFamily="2" charset="2"/>
              <a:buChar char="ü"/>
            </a:pPr>
            <a:r>
              <a:rPr lang="tr-TR" sz="1400" dirty="0"/>
              <a:t>3.2. İdarenin yönetici ve personeli görevlerini etkin ve etkili bir şekilde yürütebilecek bilgi, deneyim ve yeteneğe sahip olmalıdır</a:t>
            </a:r>
            <a:r>
              <a:rPr lang="tr-TR" sz="1400" dirty="0" smtClean="0"/>
              <a:t>.</a:t>
            </a:r>
            <a:r>
              <a:rPr lang="tr-TR" sz="1400" dirty="0"/>
              <a:t> </a:t>
            </a:r>
            <a:endParaRPr lang="tr-TR" sz="1400" dirty="0" smtClean="0"/>
          </a:p>
          <a:p>
            <a:pPr marL="285750" indent="-285750" algn="just">
              <a:buFont typeface="Wingdings" panose="05000000000000000000" pitchFamily="2" charset="2"/>
              <a:buChar char="ü"/>
            </a:pPr>
            <a:r>
              <a:rPr lang="tr-TR" sz="1400" dirty="0" smtClean="0"/>
              <a:t>3.3</a:t>
            </a:r>
            <a:r>
              <a:rPr lang="tr-TR" sz="1400" dirty="0"/>
              <a:t>. Mesleki yeterliliğe önem verilmeli ve her görev için en uygun personel seçilmelidir</a:t>
            </a:r>
            <a:r>
              <a:rPr lang="tr-TR" sz="1400" dirty="0" smtClean="0"/>
              <a:t>.</a:t>
            </a:r>
          </a:p>
          <a:p>
            <a:pPr marL="285750" indent="-285750" algn="just">
              <a:buFont typeface="Wingdings" panose="05000000000000000000" pitchFamily="2" charset="2"/>
              <a:buChar char="ü"/>
            </a:pPr>
            <a:r>
              <a:rPr lang="tr-TR" sz="1400" dirty="0"/>
              <a:t>3.4. Personelin işe alınması ile görevinde ilerleme ve yükselmesinde liyakat ilkesine uyulmalı ve bireysel performansı göz önünde bulundurulmalıdır</a:t>
            </a:r>
            <a:r>
              <a:rPr lang="tr-TR" sz="1400" dirty="0" smtClean="0"/>
              <a:t>.</a:t>
            </a:r>
          </a:p>
          <a:p>
            <a:pPr marL="285750" indent="-285750" algn="just">
              <a:buFont typeface="Wingdings" panose="05000000000000000000" pitchFamily="2" charset="2"/>
              <a:buChar char="ü"/>
            </a:pPr>
            <a:r>
              <a:rPr lang="tr-TR" sz="1400" dirty="0"/>
              <a:t>3.5. Her görev için gerekli eğitim ihtiyacı belirlenmeli, bu ihtiyacı giderecek eğitim faaliyetleri her yıl planlanarak yürütülmeli ve gerektiğinde güncellenmelidir</a:t>
            </a:r>
            <a:r>
              <a:rPr lang="tr-TR" sz="1400" dirty="0" smtClean="0"/>
              <a:t>.</a:t>
            </a:r>
          </a:p>
          <a:p>
            <a:pPr marL="285750" indent="-285750" algn="just">
              <a:buFont typeface="Wingdings" panose="05000000000000000000" pitchFamily="2" charset="2"/>
              <a:buChar char="ü"/>
            </a:pPr>
            <a:r>
              <a:rPr lang="tr-TR" sz="1400" dirty="0"/>
              <a:t>3.6. Personelin yeterliliği ve performansı bağlı olduğu yöneticisi tarafından en az yılda bir kez değerlendirilmeli ve değerlendirme sonuçları personel ile görüşülmelidir</a:t>
            </a:r>
            <a:r>
              <a:rPr lang="tr-TR" sz="1400" dirty="0" smtClean="0"/>
              <a:t>.</a:t>
            </a:r>
          </a:p>
          <a:p>
            <a:pPr marL="285750" indent="-285750" algn="just">
              <a:buFont typeface="Wingdings" panose="05000000000000000000" pitchFamily="2" charset="2"/>
              <a:buChar char="ü"/>
            </a:pPr>
            <a:r>
              <a:rPr lang="tr-TR" sz="1400" dirty="0"/>
              <a:t>3.7. Performans değerlendirmesine göre performansı yetersiz bulunan personelin performansını geliştirmeye yönelik önlemler alınmalı, yüksek performans gösteren personel </a:t>
            </a:r>
            <a:r>
              <a:rPr lang="tr-TR" sz="1400" dirty="0" smtClean="0"/>
              <a:t>için </a:t>
            </a:r>
            <a:r>
              <a:rPr lang="tr-TR" sz="1400" dirty="0"/>
              <a:t>ödüllendirme mekanizmaları geliştirilmelidir</a:t>
            </a:r>
            <a:r>
              <a:rPr lang="tr-TR" sz="1400" dirty="0" smtClean="0"/>
              <a:t>.</a:t>
            </a:r>
          </a:p>
          <a:p>
            <a:pPr marL="285750" indent="-285750" algn="just">
              <a:buFont typeface="Wingdings" panose="05000000000000000000" pitchFamily="2" charset="2"/>
              <a:buChar char="ü"/>
            </a:pPr>
            <a:r>
              <a:rPr lang="tr-TR" sz="1400" dirty="0"/>
              <a:t>3.8. Personel istihdamı, yer değiştirme, üst görevlere atanma, eğitim, performans değerlendirmesi, özlük hakları gibi insan kaynakları yönetimine ilişkin önemli hususlar yazılı </a:t>
            </a:r>
            <a:r>
              <a:rPr lang="tr-TR" sz="1400" dirty="0" smtClean="0"/>
              <a:t>olarak belirlenmiş </a:t>
            </a:r>
            <a:r>
              <a:rPr lang="tr-TR" sz="1400" dirty="0"/>
              <a:t>olmalı ve personele duyurulmalıdır</a:t>
            </a:r>
            <a:r>
              <a:rPr lang="tr-TR" sz="1400" dirty="0" smtClean="0"/>
              <a:t>. </a:t>
            </a:r>
          </a:p>
        </p:txBody>
      </p:sp>
      <p:pic>
        <p:nvPicPr>
          <p:cNvPr id="4" name="Image 4"/>
          <p:cNvPicPr/>
          <p:nvPr/>
        </p:nvPicPr>
        <p:blipFill>
          <a:blip r:embed="rId2" cstate="print">
            <a:extLst>
              <a:ext uri="{28A0092B-C50C-407E-A947-70E740481C1C}">
                <a14:useLocalDpi xmlns:a14="http://schemas.microsoft.com/office/drawing/2010/main" val="0"/>
              </a:ext>
            </a:extLst>
          </a:blip>
          <a:stretch>
            <a:fillRect/>
          </a:stretch>
        </p:blipFill>
        <p:spPr>
          <a:xfrm>
            <a:off x="76200" y="515891"/>
            <a:ext cx="762000" cy="609600"/>
          </a:xfrm>
          <a:prstGeom prst="rect">
            <a:avLst/>
          </a:prstGeom>
        </p:spPr>
      </p:pic>
    </p:spTree>
    <p:extLst>
      <p:ext uri="{BB962C8B-B14F-4D97-AF65-F5344CB8AC3E}">
        <p14:creationId xmlns:p14="http://schemas.microsoft.com/office/powerpoint/2010/main" val="19705233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76200" y="1295400"/>
            <a:ext cx="8915400" cy="2154436"/>
          </a:xfrm>
        </p:spPr>
        <p:txBody>
          <a:bodyPr/>
          <a:lstStyle/>
          <a:p>
            <a:pPr marL="285750" indent="-285750" algn="just">
              <a:buFont typeface="Wingdings" panose="05000000000000000000" pitchFamily="2" charset="2"/>
              <a:buChar char="Ø"/>
            </a:pPr>
            <a:r>
              <a:rPr lang="tr-TR" sz="1400" b="1" spc="-25" dirty="0">
                <a:solidFill>
                  <a:srgbClr val="DE7D17"/>
                </a:solidFill>
                <a:cs typeface="Calibri"/>
              </a:rPr>
              <a:t>Standart: 4. Yetki Devri: </a:t>
            </a:r>
            <a:r>
              <a:rPr lang="tr-TR" sz="1400" dirty="0"/>
              <a:t>İdarelerde yetkiler ve yetki devrinin sınırları açıkça belirlenmeli ve yazılı olarak bildirilmelidir. Devredilen yetkinin önemi ve riski dikkate alınarak yetki devri yapılmalıdır</a:t>
            </a:r>
            <a:r>
              <a:rPr lang="tr-TR" sz="1400" dirty="0" smtClean="0"/>
              <a:t>.</a:t>
            </a:r>
            <a:endParaRPr lang="tr-TR" sz="1400" dirty="0"/>
          </a:p>
          <a:p>
            <a:pPr algn="just"/>
            <a:r>
              <a:rPr lang="tr-TR" sz="1400" b="1" dirty="0" smtClean="0"/>
              <a:t>	Bu </a:t>
            </a:r>
            <a:r>
              <a:rPr lang="tr-TR" sz="1400" b="1" dirty="0"/>
              <a:t>standart için gerekli genel şartlar</a:t>
            </a:r>
            <a:r>
              <a:rPr lang="tr-TR" sz="1400" b="1" dirty="0" smtClean="0"/>
              <a:t>:</a:t>
            </a:r>
          </a:p>
          <a:p>
            <a:pPr marL="285750" indent="-285750" algn="just">
              <a:buFont typeface="Wingdings" panose="05000000000000000000" pitchFamily="2" charset="2"/>
              <a:buChar char="ü"/>
            </a:pPr>
            <a:r>
              <a:rPr lang="tr-TR" sz="1400" dirty="0"/>
              <a:t>4.1. İş akış süreçlerindeki imza ve onay mercileri belirlenmeli ve personele duyurulmalıdır</a:t>
            </a:r>
            <a:r>
              <a:rPr lang="tr-TR" sz="1400" dirty="0" smtClean="0"/>
              <a:t>.</a:t>
            </a:r>
          </a:p>
          <a:p>
            <a:pPr marL="285750" indent="-285750" algn="just">
              <a:buFont typeface="Wingdings" panose="05000000000000000000" pitchFamily="2" charset="2"/>
              <a:buChar char="ü"/>
            </a:pPr>
            <a:r>
              <a:rPr lang="tr-TR" sz="1400" dirty="0"/>
              <a:t>4.2. Yetki devirleri, üst yönetici tarafından belirlenen esaslar çerçevesinde devredilen yetkinin sınırlarını gösterecek şekilde yazılı olarak belirlenmeli ve ilgililere bildirilmelidir</a:t>
            </a:r>
            <a:r>
              <a:rPr lang="tr-TR" sz="1400" dirty="0" smtClean="0"/>
              <a:t>.</a:t>
            </a:r>
          </a:p>
          <a:p>
            <a:pPr marL="285750" indent="-285750" algn="just">
              <a:buFont typeface="Wingdings" panose="05000000000000000000" pitchFamily="2" charset="2"/>
              <a:buChar char="ü"/>
            </a:pPr>
            <a:r>
              <a:rPr lang="tr-TR" sz="1400" dirty="0"/>
              <a:t>4.3. Yetki devri, devredilen yetkinin önemi ile uyumlu olmalıdır</a:t>
            </a:r>
            <a:r>
              <a:rPr lang="tr-TR" sz="1400" dirty="0" smtClean="0"/>
              <a:t>.</a:t>
            </a:r>
          </a:p>
          <a:p>
            <a:pPr marL="285750" indent="-285750" algn="just">
              <a:buFont typeface="Wingdings" panose="05000000000000000000" pitchFamily="2" charset="2"/>
              <a:buChar char="ü"/>
            </a:pPr>
            <a:r>
              <a:rPr lang="tr-TR" sz="1400" dirty="0"/>
              <a:t>4.4. Yetki devredilen personel görevin gerektirdiği bilgi, deneyim ve yeteneğe sahip olmalıdır</a:t>
            </a:r>
            <a:r>
              <a:rPr lang="tr-TR" sz="1400" dirty="0" smtClean="0"/>
              <a:t>.</a:t>
            </a:r>
          </a:p>
          <a:p>
            <a:pPr marL="285750" indent="-285750" algn="just">
              <a:buFont typeface="Wingdings" panose="05000000000000000000" pitchFamily="2" charset="2"/>
              <a:buChar char="ü"/>
            </a:pPr>
            <a:r>
              <a:rPr lang="tr-TR" sz="1400" dirty="0"/>
              <a:t>4.5. Yetki devredilen personel, yetkinin kullanımına ilişkin olarak belli dönemlerde yetki devredene bilgi vermeli, yetki devreden ise bu bilgiyi aramalıdır.</a:t>
            </a:r>
            <a:endParaRPr lang="tr-TR" sz="1400" dirty="0" smtClean="0"/>
          </a:p>
        </p:txBody>
      </p:sp>
      <p:pic>
        <p:nvPicPr>
          <p:cNvPr id="4" name="Image 4"/>
          <p:cNvPicPr/>
          <p:nvPr/>
        </p:nvPicPr>
        <p:blipFill>
          <a:blip r:embed="rId2" cstate="print">
            <a:extLst>
              <a:ext uri="{28A0092B-C50C-407E-A947-70E740481C1C}">
                <a14:useLocalDpi xmlns:a14="http://schemas.microsoft.com/office/drawing/2010/main" val="0"/>
              </a:ext>
            </a:extLst>
          </a:blip>
          <a:stretch>
            <a:fillRect/>
          </a:stretch>
        </p:blipFill>
        <p:spPr>
          <a:xfrm>
            <a:off x="76200" y="515891"/>
            <a:ext cx="762000" cy="609600"/>
          </a:xfrm>
          <a:prstGeom prst="rect">
            <a:avLst/>
          </a:prstGeom>
        </p:spPr>
      </p:pic>
      <p:sp>
        <p:nvSpPr>
          <p:cNvPr id="7" name="Unvan 1"/>
          <p:cNvSpPr>
            <a:spLocks noGrp="1"/>
          </p:cNvSpPr>
          <p:nvPr>
            <p:ph type="title"/>
          </p:nvPr>
        </p:nvSpPr>
        <p:spPr>
          <a:xfrm>
            <a:off x="1295400" y="820691"/>
            <a:ext cx="4191000" cy="398509"/>
          </a:xfrm>
        </p:spPr>
        <p:txBody>
          <a:bodyPr/>
          <a:lstStyle/>
          <a:p>
            <a:r>
              <a:rPr lang="tr-TR" sz="2000" dirty="0">
                <a:solidFill>
                  <a:schemeClr val="accent5">
                    <a:lumMod val="75000"/>
                  </a:schemeClr>
                </a:solidFill>
                <a:cs typeface="Cambria"/>
              </a:rPr>
              <a:t>Kontrol Ortamı Standartları</a:t>
            </a:r>
            <a:endParaRPr lang="tr-TR" sz="2000" dirty="0">
              <a:solidFill>
                <a:schemeClr val="accent5">
                  <a:lumMod val="75000"/>
                </a:schemeClr>
              </a:solidFill>
              <a:latin typeface="+mn-lt"/>
              <a:cs typeface="Cambria"/>
            </a:endParaRPr>
          </a:p>
        </p:txBody>
      </p:sp>
    </p:spTree>
    <p:extLst>
      <p:ext uri="{BB962C8B-B14F-4D97-AF65-F5344CB8AC3E}">
        <p14:creationId xmlns:p14="http://schemas.microsoft.com/office/powerpoint/2010/main" val="1540776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52400" y="1828800"/>
            <a:ext cx="8915400" cy="3315651"/>
          </a:xfrm>
          <a:prstGeom prst="rect">
            <a:avLst/>
          </a:prstGeom>
        </p:spPr>
        <p:txBody>
          <a:bodyPr vert="horz" wrap="square" lIns="0" tIns="47625" rIns="0" bIns="0" rtlCol="0">
            <a:spAutoFit/>
          </a:bodyPr>
          <a:lstStyle/>
          <a:p>
            <a:pPr marL="355600" marR="5080" indent="-342900" algn="just">
              <a:lnSpc>
                <a:spcPts val="2410"/>
              </a:lnSpc>
              <a:spcBef>
                <a:spcPts val="990"/>
              </a:spcBef>
              <a:buSzPct val="114583"/>
              <a:buFont typeface="Wingdings" panose="05000000000000000000" pitchFamily="2" charset="2"/>
              <a:buChar char="§"/>
              <a:tabLst>
                <a:tab pos="300355" algn="l"/>
              </a:tabLst>
            </a:pPr>
            <a:r>
              <a:rPr dirty="0">
                <a:solidFill>
                  <a:schemeClr val="tx1"/>
                </a:solidFill>
                <a:latin typeface="+mn-lt"/>
                <a:ea typeface="+mn-ea"/>
                <a:cs typeface="+mn-cs"/>
              </a:rPr>
              <a:t>Risk değerlendirme, idarenin hedeflerinin gerçekleşmesini engelleyecek risklerin tanımlanması, analiz edilmesi </a:t>
            </a:r>
            <a:r>
              <a:rPr dirty="0" err="1">
                <a:solidFill>
                  <a:schemeClr val="tx1"/>
                </a:solidFill>
                <a:latin typeface="+mn-lt"/>
                <a:ea typeface="+mn-ea"/>
                <a:cs typeface="+mn-cs"/>
              </a:rPr>
              <a:t>ve</a:t>
            </a:r>
            <a:r>
              <a:rPr dirty="0">
                <a:solidFill>
                  <a:schemeClr val="tx1"/>
                </a:solidFill>
                <a:latin typeface="+mn-lt"/>
                <a:ea typeface="+mn-ea"/>
                <a:cs typeface="+mn-cs"/>
              </a:rPr>
              <a:t> </a:t>
            </a:r>
            <a:r>
              <a:rPr lang="tr-TR" dirty="0" smtClean="0">
                <a:solidFill>
                  <a:schemeClr val="tx1"/>
                </a:solidFill>
                <a:latin typeface="+mn-lt"/>
                <a:ea typeface="+mn-ea"/>
                <a:cs typeface="+mn-cs"/>
              </a:rPr>
              <a:t>gerekli</a:t>
            </a:r>
            <a:r>
              <a:rPr dirty="0" smtClean="0">
                <a:solidFill>
                  <a:schemeClr val="tx1"/>
                </a:solidFill>
                <a:latin typeface="+mn-lt"/>
                <a:ea typeface="+mn-ea"/>
                <a:cs typeface="+mn-cs"/>
              </a:rPr>
              <a:t> </a:t>
            </a:r>
            <a:r>
              <a:rPr lang="tr-TR" dirty="0" smtClean="0">
                <a:solidFill>
                  <a:schemeClr val="tx1"/>
                </a:solidFill>
                <a:latin typeface="+mn-lt"/>
                <a:ea typeface="+mn-ea"/>
                <a:cs typeface="+mn-cs"/>
              </a:rPr>
              <a:t>önlemlerin</a:t>
            </a:r>
            <a:r>
              <a:rPr dirty="0" smtClean="0">
                <a:solidFill>
                  <a:schemeClr val="tx1"/>
                </a:solidFill>
                <a:latin typeface="+mn-lt"/>
                <a:ea typeface="+mn-ea"/>
                <a:cs typeface="+mn-cs"/>
              </a:rPr>
              <a:t> </a:t>
            </a:r>
            <a:r>
              <a:rPr lang="tr-TR" dirty="0">
                <a:solidFill>
                  <a:schemeClr val="tx1"/>
                </a:solidFill>
                <a:latin typeface="+mn-lt"/>
                <a:ea typeface="+mn-ea"/>
                <a:cs typeface="+mn-cs"/>
              </a:rPr>
              <a:t>belirlenmesi</a:t>
            </a:r>
            <a:r>
              <a:rPr dirty="0">
                <a:solidFill>
                  <a:schemeClr val="tx1"/>
                </a:solidFill>
                <a:latin typeface="+mn-lt"/>
                <a:ea typeface="+mn-ea"/>
                <a:cs typeface="+mn-cs"/>
              </a:rPr>
              <a:t> </a:t>
            </a:r>
            <a:r>
              <a:rPr lang="tr-TR" dirty="0">
                <a:solidFill>
                  <a:schemeClr val="tx1"/>
                </a:solidFill>
                <a:latin typeface="+mn-lt"/>
                <a:ea typeface="+mn-ea"/>
                <a:cs typeface="+mn-cs"/>
              </a:rPr>
              <a:t>sürecidir</a:t>
            </a:r>
            <a:r>
              <a:rPr lang="tr-TR" dirty="0" smtClean="0">
                <a:solidFill>
                  <a:schemeClr val="tx1"/>
                </a:solidFill>
                <a:latin typeface="+mn-lt"/>
                <a:ea typeface="+mn-ea"/>
                <a:cs typeface="+mn-cs"/>
              </a:rPr>
              <a:t>.</a:t>
            </a:r>
            <a:endParaRPr lang="tr-TR" dirty="0">
              <a:solidFill>
                <a:schemeClr val="tx1"/>
              </a:solidFill>
              <a:latin typeface="+mn-lt"/>
              <a:ea typeface="+mn-ea"/>
              <a:cs typeface="+mn-cs"/>
            </a:endParaRPr>
          </a:p>
          <a:p>
            <a:pPr marL="355600" marR="5080" indent="-342900" algn="just">
              <a:lnSpc>
                <a:spcPts val="2410"/>
              </a:lnSpc>
              <a:spcBef>
                <a:spcPts val="990"/>
              </a:spcBef>
              <a:buSzPct val="114583"/>
              <a:buFont typeface="Wingdings" panose="05000000000000000000" pitchFamily="2" charset="2"/>
              <a:buChar char="§"/>
              <a:tabLst>
                <a:tab pos="300355" algn="l"/>
              </a:tabLst>
            </a:pPr>
            <a:r>
              <a:rPr lang="tr-TR" dirty="0">
                <a:solidFill>
                  <a:schemeClr val="tx1"/>
                </a:solidFill>
                <a:latin typeface="+mn-lt"/>
                <a:ea typeface="+mn-ea"/>
                <a:cs typeface="+mn-cs"/>
              </a:rPr>
              <a:t>Kurumun hedeflerini gerçekleştirmesini engelleyen önemli riskleri belirleme, analiz etme ve değişen riskleri göğüslemek üzere iç kontrolde değişiklik yapmayı ifade eden ve gerekli yanıtların verilmesini belirleyen süreçtir. </a:t>
            </a:r>
            <a:endParaRPr lang="tr-TR" dirty="0" smtClean="0">
              <a:solidFill>
                <a:schemeClr val="tx1"/>
              </a:solidFill>
              <a:latin typeface="+mn-lt"/>
              <a:ea typeface="+mn-ea"/>
              <a:cs typeface="+mn-cs"/>
            </a:endParaRPr>
          </a:p>
          <a:p>
            <a:pPr marL="355600" marR="5080" indent="-342900" algn="just">
              <a:lnSpc>
                <a:spcPts val="2410"/>
              </a:lnSpc>
              <a:spcBef>
                <a:spcPts val="990"/>
              </a:spcBef>
              <a:buSzPct val="114583"/>
              <a:buFont typeface="Wingdings" panose="05000000000000000000" pitchFamily="2" charset="2"/>
              <a:buChar char="§"/>
              <a:tabLst>
                <a:tab pos="300355" algn="l"/>
              </a:tabLst>
            </a:pPr>
            <a:r>
              <a:rPr lang="tr-TR" dirty="0" smtClean="0">
                <a:solidFill>
                  <a:schemeClr val="tx1"/>
                </a:solidFill>
                <a:latin typeface="+mn-lt"/>
                <a:ea typeface="+mn-ea"/>
                <a:cs typeface="+mn-cs"/>
              </a:rPr>
              <a:t>İç </a:t>
            </a:r>
            <a:r>
              <a:rPr lang="tr-TR" dirty="0">
                <a:solidFill>
                  <a:schemeClr val="tx1"/>
                </a:solidFill>
                <a:latin typeface="+mn-lt"/>
                <a:ea typeface="+mn-ea"/>
                <a:cs typeface="+mn-cs"/>
              </a:rPr>
              <a:t>kontrol faaliyeti risk esaslı olarak gerçekleştirilmelidir.</a:t>
            </a:r>
          </a:p>
          <a:p>
            <a:pPr marL="287020" marR="5080" indent="-274320" algn="just">
              <a:lnSpc>
                <a:spcPts val="2160"/>
              </a:lnSpc>
              <a:spcBef>
                <a:spcPts val="375"/>
              </a:spcBef>
              <a:buClr>
                <a:srgbClr val="C00000"/>
              </a:buClr>
              <a:buFont typeface="Wingdings"/>
              <a:buChar char=""/>
              <a:tabLst>
                <a:tab pos="287020" algn="l"/>
              </a:tabLst>
            </a:pPr>
            <a:endParaRPr lang="tr-TR" sz="2000" dirty="0">
              <a:latin typeface="Calibri"/>
              <a:cs typeface="Calibri"/>
            </a:endParaRPr>
          </a:p>
          <a:p>
            <a:pPr marL="285750" indent="-285750" algn="just">
              <a:lnSpc>
                <a:spcPct val="100000"/>
              </a:lnSpc>
              <a:buFont typeface="Wingdings" panose="05000000000000000000" pitchFamily="2" charset="2"/>
              <a:buChar char="Ø"/>
              <a:tabLst>
                <a:tab pos="286385" algn="l"/>
              </a:tabLst>
            </a:pPr>
            <a:r>
              <a:rPr b="1" spc="-25" dirty="0">
                <a:solidFill>
                  <a:srgbClr val="DE7D17"/>
                </a:solidFill>
                <a:latin typeface="Calibri"/>
                <a:ea typeface="+mn-ea"/>
                <a:cs typeface="Calibri"/>
              </a:rPr>
              <a:t>Risk </a:t>
            </a:r>
            <a:r>
              <a:rPr lang="tr-TR" b="1" spc="-25" dirty="0">
                <a:solidFill>
                  <a:srgbClr val="DE7D17"/>
                </a:solidFill>
                <a:latin typeface="Calibri"/>
                <a:ea typeface="+mn-ea"/>
                <a:cs typeface="Calibri"/>
              </a:rPr>
              <a:t>Değerlendirme Standartları:</a:t>
            </a:r>
          </a:p>
          <a:p>
            <a:pPr marL="285750" indent="-285750" algn="just">
              <a:buFont typeface="Arial" panose="020B0604020202020204" pitchFamily="34" charset="0"/>
              <a:buChar char="•"/>
            </a:pPr>
            <a:r>
              <a:rPr lang="tr-TR" dirty="0" smtClean="0">
                <a:solidFill>
                  <a:schemeClr val="tx1"/>
                </a:solidFill>
                <a:latin typeface="+mn-lt"/>
                <a:ea typeface="+mn-ea"/>
                <a:cs typeface="+mn-cs"/>
              </a:rPr>
              <a:t>Standart 5: </a:t>
            </a:r>
            <a:r>
              <a:rPr lang="tr-TR" altLang="tr-TR" dirty="0" smtClean="0">
                <a:solidFill>
                  <a:schemeClr val="tx1"/>
                </a:solidFill>
                <a:latin typeface="+mn-lt"/>
                <a:ea typeface="+mn-ea"/>
                <a:cs typeface="+mn-cs"/>
              </a:rPr>
              <a:t>Planlama ve Programlama</a:t>
            </a:r>
            <a:endParaRPr lang="tr-TR" dirty="0" smtClean="0">
              <a:solidFill>
                <a:schemeClr val="tx1"/>
              </a:solidFill>
              <a:latin typeface="+mn-lt"/>
              <a:ea typeface="+mn-ea"/>
              <a:cs typeface="+mn-cs"/>
            </a:endParaRPr>
          </a:p>
          <a:p>
            <a:pPr marL="285750" indent="-285750" algn="just">
              <a:buFont typeface="Arial" panose="020B0604020202020204" pitchFamily="34" charset="0"/>
              <a:buChar char="•"/>
            </a:pPr>
            <a:r>
              <a:rPr lang="tr-TR" dirty="0" smtClean="0">
                <a:solidFill>
                  <a:schemeClr val="tx1"/>
                </a:solidFill>
                <a:latin typeface="+mn-lt"/>
                <a:ea typeface="+mn-ea"/>
                <a:cs typeface="+mn-cs"/>
              </a:rPr>
              <a:t>Standart 6: </a:t>
            </a:r>
            <a:r>
              <a:rPr lang="tr-TR" altLang="tr-TR" dirty="0" smtClean="0">
                <a:solidFill>
                  <a:schemeClr val="tx1"/>
                </a:solidFill>
                <a:latin typeface="+mn-lt"/>
                <a:ea typeface="+mn-ea"/>
                <a:cs typeface="+mn-cs"/>
              </a:rPr>
              <a:t>Risklerin Belirlenmesi ve Değerlendirilmesi </a:t>
            </a:r>
            <a:endParaRPr lang="tr-TR" dirty="0">
              <a:solidFill>
                <a:schemeClr val="tx1"/>
              </a:solidFill>
              <a:latin typeface="+mn-lt"/>
              <a:ea typeface="+mn-ea"/>
              <a:cs typeface="+mn-cs"/>
            </a:endParaRPr>
          </a:p>
        </p:txBody>
      </p:sp>
      <p:pic>
        <p:nvPicPr>
          <p:cNvPr id="5" name="Image 4"/>
          <p:cNvPicPr/>
          <p:nvPr/>
        </p:nvPicPr>
        <p:blipFill>
          <a:blip r:embed="rId2" cstate="print">
            <a:extLst>
              <a:ext uri="{28A0092B-C50C-407E-A947-70E740481C1C}">
                <a14:useLocalDpi xmlns:a14="http://schemas.microsoft.com/office/drawing/2010/main" val="0"/>
              </a:ext>
            </a:extLst>
          </a:blip>
          <a:stretch>
            <a:fillRect/>
          </a:stretch>
        </p:blipFill>
        <p:spPr>
          <a:xfrm>
            <a:off x="76200" y="515891"/>
            <a:ext cx="762000" cy="609600"/>
          </a:xfrm>
          <a:prstGeom prst="rect">
            <a:avLst/>
          </a:prstGeom>
        </p:spPr>
      </p:pic>
      <p:sp>
        <p:nvSpPr>
          <p:cNvPr id="6" name="Unvan 1"/>
          <p:cNvSpPr txBox="1">
            <a:spLocks/>
          </p:cNvSpPr>
          <p:nvPr/>
        </p:nvSpPr>
        <p:spPr>
          <a:xfrm>
            <a:off x="1295400" y="820691"/>
            <a:ext cx="3810000" cy="307777"/>
          </a:xfrm>
          <a:prstGeom prst="rect">
            <a:avLst/>
          </a:prstGeom>
        </p:spPr>
        <p:txBody>
          <a:bodyPr wrap="square" lIns="0" tIns="0" rIns="0" bIns="0">
            <a:spAutoFit/>
          </a:bodyPr>
          <a:lstStyle>
            <a:lvl1pPr>
              <a:defRPr sz="3600" b="1" i="0">
                <a:solidFill>
                  <a:srgbClr val="C00000"/>
                </a:solidFill>
                <a:latin typeface="Calibri"/>
                <a:ea typeface="+mj-ea"/>
                <a:cs typeface="Calibri"/>
              </a:defRPr>
            </a:lvl1pPr>
          </a:lstStyle>
          <a:p>
            <a:r>
              <a:rPr lang="tr-TR" sz="2000" dirty="0" smtClean="0">
                <a:solidFill>
                  <a:schemeClr val="accent5">
                    <a:lumMod val="75000"/>
                  </a:schemeClr>
                </a:solidFill>
                <a:latin typeface="+mn-lt"/>
                <a:cs typeface="Cambria"/>
              </a:rPr>
              <a:t>Risk Değerlendirme Standartları</a:t>
            </a:r>
            <a:endParaRPr lang="tr-TR" sz="2000" dirty="0">
              <a:solidFill>
                <a:schemeClr val="accent5">
                  <a:lumMod val="75000"/>
                </a:schemeClr>
              </a:solidFill>
              <a:latin typeface="+mn-lt"/>
              <a:cs typeface="Cambria"/>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76200" y="1295400"/>
            <a:ext cx="8915400" cy="4801314"/>
          </a:xfrm>
        </p:spPr>
        <p:txBody>
          <a:bodyPr/>
          <a:lstStyle/>
          <a:p>
            <a:pPr marL="285750" indent="-285750" algn="just">
              <a:buFont typeface="Wingdings" panose="05000000000000000000" pitchFamily="2" charset="2"/>
              <a:buChar char="Ø"/>
            </a:pPr>
            <a:r>
              <a:rPr lang="nn-NO" sz="1400" b="1" spc="-25" dirty="0">
                <a:solidFill>
                  <a:srgbClr val="DE7D17"/>
                </a:solidFill>
                <a:cs typeface="Calibri"/>
              </a:rPr>
              <a:t>Standart: 5. Planlama ve </a:t>
            </a:r>
            <a:r>
              <a:rPr lang="nn-NO" sz="1400" b="1" spc="-25" dirty="0" smtClean="0">
                <a:solidFill>
                  <a:srgbClr val="DE7D17"/>
                </a:solidFill>
                <a:cs typeface="Calibri"/>
              </a:rPr>
              <a:t>Programlama</a:t>
            </a:r>
            <a:r>
              <a:rPr lang="tr-TR" sz="1400" b="1" spc="-25" dirty="0" smtClean="0">
                <a:solidFill>
                  <a:srgbClr val="DE7D17"/>
                </a:solidFill>
                <a:cs typeface="Calibri"/>
              </a:rPr>
              <a:t>: </a:t>
            </a:r>
            <a:r>
              <a:rPr lang="tr-TR" sz="1400" dirty="0"/>
              <a:t>İdareler, faaliyetlerini, amaç, hedef ve göstergelerini ve bunları gerçekleştirmek için ihtiyaç duydukları kaynakları içeren plan ve programlarını oluşturmalı ve duyurmalı, faaliyetlerinin plan ve programlara uygunluğunu sağlamalıdır</a:t>
            </a:r>
            <a:r>
              <a:rPr lang="tr-TR" sz="1400" dirty="0" smtClean="0"/>
              <a:t>.</a:t>
            </a:r>
            <a:endParaRPr lang="tr-TR" sz="1400" dirty="0"/>
          </a:p>
          <a:p>
            <a:pPr algn="just"/>
            <a:r>
              <a:rPr lang="tr-TR" sz="1400" b="1" dirty="0" smtClean="0"/>
              <a:t>	Bu </a:t>
            </a:r>
            <a:r>
              <a:rPr lang="tr-TR" sz="1400" b="1" dirty="0"/>
              <a:t>standart için gerekli genel şartlar</a:t>
            </a:r>
            <a:r>
              <a:rPr lang="tr-TR" sz="1400" b="1" dirty="0" smtClean="0"/>
              <a:t>:</a:t>
            </a:r>
          </a:p>
          <a:p>
            <a:pPr marL="285750" indent="-285750" algn="just">
              <a:buFont typeface="Wingdings" panose="05000000000000000000" pitchFamily="2" charset="2"/>
              <a:buChar char="ü"/>
            </a:pPr>
            <a:r>
              <a:rPr lang="tr-TR" sz="1400" dirty="0"/>
              <a:t>5.1. İdareler, misyon ve vizyonlarını oluşturmak, stratejik amaçlar ve ölçülebilir hedefler saptamak, performanslarını ölçmek, izlemek ve değerlendirmek amacıyla katılımcı </a:t>
            </a:r>
            <a:r>
              <a:rPr lang="tr-TR" sz="1400" dirty="0" smtClean="0"/>
              <a:t>yöntemlerle </a:t>
            </a:r>
            <a:r>
              <a:rPr lang="tr-TR" sz="1400" dirty="0"/>
              <a:t>stratejik plan hazırlamalıdır</a:t>
            </a:r>
            <a:r>
              <a:rPr lang="tr-TR" sz="1400" dirty="0" smtClean="0"/>
              <a:t>.</a:t>
            </a:r>
          </a:p>
          <a:p>
            <a:pPr marL="285750" indent="-285750" algn="just">
              <a:buFont typeface="Wingdings" panose="05000000000000000000" pitchFamily="2" charset="2"/>
              <a:buChar char="ü"/>
            </a:pPr>
            <a:r>
              <a:rPr lang="tr-TR" sz="1400" dirty="0"/>
              <a:t>5.2. İdareler, yürütecekleri program, faaliyet ve projeleri ile bunların kaynak ihtiyacını, performans hedef ve göstergelerini içeren performans programı hazırlamalıdır</a:t>
            </a:r>
            <a:r>
              <a:rPr lang="tr-TR" sz="1400" dirty="0" smtClean="0"/>
              <a:t>.</a:t>
            </a:r>
          </a:p>
          <a:p>
            <a:pPr marL="285750" indent="-285750" algn="just">
              <a:buFont typeface="Wingdings" panose="05000000000000000000" pitchFamily="2" charset="2"/>
              <a:buChar char="ü"/>
            </a:pPr>
            <a:r>
              <a:rPr lang="tr-TR" sz="1400" dirty="0"/>
              <a:t>5.3. İdareler, bütçelerini stratejik planlarına ve performans programlarına uygun olarak hazırlamalıdır</a:t>
            </a:r>
            <a:r>
              <a:rPr lang="tr-TR" sz="1400" dirty="0" smtClean="0"/>
              <a:t>.</a:t>
            </a:r>
          </a:p>
          <a:p>
            <a:pPr marL="285750" indent="-285750" algn="just">
              <a:buFont typeface="Wingdings" panose="05000000000000000000" pitchFamily="2" charset="2"/>
              <a:buChar char="ü"/>
            </a:pPr>
            <a:r>
              <a:rPr lang="tr-TR" sz="1400" dirty="0"/>
              <a:t>5.4. Yöneticiler, faaliyetlerin ilgili mevzuat, stratejik plan ve performans programıyla belirlenen amaç ve hedeflere uygunluğunu sağlamalıdır</a:t>
            </a:r>
            <a:r>
              <a:rPr lang="tr-TR" sz="1400" dirty="0" smtClean="0"/>
              <a:t>.</a:t>
            </a:r>
          </a:p>
          <a:p>
            <a:pPr marL="285750" indent="-285750" algn="just">
              <a:buFont typeface="Wingdings" panose="05000000000000000000" pitchFamily="2" charset="2"/>
              <a:buChar char="ü"/>
            </a:pPr>
            <a:r>
              <a:rPr lang="tr-TR" sz="1400" dirty="0"/>
              <a:t>5.5. Yöneticiler, görev alanları çerçevesinde idarenin hedeflerine uygun özel hedefler belirlemeli ve personeline duyurmalıdır</a:t>
            </a:r>
            <a:r>
              <a:rPr lang="tr-TR" sz="1400" dirty="0" smtClean="0"/>
              <a:t>.</a:t>
            </a:r>
          </a:p>
          <a:p>
            <a:pPr marL="285750" indent="-285750" algn="just">
              <a:buFont typeface="Wingdings" panose="05000000000000000000" pitchFamily="2" charset="2"/>
              <a:buChar char="ü"/>
            </a:pPr>
            <a:r>
              <a:rPr lang="tr-TR" sz="1400" dirty="0"/>
              <a:t>5.6. İdarenin ve birimlerinin hedefleri, spesifik, ölçülebilir, ulaşılabilir, ilgili ve süreli olmalıdır</a:t>
            </a:r>
            <a:r>
              <a:rPr lang="tr-TR" sz="1400" dirty="0" smtClean="0"/>
              <a:t>.</a:t>
            </a:r>
          </a:p>
          <a:p>
            <a:pPr marL="285750" indent="-285750" algn="just">
              <a:buFont typeface="Wingdings" panose="05000000000000000000" pitchFamily="2" charset="2"/>
              <a:buChar char="Ø"/>
            </a:pPr>
            <a:endParaRPr lang="tr-TR" sz="1400" b="1" spc="-25" dirty="0" smtClean="0">
              <a:solidFill>
                <a:srgbClr val="DE7D17"/>
              </a:solidFill>
              <a:cs typeface="Calibri"/>
            </a:endParaRPr>
          </a:p>
          <a:p>
            <a:pPr marL="285750" indent="-285750" algn="just">
              <a:buFont typeface="Wingdings" panose="05000000000000000000" pitchFamily="2" charset="2"/>
              <a:buChar char="Ø"/>
            </a:pPr>
            <a:r>
              <a:rPr lang="tr-TR" sz="1400" b="1" spc="-25" dirty="0">
                <a:solidFill>
                  <a:srgbClr val="DE7D17"/>
                </a:solidFill>
                <a:cs typeface="Calibri"/>
              </a:rPr>
              <a:t>Standart: 6. Risklerin belirlenmesi ve değerlendirilmesi: </a:t>
            </a:r>
            <a:r>
              <a:rPr lang="tr-TR" sz="1400" dirty="0"/>
              <a:t>İdareler, sistemli bir şekilde analizler yaparak amaç ve hedeflerinin gerçekleşmesini engelleyebilecek iç ve dış riskleri tanımlayarak değerlendirmeli ve alınacak önlemleri belirlemelidir.</a:t>
            </a:r>
          </a:p>
          <a:p>
            <a:pPr algn="just"/>
            <a:r>
              <a:rPr lang="tr-TR" sz="1400" b="1" dirty="0"/>
              <a:t>	Bu standart için gerekli genel şartlar:</a:t>
            </a:r>
          </a:p>
          <a:p>
            <a:pPr marL="285750" indent="-285750" algn="just">
              <a:buFont typeface="Wingdings" panose="05000000000000000000" pitchFamily="2" charset="2"/>
              <a:buChar char="ü"/>
            </a:pPr>
            <a:r>
              <a:rPr lang="tr-TR" sz="1400" dirty="0"/>
              <a:t>6.1. İdareler, her yıl sistemli bir şekilde amaç ve hedeflerine yönelik riskleri belirlemelidir</a:t>
            </a:r>
            <a:r>
              <a:rPr lang="tr-TR" sz="1400" dirty="0" smtClean="0"/>
              <a:t>.</a:t>
            </a:r>
          </a:p>
          <a:p>
            <a:pPr marL="285750" indent="-285750" algn="just">
              <a:buFont typeface="Wingdings" panose="05000000000000000000" pitchFamily="2" charset="2"/>
              <a:buChar char="ü"/>
            </a:pPr>
            <a:r>
              <a:rPr lang="tr-TR" sz="1400" dirty="0"/>
              <a:t>6.2. Risklerin gerçekleşme olasılığı ve muhtemel etkileri yılda en az bir kez analiz edilmelidir</a:t>
            </a:r>
            <a:r>
              <a:rPr lang="tr-TR" sz="1400" dirty="0" smtClean="0"/>
              <a:t>.</a:t>
            </a:r>
          </a:p>
          <a:p>
            <a:pPr marL="285750" indent="-285750" algn="just">
              <a:buFont typeface="Wingdings" panose="05000000000000000000" pitchFamily="2" charset="2"/>
              <a:buChar char="ü"/>
            </a:pPr>
            <a:r>
              <a:rPr lang="tr-TR" sz="1400" dirty="0"/>
              <a:t>6.3. Risklere karşı alınacak önlemler belirlenerek eylem planları oluşturulmalıdır.</a:t>
            </a:r>
          </a:p>
        </p:txBody>
      </p:sp>
      <p:pic>
        <p:nvPicPr>
          <p:cNvPr id="4" name="Image 4"/>
          <p:cNvPicPr/>
          <p:nvPr/>
        </p:nvPicPr>
        <p:blipFill>
          <a:blip r:embed="rId2" cstate="print">
            <a:extLst>
              <a:ext uri="{28A0092B-C50C-407E-A947-70E740481C1C}">
                <a14:useLocalDpi xmlns:a14="http://schemas.microsoft.com/office/drawing/2010/main" val="0"/>
              </a:ext>
            </a:extLst>
          </a:blip>
          <a:stretch>
            <a:fillRect/>
          </a:stretch>
        </p:blipFill>
        <p:spPr>
          <a:xfrm>
            <a:off x="76200" y="515891"/>
            <a:ext cx="762000" cy="609600"/>
          </a:xfrm>
          <a:prstGeom prst="rect">
            <a:avLst/>
          </a:prstGeom>
        </p:spPr>
      </p:pic>
      <p:sp>
        <p:nvSpPr>
          <p:cNvPr id="6" name="Unvan 1"/>
          <p:cNvSpPr txBox="1">
            <a:spLocks/>
          </p:cNvSpPr>
          <p:nvPr/>
        </p:nvSpPr>
        <p:spPr>
          <a:xfrm>
            <a:off x="1295400" y="820691"/>
            <a:ext cx="3810000" cy="307777"/>
          </a:xfrm>
          <a:prstGeom prst="rect">
            <a:avLst/>
          </a:prstGeom>
        </p:spPr>
        <p:txBody>
          <a:bodyPr wrap="square" lIns="0" tIns="0" rIns="0" bIns="0">
            <a:spAutoFit/>
          </a:bodyPr>
          <a:lstStyle>
            <a:lvl1pPr>
              <a:defRPr sz="3600" b="1" i="0">
                <a:solidFill>
                  <a:srgbClr val="C00000"/>
                </a:solidFill>
                <a:latin typeface="Calibri"/>
                <a:ea typeface="+mj-ea"/>
                <a:cs typeface="Calibri"/>
              </a:defRPr>
            </a:lvl1pPr>
          </a:lstStyle>
          <a:p>
            <a:r>
              <a:rPr lang="tr-TR" sz="2000" dirty="0" smtClean="0">
                <a:solidFill>
                  <a:schemeClr val="accent5">
                    <a:lumMod val="75000"/>
                  </a:schemeClr>
                </a:solidFill>
                <a:latin typeface="+mn-lt"/>
                <a:cs typeface="Cambria"/>
              </a:rPr>
              <a:t>Risk Değerlendirme Standartları</a:t>
            </a:r>
            <a:endParaRPr lang="tr-TR" sz="2000" dirty="0">
              <a:solidFill>
                <a:schemeClr val="accent5">
                  <a:lumMod val="75000"/>
                </a:schemeClr>
              </a:solidFill>
              <a:latin typeface="+mn-lt"/>
              <a:cs typeface="Cambria"/>
            </a:endParaRPr>
          </a:p>
        </p:txBody>
      </p:sp>
    </p:spTree>
    <p:extLst>
      <p:ext uri="{BB962C8B-B14F-4D97-AF65-F5344CB8AC3E}">
        <p14:creationId xmlns:p14="http://schemas.microsoft.com/office/powerpoint/2010/main" val="38568825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object 23"/>
          <p:cNvSpPr txBox="1"/>
          <p:nvPr/>
        </p:nvSpPr>
        <p:spPr>
          <a:xfrm>
            <a:off x="76200" y="1762125"/>
            <a:ext cx="8915400" cy="3165610"/>
          </a:xfrm>
          <a:prstGeom prst="rect">
            <a:avLst/>
          </a:prstGeom>
        </p:spPr>
        <p:txBody>
          <a:bodyPr vert="horz" wrap="square" lIns="0" tIns="13335" rIns="0" bIns="0" rtlCol="0">
            <a:spAutoFit/>
          </a:bodyPr>
          <a:lstStyle/>
          <a:p>
            <a:pPr marL="355600" marR="5080" indent="-342900" algn="just">
              <a:lnSpc>
                <a:spcPts val="2410"/>
              </a:lnSpc>
              <a:spcBef>
                <a:spcPts val="990"/>
              </a:spcBef>
              <a:buSzPct val="114583"/>
              <a:buFont typeface="Wingdings" panose="05000000000000000000" pitchFamily="2" charset="2"/>
              <a:buChar char="§"/>
              <a:tabLst>
                <a:tab pos="300355" algn="l"/>
              </a:tabLst>
            </a:pPr>
            <a:r>
              <a:rPr lang="tr-TR" dirty="0" smtClean="0">
                <a:solidFill>
                  <a:schemeClr val="tx1"/>
                </a:solidFill>
                <a:latin typeface="+mn-lt"/>
                <a:ea typeface="+mn-ea"/>
                <a:cs typeface="+mn-cs"/>
              </a:rPr>
              <a:t>Kontrol </a:t>
            </a:r>
            <a:r>
              <a:rPr lang="tr-TR" dirty="0">
                <a:solidFill>
                  <a:schemeClr val="tx1"/>
                </a:solidFill>
                <a:latin typeface="+mn-lt"/>
                <a:ea typeface="+mn-ea"/>
                <a:cs typeface="+mn-cs"/>
              </a:rPr>
              <a:t>faaliyetleri, idarenin hedeflerinin gerçekleştirilmesini sağlamak ve belirlenen riskleri yönetmek amacıyla oluşturulan politika ve prosedürlerdir.</a:t>
            </a:r>
          </a:p>
          <a:p>
            <a:pPr marL="12700" marR="5080" algn="just">
              <a:lnSpc>
                <a:spcPct val="100000"/>
              </a:lnSpc>
              <a:spcBef>
                <a:spcPts val="105"/>
              </a:spcBef>
            </a:pPr>
            <a:endParaRPr lang="tr-TR" sz="2000" spc="-10" dirty="0">
              <a:latin typeface="Calibri"/>
              <a:cs typeface="Calibri"/>
            </a:endParaRPr>
          </a:p>
          <a:p>
            <a:pPr marL="285750" indent="-285750" algn="just">
              <a:buFont typeface="Wingdings" panose="05000000000000000000" pitchFamily="2" charset="2"/>
              <a:buChar char="Ø"/>
              <a:tabLst>
                <a:tab pos="286385" algn="l"/>
              </a:tabLst>
            </a:pPr>
            <a:r>
              <a:rPr lang="tr-TR" b="1" spc="-25" dirty="0">
                <a:solidFill>
                  <a:srgbClr val="DE7D17"/>
                </a:solidFill>
                <a:latin typeface="Calibri"/>
                <a:ea typeface="+mn-ea"/>
                <a:cs typeface="Calibri"/>
              </a:rPr>
              <a:t>Kontrol Faaliyetleri Standartları:</a:t>
            </a:r>
          </a:p>
          <a:p>
            <a:pPr marL="285750" lvl="0" indent="-285750" algn="just">
              <a:buFont typeface="Arial" panose="020B0604020202020204" pitchFamily="34" charset="0"/>
              <a:buChar char="•"/>
            </a:pPr>
            <a:r>
              <a:rPr lang="tr-TR" dirty="0">
                <a:solidFill>
                  <a:schemeClr val="tx1"/>
                </a:solidFill>
                <a:latin typeface="+mn-lt"/>
                <a:ea typeface="+mn-ea"/>
                <a:cs typeface="+mn-cs"/>
              </a:rPr>
              <a:t>Standart </a:t>
            </a:r>
            <a:r>
              <a:rPr lang="tr-TR" dirty="0" smtClean="0">
                <a:solidFill>
                  <a:schemeClr val="tx1"/>
                </a:solidFill>
                <a:latin typeface="+mn-lt"/>
                <a:ea typeface="+mn-ea"/>
                <a:cs typeface="+mn-cs"/>
              </a:rPr>
              <a:t>7: Kontrol Stratejileri ve Yöntemleri</a:t>
            </a:r>
            <a:endParaRPr lang="tr-TR" dirty="0">
              <a:solidFill>
                <a:schemeClr val="tx1"/>
              </a:solidFill>
              <a:latin typeface="+mn-lt"/>
              <a:ea typeface="+mn-ea"/>
              <a:cs typeface="+mn-cs"/>
            </a:endParaRPr>
          </a:p>
          <a:p>
            <a:pPr marL="285750" lvl="0" indent="-285750" algn="just">
              <a:buFont typeface="Arial" panose="020B0604020202020204" pitchFamily="34" charset="0"/>
              <a:buChar char="•"/>
            </a:pPr>
            <a:r>
              <a:rPr lang="tr-TR" dirty="0">
                <a:solidFill>
                  <a:schemeClr val="tx1"/>
                </a:solidFill>
                <a:latin typeface="+mn-lt"/>
                <a:ea typeface="+mn-ea"/>
                <a:cs typeface="+mn-cs"/>
              </a:rPr>
              <a:t>Standart </a:t>
            </a:r>
            <a:r>
              <a:rPr lang="tr-TR" dirty="0" smtClean="0">
                <a:solidFill>
                  <a:schemeClr val="tx1"/>
                </a:solidFill>
                <a:latin typeface="+mn-lt"/>
                <a:ea typeface="+mn-ea"/>
                <a:cs typeface="+mn-cs"/>
              </a:rPr>
              <a:t>8: Prosedürlerin Belirlenmesi ve Belgelendirilmesi</a:t>
            </a:r>
            <a:endParaRPr lang="tr-TR" dirty="0">
              <a:solidFill>
                <a:schemeClr val="tx1"/>
              </a:solidFill>
              <a:latin typeface="+mn-lt"/>
              <a:ea typeface="+mn-ea"/>
              <a:cs typeface="+mn-cs"/>
            </a:endParaRPr>
          </a:p>
          <a:p>
            <a:pPr marL="285750" lvl="0" indent="-285750" algn="just">
              <a:buFont typeface="Arial" panose="020B0604020202020204" pitchFamily="34" charset="0"/>
              <a:buChar char="•"/>
            </a:pPr>
            <a:r>
              <a:rPr lang="tr-TR" dirty="0">
                <a:solidFill>
                  <a:schemeClr val="tx1"/>
                </a:solidFill>
                <a:latin typeface="+mn-lt"/>
                <a:ea typeface="+mn-ea"/>
                <a:cs typeface="+mn-cs"/>
              </a:rPr>
              <a:t>Standart </a:t>
            </a:r>
            <a:r>
              <a:rPr lang="tr-TR" dirty="0" smtClean="0">
                <a:solidFill>
                  <a:schemeClr val="tx1"/>
                </a:solidFill>
                <a:latin typeface="+mn-lt"/>
                <a:ea typeface="+mn-ea"/>
                <a:cs typeface="+mn-cs"/>
              </a:rPr>
              <a:t>9: Görevler Ayrılığı</a:t>
            </a:r>
            <a:endParaRPr lang="tr-TR" dirty="0">
              <a:solidFill>
                <a:schemeClr val="tx1"/>
              </a:solidFill>
              <a:latin typeface="+mn-lt"/>
              <a:ea typeface="+mn-ea"/>
              <a:cs typeface="+mn-cs"/>
            </a:endParaRPr>
          </a:p>
          <a:p>
            <a:pPr marL="285750" lvl="0" indent="-285750" algn="just">
              <a:buFont typeface="Arial" panose="020B0604020202020204" pitchFamily="34" charset="0"/>
              <a:buChar char="•"/>
            </a:pPr>
            <a:r>
              <a:rPr lang="tr-TR" dirty="0">
                <a:solidFill>
                  <a:schemeClr val="tx1"/>
                </a:solidFill>
                <a:latin typeface="+mn-lt"/>
                <a:ea typeface="+mn-ea"/>
                <a:cs typeface="+mn-cs"/>
              </a:rPr>
              <a:t>Standart </a:t>
            </a:r>
            <a:r>
              <a:rPr lang="tr-TR" dirty="0" smtClean="0">
                <a:solidFill>
                  <a:schemeClr val="tx1"/>
                </a:solidFill>
                <a:latin typeface="+mn-lt"/>
                <a:ea typeface="+mn-ea"/>
                <a:cs typeface="+mn-cs"/>
              </a:rPr>
              <a:t>10: Hiyerarşik Kontroller</a:t>
            </a:r>
          </a:p>
          <a:p>
            <a:pPr marL="285750" indent="-285750" algn="just">
              <a:buFont typeface="Arial" panose="020B0604020202020204" pitchFamily="34" charset="0"/>
              <a:buChar char="•"/>
            </a:pPr>
            <a:r>
              <a:rPr lang="tr-TR" dirty="0">
                <a:solidFill>
                  <a:schemeClr val="tx1"/>
                </a:solidFill>
                <a:latin typeface="+mn-lt"/>
                <a:ea typeface="+mn-ea"/>
                <a:cs typeface="+mn-cs"/>
              </a:rPr>
              <a:t>Standart </a:t>
            </a:r>
            <a:r>
              <a:rPr lang="tr-TR" dirty="0" smtClean="0">
                <a:solidFill>
                  <a:schemeClr val="tx1"/>
                </a:solidFill>
                <a:latin typeface="+mn-lt"/>
                <a:ea typeface="+mn-ea"/>
                <a:cs typeface="+mn-cs"/>
              </a:rPr>
              <a:t>11:</a:t>
            </a:r>
            <a:r>
              <a:rPr lang="tr-TR" dirty="0">
                <a:solidFill>
                  <a:schemeClr val="tx1"/>
                </a:solidFill>
                <a:latin typeface="+mn-lt"/>
                <a:ea typeface="+mn-ea"/>
                <a:cs typeface="+mn-cs"/>
              </a:rPr>
              <a:t> </a:t>
            </a:r>
            <a:r>
              <a:rPr lang="tr-TR" dirty="0" smtClean="0">
                <a:solidFill>
                  <a:schemeClr val="tx1"/>
                </a:solidFill>
                <a:latin typeface="+mn-lt"/>
                <a:ea typeface="+mn-ea"/>
                <a:cs typeface="+mn-cs"/>
              </a:rPr>
              <a:t>Faaliyetlerin Sürekliliği</a:t>
            </a:r>
            <a:endParaRPr lang="tr-TR" altLang="tr-TR" dirty="0" smtClean="0">
              <a:solidFill>
                <a:schemeClr val="tx1"/>
              </a:solidFill>
              <a:latin typeface="+mn-lt"/>
              <a:ea typeface="+mn-ea"/>
              <a:cs typeface="+mn-cs"/>
            </a:endParaRPr>
          </a:p>
          <a:p>
            <a:pPr marL="285750" indent="-285750" algn="just">
              <a:buFont typeface="Arial" panose="020B0604020202020204" pitchFamily="34" charset="0"/>
              <a:buChar char="•"/>
            </a:pPr>
            <a:r>
              <a:rPr lang="tr-TR" dirty="0" smtClean="0">
                <a:solidFill>
                  <a:schemeClr val="tx1"/>
                </a:solidFill>
                <a:latin typeface="+mn-lt"/>
                <a:ea typeface="+mn-ea"/>
                <a:cs typeface="+mn-cs"/>
              </a:rPr>
              <a:t>Standart 12: Bilgi Sistemleri Kontrolleri</a:t>
            </a:r>
            <a:endParaRPr lang="tr-TR" dirty="0">
              <a:solidFill>
                <a:schemeClr val="tx1"/>
              </a:solidFill>
              <a:latin typeface="+mn-lt"/>
              <a:ea typeface="+mn-ea"/>
              <a:cs typeface="+mn-cs"/>
            </a:endParaRPr>
          </a:p>
          <a:p>
            <a:pPr marL="285750" indent="-285750" algn="just">
              <a:buFont typeface="Wingdings" panose="05000000000000000000" pitchFamily="2" charset="2"/>
              <a:buChar char="Ø"/>
              <a:tabLst>
                <a:tab pos="286385" algn="l"/>
              </a:tabLst>
            </a:pPr>
            <a:endParaRPr lang="tr-TR" b="1" dirty="0">
              <a:solidFill>
                <a:schemeClr val="tx1"/>
              </a:solidFill>
              <a:latin typeface="+mn-lt"/>
              <a:ea typeface="+mn-ea"/>
              <a:cs typeface="+mn-cs"/>
            </a:endParaRPr>
          </a:p>
        </p:txBody>
      </p:sp>
      <p:pic>
        <p:nvPicPr>
          <p:cNvPr id="5" name="Image 4"/>
          <p:cNvPicPr/>
          <p:nvPr/>
        </p:nvPicPr>
        <p:blipFill>
          <a:blip r:embed="rId2" cstate="print">
            <a:extLst>
              <a:ext uri="{28A0092B-C50C-407E-A947-70E740481C1C}">
                <a14:useLocalDpi xmlns:a14="http://schemas.microsoft.com/office/drawing/2010/main" val="0"/>
              </a:ext>
            </a:extLst>
          </a:blip>
          <a:stretch>
            <a:fillRect/>
          </a:stretch>
        </p:blipFill>
        <p:spPr>
          <a:xfrm>
            <a:off x="76200" y="515891"/>
            <a:ext cx="762000" cy="609600"/>
          </a:xfrm>
          <a:prstGeom prst="rect">
            <a:avLst/>
          </a:prstGeom>
        </p:spPr>
      </p:pic>
      <p:sp>
        <p:nvSpPr>
          <p:cNvPr id="6" name="Unvan 1"/>
          <p:cNvSpPr txBox="1">
            <a:spLocks/>
          </p:cNvSpPr>
          <p:nvPr/>
        </p:nvSpPr>
        <p:spPr>
          <a:xfrm>
            <a:off x="1295400" y="820691"/>
            <a:ext cx="3810000" cy="307777"/>
          </a:xfrm>
          <a:prstGeom prst="rect">
            <a:avLst/>
          </a:prstGeom>
        </p:spPr>
        <p:txBody>
          <a:bodyPr wrap="square" lIns="0" tIns="0" rIns="0" bIns="0">
            <a:spAutoFit/>
          </a:bodyPr>
          <a:lstStyle>
            <a:lvl1pPr>
              <a:defRPr sz="3600" b="1" i="0">
                <a:solidFill>
                  <a:srgbClr val="C00000"/>
                </a:solidFill>
                <a:latin typeface="Calibri"/>
                <a:ea typeface="+mj-ea"/>
                <a:cs typeface="Calibri"/>
              </a:defRPr>
            </a:lvl1pPr>
          </a:lstStyle>
          <a:p>
            <a:r>
              <a:rPr lang="tr-TR" sz="2000" dirty="0" smtClean="0">
                <a:solidFill>
                  <a:schemeClr val="accent5">
                    <a:lumMod val="75000"/>
                  </a:schemeClr>
                </a:solidFill>
                <a:latin typeface="+mn-lt"/>
                <a:cs typeface="Cambria"/>
              </a:rPr>
              <a:t>Kontrol Faaliyetleri Standartları</a:t>
            </a:r>
            <a:endParaRPr lang="tr-TR" sz="2000" dirty="0">
              <a:solidFill>
                <a:schemeClr val="accent5">
                  <a:lumMod val="75000"/>
                </a:schemeClr>
              </a:solidFill>
              <a:latin typeface="+mn-lt"/>
              <a:cs typeface="Cambria"/>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76200" y="1295400"/>
            <a:ext cx="8915400" cy="5386090"/>
          </a:xfrm>
        </p:spPr>
        <p:txBody>
          <a:bodyPr/>
          <a:lstStyle/>
          <a:p>
            <a:pPr marL="285750" indent="-285750" algn="just">
              <a:buFont typeface="Wingdings" panose="05000000000000000000" pitchFamily="2" charset="2"/>
              <a:buChar char="Ø"/>
            </a:pPr>
            <a:r>
              <a:rPr lang="tr-TR" sz="1400" b="1" spc="-25" dirty="0">
                <a:solidFill>
                  <a:srgbClr val="DE7D17"/>
                </a:solidFill>
                <a:cs typeface="Calibri"/>
              </a:rPr>
              <a:t>Standart: 7. Kontrol stratejileri ve yöntemleri</a:t>
            </a:r>
            <a:r>
              <a:rPr lang="tr-TR" sz="1400" b="1" spc="-25" dirty="0" smtClean="0">
                <a:solidFill>
                  <a:srgbClr val="DE7D17"/>
                </a:solidFill>
                <a:cs typeface="Calibri"/>
              </a:rPr>
              <a:t>: </a:t>
            </a:r>
            <a:r>
              <a:rPr lang="tr-TR" sz="1400" dirty="0"/>
              <a:t>İdareler, hedeflerine ulaşmayı amaçlayan ve riskleri karşılamaya uygun kontrol strateji ve yöntemlerini belirlemeli ve uygulamalıdır.</a:t>
            </a:r>
          </a:p>
          <a:p>
            <a:pPr algn="just"/>
            <a:r>
              <a:rPr lang="tr-TR" sz="1400" b="1" dirty="0" smtClean="0"/>
              <a:t>	Bu </a:t>
            </a:r>
            <a:r>
              <a:rPr lang="tr-TR" sz="1400" b="1" dirty="0"/>
              <a:t>standart için gerekli genel şartlar</a:t>
            </a:r>
            <a:r>
              <a:rPr lang="tr-TR" sz="1400" b="1" dirty="0" smtClean="0"/>
              <a:t>:</a:t>
            </a:r>
          </a:p>
          <a:p>
            <a:pPr marL="285750" indent="-285750" algn="just">
              <a:buFont typeface="Wingdings" panose="05000000000000000000" pitchFamily="2" charset="2"/>
              <a:buChar char="ü"/>
            </a:pPr>
            <a:r>
              <a:rPr lang="tr-TR" sz="1400" dirty="0"/>
              <a:t>7.1. Her bir faaliyet ve riskleri için uygun kontrol strateji ve yöntemleri (düzenli gözden geçirme, örnekleme yoluyla kontrol, karşılaştırma, onaylama, raporlama, koordinasyon, doğrulama</a:t>
            </a:r>
            <a:r>
              <a:rPr lang="tr-TR" sz="1400" dirty="0" smtClean="0"/>
              <a:t>, </a:t>
            </a:r>
            <a:r>
              <a:rPr lang="tr-TR" sz="1400" dirty="0"/>
              <a:t>analiz etme, yetkilendirme, gözetim, inceleme, izleme </a:t>
            </a:r>
            <a:r>
              <a:rPr lang="tr-TR" sz="1400" dirty="0" smtClean="0"/>
              <a:t>vb</a:t>
            </a:r>
            <a:r>
              <a:rPr lang="tr-TR" sz="1400" dirty="0"/>
              <a:t>.) belirlenmeli ve uygulanmalıdır</a:t>
            </a:r>
            <a:r>
              <a:rPr lang="tr-TR" sz="1400" dirty="0" smtClean="0"/>
              <a:t>.</a:t>
            </a:r>
          </a:p>
          <a:p>
            <a:pPr marL="285750" indent="-285750" algn="just">
              <a:buFont typeface="Wingdings" panose="05000000000000000000" pitchFamily="2" charset="2"/>
              <a:buChar char="ü"/>
            </a:pPr>
            <a:r>
              <a:rPr lang="tr-TR" sz="1400" dirty="0"/>
              <a:t>7.2. Kontroller, gerekli hallerde, işlem öncesi kontrol, süreç kontrolü ve işlem sonrası kontrolleri de kapsamalıdır</a:t>
            </a:r>
            <a:r>
              <a:rPr lang="tr-TR" sz="1400" dirty="0" smtClean="0"/>
              <a:t>.</a:t>
            </a:r>
          </a:p>
          <a:p>
            <a:pPr marL="285750" indent="-285750" algn="just">
              <a:buFont typeface="Wingdings" panose="05000000000000000000" pitchFamily="2" charset="2"/>
              <a:buChar char="ü"/>
            </a:pPr>
            <a:r>
              <a:rPr lang="tr-TR" sz="1400" dirty="0"/>
              <a:t>7.3. Kontrol faaliyetleri, varlıkların dönemsel kontrolünü ve güvenliğinin sağlanmasını kapsamalıdır</a:t>
            </a:r>
            <a:r>
              <a:rPr lang="tr-TR" sz="1400" dirty="0" smtClean="0"/>
              <a:t>.</a:t>
            </a:r>
          </a:p>
          <a:p>
            <a:pPr marL="285750" indent="-285750" algn="just">
              <a:buFont typeface="Wingdings" panose="05000000000000000000" pitchFamily="2" charset="2"/>
              <a:buChar char="ü"/>
            </a:pPr>
            <a:r>
              <a:rPr lang="tr-TR" sz="1400" dirty="0"/>
              <a:t>7.4. Belirlenen kontrol yönteminin maliyeti beklenen faydayı aşmamalıdır</a:t>
            </a:r>
            <a:r>
              <a:rPr lang="tr-TR" sz="1400" dirty="0" smtClean="0"/>
              <a:t>.</a:t>
            </a:r>
            <a:endParaRPr lang="tr-TR" sz="1400" b="1" spc="-25" dirty="0">
              <a:solidFill>
                <a:srgbClr val="DE7D17"/>
              </a:solidFill>
              <a:cs typeface="Calibri"/>
            </a:endParaRPr>
          </a:p>
          <a:p>
            <a:pPr marL="285750" indent="-285750" algn="just">
              <a:buFont typeface="Wingdings" panose="05000000000000000000" pitchFamily="2" charset="2"/>
              <a:buChar char="Ø"/>
            </a:pPr>
            <a:r>
              <a:rPr lang="tr-TR" sz="1400" b="1" spc="-25" dirty="0" smtClean="0">
                <a:solidFill>
                  <a:srgbClr val="DE7D17"/>
                </a:solidFill>
                <a:cs typeface="Calibri"/>
              </a:rPr>
              <a:t>Standart</a:t>
            </a:r>
            <a:r>
              <a:rPr lang="tr-TR" sz="1400" b="1" spc="-25" dirty="0">
                <a:solidFill>
                  <a:srgbClr val="DE7D17"/>
                </a:solidFill>
                <a:cs typeface="Calibri"/>
              </a:rPr>
              <a:t>: 8. Prosedürlerin belirlenmesi ve belgelendirilmesi: </a:t>
            </a:r>
            <a:r>
              <a:rPr lang="tr-TR" sz="1400" dirty="0"/>
              <a:t>İdareler, faaliyetleri ile mali karar ve işlemleri için gerekli yazılı prosedürleri ve bu alanlara ilişkin düzenlemeleri hazırlamalı, güncellemeli ve ilgili personelin erişimine sunmalıdır.</a:t>
            </a:r>
            <a:r>
              <a:rPr lang="tr-TR" sz="1400" b="1" dirty="0" smtClean="0"/>
              <a:t>	Bu standart için gerekli genel şartlar:</a:t>
            </a:r>
          </a:p>
          <a:p>
            <a:pPr marL="285750" indent="-285750" algn="just">
              <a:buFont typeface="Wingdings" panose="05000000000000000000" pitchFamily="2" charset="2"/>
              <a:buChar char="ü"/>
            </a:pPr>
            <a:r>
              <a:rPr lang="tr-TR" sz="1400" dirty="0"/>
              <a:t>8.1. İdareler, faaliyetleri ile mali karar ve işlemleri hakkında yazılı prosedürler belirlemelidir</a:t>
            </a:r>
            <a:r>
              <a:rPr lang="tr-TR" sz="1400" dirty="0" smtClean="0"/>
              <a:t>.</a:t>
            </a:r>
          </a:p>
          <a:p>
            <a:pPr marL="285750" indent="-285750" algn="just">
              <a:buFont typeface="Wingdings" panose="05000000000000000000" pitchFamily="2" charset="2"/>
              <a:buChar char="ü"/>
            </a:pPr>
            <a:r>
              <a:rPr lang="tr-TR" sz="1400" dirty="0"/>
              <a:t>8.2. Prosedürler ve ilgili dokümanlar, faaliyet veya mali karar ve işlemin başlaması, uygulanması ve sonuçlandırılması aşamalarını kapsamalıdır</a:t>
            </a:r>
            <a:r>
              <a:rPr lang="tr-TR" sz="1400" dirty="0" smtClean="0"/>
              <a:t>.</a:t>
            </a:r>
          </a:p>
          <a:p>
            <a:pPr marL="285750" indent="-285750" algn="just">
              <a:buFont typeface="Wingdings" panose="05000000000000000000" pitchFamily="2" charset="2"/>
              <a:buChar char="ü"/>
            </a:pPr>
            <a:r>
              <a:rPr lang="tr-TR" sz="1400" dirty="0"/>
              <a:t>8.3. Prosedürler ve ilgili dokümanlar, güncel, kapsamlı, mevzuata uygun ve ilgili personel tarafından anlaşılabilir ve ulaşılabilir olmalıdır</a:t>
            </a:r>
            <a:r>
              <a:rPr lang="tr-TR" sz="1400" dirty="0" smtClean="0"/>
              <a:t>.</a:t>
            </a:r>
          </a:p>
          <a:p>
            <a:pPr marL="285750" indent="-285750" algn="just">
              <a:buFont typeface="Wingdings" panose="05000000000000000000" pitchFamily="2" charset="2"/>
              <a:buChar char="Ø"/>
            </a:pPr>
            <a:r>
              <a:rPr lang="tr-TR" sz="1400" b="1" spc="-25" dirty="0" smtClean="0">
                <a:solidFill>
                  <a:srgbClr val="DE7D17"/>
                </a:solidFill>
                <a:cs typeface="Calibri"/>
              </a:rPr>
              <a:t>Standart</a:t>
            </a:r>
            <a:r>
              <a:rPr lang="tr-TR" sz="1400" b="1" spc="-25" dirty="0">
                <a:solidFill>
                  <a:srgbClr val="DE7D17"/>
                </a:solidFill>
                <a:cs typeface="Calibri"/>
              </a:rPr>
              <a:t>: 9. Görevler ayrılığı</a:t>
            </a:r>
            <a:r>
              <a:rPr lang="tr-TR" sz="1400" b="1" spc="-25" dirty="0" smtClean="0">
                <a:solidFill>
                  <a:srgbClr val="DE7D17"/>
                </a:solidFill>
                <a:cs typeface="Calibri"/>
              </a:rPr>
              <a:t>: </a:t>
            </a:r>
            <a:r>
              <a:rPr lang="tr-TR" sz="1400" dirty="0"/>
              <a:t>Hata, eksiklik, yanlışlık, usulsüzlük ve yolsuzluk risklerini azaltmak için faaliyetler ile mali karar ve işlemlerin onaylanması, uygulanması, kaydedilmesi ve kontrol edilmesi görevleri personel arasında </a:t>
            </a:r>
            <a:r>
              <a:rPr lang="tr-TR" sz="1400" dirty="0" smtClean="0"/>
              <a:t>paylaştırılmalıdır.</a:t>
            </a:r>
          </a:p>
          <a:p>
            <a:pPr algn="just"/>
            <a:r>
              <a:rPr lang="tr-TR" sz="1400" b="1" dirty="0"/>
              <a:t>	</a:t>
            </a:r>
            <a:r>
              <a:rPr lang="tr-TR" sz="1400" b="1" dirty="0" smtClean="0"/>
              <a:t>Bu </a:t>
            </a:r>
            <a:r>
              <a:rPr lang="tr-TR" sz="1400" b="1" dirty="0"/>
              <a:t>standart için gerekli genel şartlar:</a:t>
            </a:r>
          </a:p>
          <a:p>
            <a:pPr marL="285750" indent="-285750" algn="just">
              <a:buFont typeface="Wingdings" panose="05000000000000000000" pitchFamily="2" charset="2"/>
              <a:buChar char="ü"/>
            </a:pPr>
            <a:r>
              <a:rPr lang="tr-TR" sz="1400" dirty="0"/>
              <a:t>9.1. Her faaliyet veya mali karar ve işlemin onaylanması, uygulanması, kaydedilmesi ve kontrolü görevleri farklı kişilere verilmelidir</a:t>
            </a:r>
            <a:r>
              <a:rPr lang="tr-TR" sz="1400" dirty="0" smtClean="0"/>
              <a:t>.</a:t>
            </a:r>
          </a:p>
          <a:p>
            <a:pPr marL="285750" indent="-285750" algn="just">
              <a:buFont typeface="Wingdings" panose="05000000000000000000" pitchFamily="2" charset="2"/>
              <a:buChar char="ü"/>
            </a:pPr>
            <a:r>
              <a:rPr lang="tr-TR" sz="1400" dirty="0"/>
              <a:t>9.2. Personel sayısının yetersizliği nedeniyle görevler ayrılığı ilkesinin tam olarak uygulanamadığı idarelerin yöneticileri risklerin farkında olmalı ve gerekli önlemleri almalıdır.</a:t>
            </a:r>
            <a:endParaRPr lang="tr-TR" sz="1400" dirty="0" smtClean="0"/>
          </a:p>
        </p:txBody>
      </p:sp>
      <p:pic>
        <p:nvPicPr>
          <p:cNvPr id="4" name="Image 4"/>
          <p:cNvPicPr/>
          <p:nvPr/>
        </p:nvPicPr>
        <p:blipFill>
          <a:blip r:embed="rId2" cstate="print">
            <a:extLst>
              <a:ext uri="{28A0092B-C50C-407E-A947-70E740481C1C}">
                <a14:useLocalDpi xmlns:a14="http://schemas.microsoft.com/office/drawing/2010/main" val="0"/>
              </a:ext>
            </a:extLst>
          </a:blip>
          <a:stretch>
            <a:fillRect/>
          </a:stretch>
        </p:blipFill>
        <p:spPr>
          <a:xfrm>
            <a:off x="76200" y="515891"/>
            <a:ext cx="762000" cy="609600"/>
          </a:xfrm>
          <a:prstGeom prst="rect">
            <a:avLst/>
          </a:prstGeom>
        </p:spPr>
      </p:pic>
      <p:sp>
        <p:nvSpPr>
          <p:cNvPr id="6" name="Unvan 1"/>
          <p:cNvSpPr txBox="1">
            <a:spLocks/>
          </p:cNvSpPr>
          <p:nvPr/>
        </p:nvSpPr>
        <p:spPr>
          <a:xfrm>
            <a:off x="1295400" y="820691"/>
            <a:ext cx="3810000" cy="307777"/>
          </a:xfrm>
          <a:prstGeom prst="rect">
            <a:avLst/>
          </a:prstGeom>
        </p:spPr>
        <p:txBody>
          <a:bodyPr wrap="square" lIns="0" tIns="0" rIns="0" bIns="0">
            <a:spAutoFit/>
          </a:bodyPr>
          <a:lstStyle>
            <a:lvl1pPr>
              <a:defRPr sz="3600" b="1" i="0">
                <a:solidFill>
                  <a:srgbClr val="C00000"/>
                </a:solidFill>
                <a:latin typeface="Calibri"/>
                <a:ea typeface="+mj-ea"/>
                <a:cs typeface="Calibri"/>
              </a:defRPr>
            </a:lvl1pPr>
          </a:lstStyle>
          <a:p>
            <a:r>
              <a:rPr lang="tr-TR" sz="2000" dirty="0" smtClean="0">
                <a:solidFill>
                  <a:schemeClr val="accent5">
                    <a:lumMod val="75000"/>
                  </a:schemeClr>
                </a:solidFill>
                <a:latin typeface="+mn-lt"/>
                <a:cs typeface="Cambria"/>
              </a:rPr>
              <a:t>Kontrol Faaliyetleri Standartları</a:t>
            </a:r>
            <a:endParaRPr lang="tr-TR" sz="2000" dirty="0">
              <a:solidFill>
                <a:schemeClr val="accent5">
                  <a:lumMod val="75000"/>
                </a:schemeClr>
              </a:solidFill>
              <a:latin typeface="+mn-lt"/>
              <a:cs typeface="Cambria"/>
            </a:endParaRPr>
          </a:p>
        </p:txBody>
      </p:sp>
    </p:spTree>
    <p:extLst>
      <p:ext uri="{BB962C8B-B14F-4D97-AF65-F5344CB8AC3E}">
        <p14:creationId xmlns:p14="http://schemas.microsoft.com/office/powerpoint/2010/main" val="40802900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76200" y="1295400"/>
            <a:ext cx="8915400" cy="5016758"/>
          </a:xfrm>
        </p:spPr>
        <p:txBody>
          <a:bodyPr/>
          <a:lstStyle/>
          <a:p>
            <a:pPr marL="285750" indent="-285750" algn="just">
              <a:buFont typeface="Wingdings" panose="05000000000000000000" pitchFamily="2" charset="2"/>
              <a:buChar char="Ø"/>
            </a:pPr>
            <a:r>
              <a:rPr lang="tr-TR" sz="1400" b="1" spc="-25" dirty="0">
                <a:solidFill>
                  <a:srgbClr val="DE7D17"/>
                </a:solidFill>
                <a:cs typeface="Calibri"/>
              </a:rPr>
              <a:t>Standart: 10. Hiyerarşik kontroller: </a:t>
            </a:r>
            <a:r>
              <a:rPr lang="tr-TR" sz="1400" dirty="0"/>
              <a:t>Yöneticiler, iş ve işlemlerin prosedürlere uygunluğunu sistemli bir şekilde kontrol etmelidir</a:t>
            </a:r>
            <a:r>
              <a:rPr lang="tr-TR" sz="1400" dirty="0" smtClean="0"/>
              <a:t>.</a:t>
            </a:r>
            <a:endParaRPr lang="tr-TR" sz="1400" dirty="0"/>
          </a:p>
          <a:p>
            <a:pPr algn="just"/>
            <a:r>
              <a:rPr lang="tr-TR" sz="1400" b="1" dirty="0" smtClean="0"/>
              <a:t>	Bu </a:t>
            </a:r>
            <a:r>
              <a:rPr lang="tr-TR" sz="1400" b="1" dirty="0"/>
              <a:t>standart için gerekli genel şartlar</a:t>
            </a:r>
            <a:r>
              <a:rPr lang="tr-TR" sz="1400" b="1" dirty="0" smtClean="0"/>
              <a:t>:</a:t>
            </a:r>
          </a:p>
          <a:p>
            <a:pPr marL="285750" indent="-285750" algn="just">
              <a:buFont typeface="Wingdings" panose="05000000000000000000" pitchFamily="2" charset="2"/>
              <a:buChar char="ü"/>
            </a:pPr>
            <a:r>
              <a:rPr lang="tr-TR" sz="1400" dirty="0"/>
              <a:t>10.1. Yöneticiler, prosedürlerin etkili ve sürekli bir şekilde uygulanması için gerekli kontrolleri yapmalıdır</a:t>
            </a:r>
            <a:r>
              <a:rPr lang="tr-TR" sz="1400" dirty="0" smtClean="0"/>
              <a:t>.</a:t>
            </a:r>
          </a:p>
          <a:p>
            <a:pPr marL="285750" indent="-285750" algn="just">
              <a:buFont typeface="Wingdings" panose="05000000000000000000" pitchFamily="2" charset="2"/>
              <a:buChar char="ü"/>
            </a:pPr>
            <a:r>
              <a:rPr lang="tr-TR" sz="1400" dirty="0"/>
              <a:t>10.2. Yöneticiler, personelin iş ve işlemlerini izlemeli ve onaylamalı, hata ve usulsüzlüklerin giderilmesi için gerekli talimatları vermelidir.</a:t>
            </a:r>
            <a:endParaRPr lang="tr-TR" sz="1400" dirty="0" smtClean="0"/>
          </a:p>
          <a:p>
            <a:pPr marL="285750" indent="-285750" algn="just">
              <a:buFont typeface="Wingdings" panose="05000000000000000000" pitchFamily="2" charset="2"/>
              <a:buChar char="ü"/>
            </a:pPr>
            <a:endParaRPr lang="tr-TR" sz="1400" dirty="0" smtClean="0"/>
          </a:p>
          <a:p>
            <a:pPr marL="285750" indent="-285750" algn="just">
              <a:buFont typeface="Wingdings" panose="05000000000000000000" pitchFamily="2" charset="2"/>
              <a:buChar char="Ø"/>
            </a:pPr>
            <a:r>
              <a:rPr lang="tr-TR" sz="1400" b="1" spc="-25" dirty="0">
                <a:solidFill>
                  <a:srgbClr val="DE7D17"/>
                </a:solidFill>
                <a:cs typeface="Calibri"/>
              </a:rPr>
              <a:t>Standart: 11. Faaliyetlerin sürekliliği: </a:t>
            </a:r>
            <a:r>
              <a:rPr lang="tr-TR" sz="1400" dirty="0"/>
              <a:t>İdareler, faaliyetlerin sürekliliğini sağlamaya yönelik gerekli önlemleri almalıdır</a:t>
            </a:r>
            <a:r>
              <a:rPr lang="tr-TR" sz="1400" dirty="0" smtClean="0"/>
              <a:t>.</a:t>
            </a:r>
          </a:p>
          <a:p>
            <a:pPr algn="just"/>
            <a:r>
              <a:rPr lang="tr-TR" sz="1400" b="1" dirty="0"/>
              <a:t>	</a:t>
            </a:r>
            <a:r>
              <a:rPr lang="tr-TR" sz="1400" b="1" dirty="0" smtClean="0"/>
              <a:t>Bu standart için gerekli genel şartlar:</a:t>
            </a:r>
          </a:p>
          <a:p>
            <a:pPr marL="285750" indent="-285750" algn="just">
              <a:buFont typeface="Wingdings" panose="05000000000000000000" pitchFamily="2" charset="2"/>
              <a:buChar char="ü"/>
            </a:pPr>
            <a:r>
              <a:rPr lang="tr-TR" sz="1400" dirty="0"/>
              <a:t>11.1. Personel yetersizliği, geçici veya sürekli olarak görevden ayrılma, yeni bilgi sistemlerine geçiş, yöntem veya mevzuat değişiklikleri ile olağanüstü durumlar gibi </a:t>
            </a:r>
            <a:r>
              <a:rPr lang="tr-TR" sz="1400" dirty="0" smtClean="0"/>
              <a:t>faaliyetlerin </a:t>
            </a:r>
            <a:r>
              <a:rPr lang="tr-TR" sz="1400" dirty="0"/>
              <a:t>sürekliliğini etkileyen nedenlere karşı gerekli önlemler alınmalıdır</a:t>
            </a:r>
            <a:r>
              <a:rPr lang="tr-TR" sz="1400" dirty="0" smtClean="0"/>
              <a:t>.</a:t>
            </a:r>
          </a:p>
          <a:p>
            <a:pPr marL="285750" indent="-285750" algn="just">
              <a:buFont typeface="Wingdings" panose="05000000000000000000" pitchFamily="2" charset="2"/>
              <a:buChar char="ü"/>
            </a:pPr>
            <a:r>
              <a:rPr lang="tr-TR" sz="1400" dirty="0"/>
              <a:t>11.2. Gerekli hallerde usulüne uygun olarak vekil personel görevlendirilmelidir</a:t>
            </a:r>
            <a:r>
              <a:rPr lang="tr-TR" sz="1400" dirty="0" smtClean="0"/>
              <a:t>.</a:t>
            </a:r>
          </a:p>
          <a:p>
            <a:pPr marL="285750" indent="-285750" algn="just">
              <a:buFont typeface="Wingdings" panose="05000000000000000000" pitchFamily="2" charset="2"/>
              <a:buChar char="ü"/>
            </a:pPr>
            <a:r>
              <a:rPr lang="tr-TR" sz="1400" dirty="0"/>
              <a:t>11.3. Görevinden ayrılan personelin, iş veya işlemlerinin durumunu ve gerekli belgeleri de içeren bir rapor hazırlaması ve bu raporu görevlendirilen personele vermesi yönetici </a:t>
            </a:r>
            <a:r>
              <a:rPr lang="tr-TR" sz="1400" dirty="0" smtClean="0"/>
              <a:t>tarafından sağlanmalıdır.</a:t>
            </a:r>
          </a:p>
          <a:p>
            <a:pPr algn="just"/>
            <a:endParaRPr lang="tr-TR" sz="1400" dirty="0" smtClean="0"/>
          </a:p>
          <a:p>
            <a:pPr marL="285750" indent="-285750" algn="just">
              <a:buFont typeface="Wingdings" panose="05000000000000000000" pitchFamily="2" charset="2"/>
              <a:buChar char="Ø"/>
            </a:pPr>
            <a:r>
              <a:rPr lang="tr-TR" sz="1400" b="1" spc="-25" dirty="0">
                <a:solidFill>
                  <a:srgbClr val="DE7D17"/>
                </a:solidFill>
                <a:cs typeface="Calibri"/>
              </a:rPr>
              <a:t>Standart: 12. Bilgi sistemleri </a:t>
            </a:r>
            <a:r>
              <a:rPr lang="tr-TR" sz="1400" b="1" spc="-25" dirty="0" smtClean="0">
                <a:solidFill>
                  <a:srgbClr val="DE7D17"/>
                </a:solidFill>
                <a:cs typeface="Calibri"/>
              </a:rPr>
              <a:t>kontrolleri: </a:t>
            </a:r>
            <a:r>
              <a:rPr lang="tr-TR" sz="1400" dirty="0"/>
              <a:t>İdareler, bilgi sistemlerinin sürekliliğini ve güvenilirliğini sağlamak için gerekli kontrol mekanizmaları geliştirmelidir</a:t>
            </a:r>
            <a:r>
              <a:rPr lang="tr-TR" sz="1400" dirty="0" smtClean="0"/>
              <a:t>.</a:t>
            </a:r>
          </a:p>
          <a:p>
            <a:pPr algn="just"/>
            <a:r>
              <a:rPr lang="tr-TR" sz="1400" b="1" dirty="0"/>
              <a:t>	</a:t>
            </a:r>
            <a:r>
              <a:rPr lang="tr-TR" sz="1400" b="1" dirty="0" smtClean="0"/>
              <a:t>Bu </a:t>
            </a:r>
            <a:r>
              <a:rPr lang="tr-TR" sz="1400" b="1" dirty="0"/>
              <a:t>standart için gerekli genel şartlar:</a:t>
            </a:r>
          </a:p>
          <a:p>
            <a:pPr marL="285750" indent="-285750" algn="just">
              <a:buFont typeface="Wingdings" panose="05000000000000000000" pitchFamily="2" charset="2"/>
              <a:buChar char="ü"/>
            </a:pPr>
            <a:r>
              <a:rPr lang="tr-TR" sz="1400" dirty="0"/>
              <a:t>12.1. Bilgi sistemlerinin sürekliliğini ve güvenilirliğini sağlayacak kontroller yazılı olarak belirlenmeli ve uygulanmalıdır</a:t>
            </a:r>
            <a:r>
              <a:rPr lang="tr-TR" sz="1400" dirty="0" smtClean="0"/>
              <a:t>.</a:t>
            </a:r>
          </a:p>
          <a:p>
            <a:pPr marL="285750" indent="-285750" algn="just">
              <a:buFont typeface="Wingdings" panose="05000000000000000000" pitchFamily="2" charset="2"/>
              <a:buChar char="ü"/>
            </a:pPr>
            <a:r>
              <a:rPr lang="tr-TR" sz="1400" dirty="0"/>
              <a:t>12.2. Bilgi sistemine veri ve bilgi girişi ile bunlara erişim konusunda yetkilendirmeler yapılmalı, hata ve usulsüzlüklerin önlenmesi, tespit edilmesi ve düzeltilmesini </a:t>
            </a:r>
            <a:r>
              <a:rPr lang="tr-TR" sz="1400" dirty="0" smtClean="0"/>
              <a:t>sağlayacak </a:t>
            </a:r>
            <a:r>
              <a:rPr lang="tr-TR" sz="1400" dirty="0"/>
              <a:t>mekanizmalar </a:t>
            </a:r>
            <a:r>
              <a:rPr lang="tr-TR" sz="1400" dirty="0" smtClean="0"/>
              <a:t>oluşturulmalıdır.</a:t>
            </a:r>
          </a:p>
          <a:p>
            <a:pPr marL="285750" indent="-285750" algn="just">
              <a:buFont typeface="Wingdings" panose="05000000000000000000" pitchFamily="2" charset="2"/>
              <a:buChar char="ü"/>
            </a:pPr>
            <a:r>
              <a:rPr lang="tr-TR" sz="1400" dirty="0"/>
              <a:t>12.3. İdareler bilişim </a:t>
            </a:r>
            <a:r>
              <a:rPr lang="tr-TR" sz="1400" dirty="0" err="1"/>
              <a:t>yönetişimini</a:t>
            </a:r>
            <a:r>
              <a:rPr lang="tr-TR" sz="1400" dirty="0"/>
              <a:t> sağlayacak mekanizmalar geliştirmelidir.</a:t>
            </a:r>
            <a:endParaRPr lang="tr-TR" sz="1400" dirty="0" smtClean="0"/>
          </a:p>
        </p:txBody>
      </p:sp>
      <p:pic>
        <p:nvPicPr>
          <p:cNvPr id="4" name="Image 4"/>
          <p:cNvPicPr/>
          <p:nvPr/>
        </p:nvPicPr>
        <p:blipFill>
          <a:blip r:embed="rId2" cstate="print">
            <a:extLst>
              <a:ext uri="{28A0092B-C50C-407E-A947-70E740481C1C}">
                <a14:useLocalDpi xmlns:a14="http://schemas.microsoft.com/office/drawing/2010/main" val="0"/>
              </a:ext>
            </a:extLst>
          </a:blip>
          <a:stretch>
            <a:fillRect/>
          </a:stretch>
        </p:blipFill>
        <p:spPr>
          <a:xfrm>
            <a:off x="76200" y="515891"/>
            <a:ext cx="762000" cy="609600"/>
          </a:xfrm>
          <a:prstGeom prst="rect">
            <a:avLst/>
          </a:prstGeom>
        </p:spPr>
      </p:pic>
      <p:sp>
        <p:nvSpPr>
          <p:cNvPr id="7" name="Unvan 1"/>
          <p:cNvSpPr txBox="1">
            <a:spLocks/>
          </p:cNvSpPr>
          <p:nvPr/>
        </p:nvSpPr>
        <p:spPr>
          <a:xfrm>
            <a:off x="1295400" y="820691"/>
            <a:ext cx="3810000" cy="307777"/>
          </a:xfrm>
          <a:prstGeom prst="rect">
            <a:avLst/>
          </a:prstGeom>
        </p:spPr>
        <p:txBody>
          <a:bodyPr wrap="square" lIns="0" tIns="0" rIns="0" bIns="0">
            <a:spAutoFit/>
          </a:bodyPr>
          <a:lstStyle>
            <a:lvl1pPr>
              <a:defRPr sz="3600" b="1" i="0">
                <a:solidFill>
                  <a:srgbClr val="C00000"/>
                </a:solidFill>
                <a:latin typeface="Calibri"/>
                <a:ea typeface="+mj-ea"/>
                <a:cs typeface="Calibri"/>
              </a:defRPr>
            </a:lvl1pPr>
          </a:lstStyle>
          <a:p>
            <a:r>
              <a:rPr lang="tr-TR" sz="2000" dirty="0" smtClean="0">
                <a:solidFill>
                  <a:schemeClr val="accent5">
                    <a:lumMod val="75000"/>
                  </a:schemeClr>
                </a:solidFill>
                <a:latin typeface="+mn-lt"/>
                <a:cs typeface="Cambria"/>
              </a:rPr>
              <a:t>Kontrol Faaliyetleri Standartları</a:t>
            </a:r>
            <a:endParaRPr lang="tr-TR" sz="2000" dirty="0">
              <a:solidFill>
                <a:schemeClr val="accent5">
                  <a:lumMod val="75000"/>
                </a:schemeClr>
              </a:solidFill>
              <a:latin typeface="+mn-lt"/>
              <a:cs typeface="Cambria"/>
            </a:endParaRPr>
          </a:p>
        </p:txBody>
      </p:sp>
    </p:spTree>
    <p:extLst>
      <p:ext uri="{BB962C8B-B14F-4D97-AF65-F5344CB8AC3E}">
        <p14:creationId xmlns:p14="http://schemas.microsoft.com/office/powerpoint/2010/main" val="24545255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52400" y="1828800"/>
            <a:ext cx="8839200" cy="2975815"/>
          </a:xfrm>
          <a:prstGeom prst="rect">
            <a:avLst/>
          </a:prstGeom>
        </p:spPr>
        <p:txBody>
          <a:bodyPr vert="horz" wrap="square" lIns="0" tIns="13335" rIns="0" bIns="0" rtlCol="0">
            <a:spAutoFit/>
          </a:bodyPr>
          <a:lstStyle/>
          <a:p>
            <a:pPr marL="355600" marR="5080" indent="-342900" algn="just">
              <a:lnSpc>
                <a:spcPts val="2410"/>
              </a:lnSpc>
              <a:spcBef>
                <a:spcPts val="990"/>
              </a:spcBef>
              <a:buSzPct val="114583"/>
              <a:buFont typeface="Wingdings" panose="05000000000000000000" pitchFamily="2" charset="2"/>
              <a:buChar char="§"/>
              <a:tabLst>
                <a:tab pos="300355" algn="l"/>
              </a:tabLst>
            </a:pPr>
            <a:r>
              <a:rPr lang="tr-TR" dirty="0" smtClean="0">
                <a:solidFill>
                  <a:schemeClr val="tx1"/>
                </a:solidFill>
                <a:latin typeface="+mn-lt"/>
                <a:ea typeface="+mn-ea"/>
                <a:cs typeface="+mn-cs"/>
              </a:rPr>
              <a:t>Bilgi </a:t>
            </a:r>
            <a:r>
              <a:rPr lang="tr-TR" dirty="0">
                <a:solidFill>
                  <a:schemeClr val="tx1"/>
                </a:solidFill>
                <a:latin typeface="+mn-lt"/>
                <a:ea typeface="+mn-ea"/>
                <a:cs typeface="+mn-cs"/>
              </a:rPr>
              <a:t>ve iletişim, gerekli bilginin, ihtiyaç duyan kişilere ve yöneticilere belirli bir formatta ve ilgililerin iç kontrol ve diğer sorumluluklarını yerine  getirmelerine imkan verecek bir zaman dilimi içinde iletilmesini sağlayacak bilgi, iletişim, bilişim, teknoloji, kayıt ve raporlama, kontrol sistemlerini kapsar.</a:t>
            </a:r>
          </a:p>
          <a:p>
            <a:pPr marL="285750" marR="5080" indent="-285750" algn="just">
              <a:lnSpc>
                <a:spcPts val="2160"/>
              </a:lnSpc>
              <a:spcBef>
                <a:spcPts val="375"/>
              </a:spcBef>
              <a:buSzPct val="95000"/>
              <a:buFont typeface="Arial" panose="020B0604020202020204" pitchFamily="34" charset="0"/>
              <a:buChar char="•"/>
              <a:tabLst>
                <a:tab pos="287020" algn="l"/>
              </a:tabLst>
            </a:pPr>
            <a:endParaRPr lang="tr-TR" dirty="0">
              <a:solidFill>
                <a:schemeClr val="tx1"/>
              </a:solidFill>
              <a:latin typeface="+mn-lt"/>
              <a:ea typeface="+mn-ea"/>
              <a:cs typeface="+mn-cs"/>
            </a:endParaRPr>
          </a:p>
          <a:p>
            <a:pPr marL="285750" marR="5080" indent="-285750" algn="just">
              <a:spcBef>
                <a:spcPts val="105"/>
              </a:spcBef>
              <a:buClr>
                <a:schemeClr val="accent6"/>
              </a:buClr>
              <a:buSzPct val="95000"/>
              <a:buFont typeface="Wingdings" panose="05000000000000000000" pitchFamily="2" charset="2"/>
              <a:buChar char="Ø"/>
              <a:tabLst>
                <a:tab pos="286385" algn="l"/>
              </a:tabLst>
            </a:pPr>
            <a:r>
              <a:rPr lang="tr-TR" b="1" spc="-25" dirty="0">
                <a:solidFill>
                  <a:srgbClr val="DE7D17"/>
                </a:solidFill>
                <a:latin typeface="Calibri"/>
                <a:ea typeface="+mn-ea"/>
                <a:cs typeface="Calibri"/>
              </a:rPr>
              <a:t>Bilgi ve İletişim Standartları</a:t>
            </a:r>
            <a:r>
              <a:rPr lang="tr-TR" b="1" spc="-25" dirty="0" smtClean="0">
                <a:solidFill>
                  <a:srgbClr val="DE7D17"/>
                </a:solidFill>
                <a:latin typeface="Calibri"/>
                <a:ea typeface="+mn-ea"/>
                <a:cs typeface="Calibri"/>
              </a:rPr>
              <a:t>:</a:t>
            </a:r>
          </a:p>
          <a:p>
            <a:pPr marL="285750" lvl="0" indent="-285750" algn="just">
              <a:buFont typeface="Arial" panose="020B0604020202020204" pitchFamily="34" charset="0"/>
              <a:buChar char="•"/>
            </a:pPr>
            <a:r>
              <a:rPr lang="tr-TR" dirty="0">
                <a:solidFill>
                  <a:schemeClr val="tx1"/>
                </a:solidFill>
                <a:latin typeface="+mn-lt"/>
                <a:ea typeface="+mn-ea"/>
                <a:cs typeface="+mn-cs"/>
              </a:rPr>
              <a:t>Standart </a:t>
            </a:r>
            <a:r>
              <a:rPr lang="tr-TR" dirty="0" smtClean="0">
                <a:solidFill>
                  <a:schemeClr val="tx1"/>
                </a:solidFill>
                <a:latin typeface="+mn-lt"/>
                <a:ea typeface="+mn-ea"/>
                <a:cs typeface="+mn-cs"/>
              </a:rPr>
              <a:t>13: Bilgi ve İletişim</a:t>
            </a:r>
            <a:endParaRPr lang="tr-TR" dirty="0">
              <a:solidFill>
                <a:schemeClr val="tx1"/>
              </a:solidFill>
              <a:latin typeface="+mn-lt"/>
              <a:ea typeface="+mn-ea"/>
              <a:cs typeface="+mn-cs"/>
            </a:endParaRPr>
          </a:p>
          <a:p>
            <a:pPr marL="285750" lvl="0" indent="-285750" algn="just">
              <a:buFont typeface="Arial" panose="020B0604020202020204" pitchFamily="34" charset="0"/>
              <a:buChar char="•"/>
            </a:pPr>
            <a:r>
              <a:rPr lang="tr-TR" dirty="0">
                <a:solidFill>
                  <a:schemeClr val="tx1"/>
                </a:solidFill>
                <a:latin typeface="+mn-lt"/>
                <a:ea typeface="+mn-ea"/>
                <a:cs typeface="+mn-cs"/>
              </a:rPr>
              <a:t>Standart </a:t>
            </a:r>
            <a:r>
              <a:rPr lang="tr-TR" dirty="0" smtClean="0">
                <a:solidFill>
                  <a:schemeClr val="tx1"/>
                </a:solidFill>
                <a:latin typeface="+mn-lt"/>
                <a:ea typeface="+mn-ea"/>
                <a:cs typeface="+mn-cs"/>
              </a:rPr>
              <a:t>14: Raporlama</a:t>
            </a:r>
            <a:endParaRPr lang="tr-TR" dirty="0">
              <a:solidFill>
                <a:schemeClr val="tx1"/>
              </a:solidFill>
              <a:latin typeface="+mn-lt"/>
              <a:ea typeface="+mn-ea"/>
              <a:cs typeface="+mn-cs"/>
            </a:endParaRPr>
          </a:p>
          <a:p>
            <a:pPr marL="285750" lvl="0" indent="-285750" algn="just">
              <a:buFont typeface="Arial" panose="020B0604020202020204" pitchFamily="34" charset="0"/>
              <a:buChar char="•"/>
            </a:pPr>
            <a:r>
              <a:rPr lang="tr-TR" dirty="0">
                <a:solidFill>
                  <a:schemeClr val="tx1"/>
                </a:solidFill>
                <a:latin typeface="+mn-lt"/>
                <a:ea typeface="+mn-ea"/>
                <a:cs typeface="+mn-cs"/>
              </a:rPr>
              <a:t>Standart </a:t>
            </a:r>
            <a:r>
              <a:rPr lang="tr-TR" dirty="0" smtClean="0">
                <a:solidFill>
                  <a:schemeClr val="tx1"/>
                </a:solidFill>
                <a:latin typeface="+mn-lt"/>
                <a:ea typeface="+mn-ea"/>
                <a:cs typeface="+mn-cs"/>
              </a:rPr>
              <a:t>15: Kayıt ve Dosyalama Sistemi</a:t>
            </a:r>
          </a:p>
          <a:p>
            <a:pPr marL="285750" lvl="0" indent="-285750" algn="just">
              <a:buFont typeface="Arial" panose="020B0604020202020204" pitchFamily="34" charset="0"/>
              <a:buChar char="•"/>
            </a:pPr>
            <a:r>
              <a:rPr lang="tr-TR" dirty="0" smtClean="0">
                <a:solidFill>
                  <a:schemeClr val="tx1"/>
                </a:solidFill>
                <a:latin typeface="+mn-lt"/>
                <a:ea typeface="+mn-ea"/>
                <a:cs typeface="+mn-cs"/>
              </a:rPr>
              <a:t>Standart 16: Hata, Usulsüzlük ve Yolsuzlukların Bildirilmesi</a:t>
            </a:r>
            <a:endParaRPr lang="tr-TR" b="1" spc="-25" dirty="0" smtClean="0">
              <a:solidFill>
                <a:srgbClr val="DE7D17"/>
              </a:solidFill>
              <a:latin typeface="Calibri"/>
              <a:ea typeface="+mn-ea"/>
              <a:cs typeface="Calibri"/>
            </a:endParaRPr>
          </a:p>
        </p:txBody>
      </p:sp>
      <p:pic>
        <p:nvPicPr>
          <p:cNvPr id="5" name="Image 4"/>
          <p:cNvPicPr/>
          <p:nvPr/>
        </p:nvPicPr>
        <p:blipFill>
          <a:blip r:embed="rId2" cstate="print">
            <a:extLst>
              <a:ext uri="{28A0092B-C50C-407E-A947-70E740481C1C}">
                <a14:useLocalDpi xmlns:a14="http://schemas.microsoft.com/office/drawing/2010/main" val="0"/>
              </a:ext>
            </a:extLst>
          </a:blip>
          <a:stretch>
            <a:fillRect/>
          </a:stretch>
        </p:blipFill>
        <p:spPr>
          <a:xfrm>
            <a:off x="76200" y="515891"/>
            <a:ext cx="762000" cy="609600"/>
          </a:xfrm>
          <a:prstGeom prst="rect">
            <a:avLst/>
          </a:prstGeom>
        </p:spPr>
      </p:pic>
      <p:sp>
        <p:nvSpPr>
          <p:cNvPr id="6" name="Unvan 1"/>
          <p:cNvSpPr txBox="1">
            <a:spLocks/>
          </p:cNvSpPr>
          <p:nvPr/>
        </p:nvSpPr>
        <p:spPr>
          <a:xfrm>
            <a:off x="1295400" y="820691"/>
            <a:ext cx="3810000" cy="307777"/>
          </a:xfrm>
          <a:prstGeom prst="rect">
            <a:avLst/>
          </a:prstGeom>
        </p:spPr>
        <p:txBody>
          <a:bodyPr wrap="square" lIns="0" tIns="0" rIns="0" bIns="0">
            <a:spAutoFit/>
          </a:bodyPr>
          <a:lstStyle>
            <a:lvl1pPr>
              <a:defRPr sz="3600" b="1" i="0">
                <a:solidFill>
                  <a:srgbClr val="C00000"/>
                </a:solidFill>
                <a:latin typeface="Calibri"/>
                <a:ea typeface="+mj-ea"/>
                <a:cs typeface="Calibri"/>
              </a:defRPr>
            </a:lvl1pPr>
          </a:lstStyle>
          <a:p>
            <a:r>
              <a:rPr lang="tr-TR" sz="2000" dirty="0" smtClean="0">
                <a:solidFill>
                  <a:schemeClr val="accent5">
                    <a:lumMod val="75000"/>
                  </a:schemeClr>
                </a:solidFill>
                <a:latin typeface="+mn-lt"/>
                <a:cs typeface="Cambria"/>
              </a:rPr>
              <a:t>Bilgi ve iletişim Standartları</a:t>
            </a:r>
            <a:endParaRPr lang="tr-TR" sz="2000" dirty="0">
              <a:solidFill>
                <a:schemeClr val="accent5">
                  <a:lumMod val="75000"/>
                </a:schemeClr>
              </a:solidFill>
              <a:latin typeface="+mn-lt"/>
              <a:cs typeface="Cambri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67672" y="681139"/>
            <a:ext cx="3208655" cy="444352"/>
          </a:xfrm>
          <a:prstGeom prst="rect">
            <a:avLst/>
          </a:prstGeom>
        </p:spPr>
        <p:txBody>
          <a:bodyPr vert="horz" wrap="square" lIns="0" tIns="13335" rIns="0" bIns="0" rtlCol="0">
            <a:spAutoFit/>
          </a:bodyPr>
          <a:lstStyle/>
          <a:p>
            <a:pPr marL="12700" algn="ctr">
              <a:lnSpc>
                <a:spcPct val="100000"/>
              </a:lnSpc>
              <a:spcBef>
                <a:spcPts val="105"/>
              </a:spcBef>
            </a:pPr>
            <a:r>
              <a:rPr sz="2800" dirty="0">
                <a:solidFill>
                  <a:schemeClr val="accent5">
                    <a:lumMod val="75000"/>
                  </a:schemeClr>
                </a:solidFill>
                <a:latin typeface="Cambria"/>
                <a:cs typeface="Cambria"/>
              </a:rPr>
              <a:t>İç</a:t>
            </a:r>
            <a:r>
              <a:rPr sz="2800" spc="-100" dirty="0">
                <a:solidFill>
                  <a:schemeClr val="accent5">
                    <a:lumMod val="75000"/>
                  </a:schemeClr>
                </a:solidFill>
                <a:latin typeface="Cambria"/>
                <a:cs typeface="Cambria"/>
              </a:rPr>
              <a:t> </a:t>
            </a:r>
            <a:r>
              <a:rPr sz="2800" spc="-10" dirty="0">
                <a:solidFill>
                  <a:schemeClr val="accent5">
                    <a:lumMod val="75000"/>
                  </a:schemeClr>
                </a:solidFill>
                <a:latin typeface="Cambria"/>
                <a:cs typeface="Cambria"/>
              </a:rPr>
              <a:t>Kontrol</a:t>
            </a:r>
            <a:r>
              <a:rPr sz="2800" spc="-85" dirty="0">
                <a:solidFill>
                  <a:schemeClr val="accent5">
                    <a:lumMod val="75000"/>
                  </a:schemeClr>
                </a:solidFill>
                <a:latin typeface="Cambria"/>
                <a:cs typeface="Cambria"/>
              </a:rPr>
              <a:t> </a:t>
            </a:r>
            <a:r>
              <a:rPr sz="2800" spc="-10" dirty="0">
                <a:solidFill>
                  <a:schemeClr val="accent5">
                    <a:lumMod val="75000"/>
                  </a:schemeClr>
                </a:solidFill>
                <a:latin typeface="Cambria"/>
                <a:cs typeface="Cambria"/>
              </a:rPr>
              <a:t>Nedir?</a:t>
            </a:r>
            <a:endParaRPr sz="2800" dirty="0">
              <a:solidFill>
                <a:schemeClr val="accent5">
                  <a:lumMod val="75000"/>
                </a:schemeClr>
              </a:solidFill>
              <a:latin typeface="Cambria"/>
              <a:cs typeface="Cambria"/>
            </a:endParaRPr>
          </a:p>
        </p:txBody>
      </p:sp>
      <p:sp>
        <p:nvSpPr>
          <p:cNvPr id="5" name="object 5"/>
          <p:cNvSpPr txBox="1"/>
          <p:nvPr/>
        </p:nvSpPr>
        <p:spPr>
          <a:xfrm>
            <a:off x="76200" y="2057400"/>
            <a:ext cx="8991600" cy="3770904"/>
          </a:xfrm>
          <a:prstGeom prst="rect">
            <a:avLst/>
          </a:prstGeom>
        </p:spPr>
        <p:txBody>
          <a:bodyPr vert="horz" wrap="square" lIns="0" tIns="13335" rIns="0" bIns="0" rtlCol="0">
            <a:spAutoFit/>
          </a:bodyPr>
          <a:lstStyle/>
          <a:p>
            <a:pPr marL="313690" indent="-285750">
              <a:lnSpc>
                <a:spcPct val="100000"/>
              </a:lnSpc>
              <a:spcBef>
                <a:spcPts val="100"/>
              </a:spcBef>
              <a:buFont typeface="Wingdings" panose="05000000000000000000" pitchFamily="2" charset="2"/>
              <a:buChar char="Ø"/>
              <a:tabLst>
                <a:tab pos="1193800" algn="l"/>
                <a:tab pos="2776855" algn="l"/>
                <a:tab pos="4297045" algn="l"/>
                <a:tab pos="5813425" algn="l"/>
                <a:tab pos="6244590" algn="l"/>
                <a:tab pos="7584440" algn="l"/>
              </a:tabLst>
            </a:pPr>
            <a:r>
              <a:rPr lang="tr-TR" spc="-10" dirty="0" smtClean="0">
                <a:solidFill>
                  <a:srgbClr val="404040"/>
                </a:solidFill>
                <a:latin typeface="Calibri"/>
                <a:cs typeface="Calibri"/>
              </a:rPr>
              <a:t>İdarenin</a:t>
            </a:r>
            <a:r>
              <a:rPr lang="tr-TR" dirty="0" smtClean="0">
                <a:solidFill>
                  <a:srgbClr val="404040"/>
                </a:solidFill>
                <a:latin typeface="Calibri"/>
                <a:cs typeface="Calibri"/>
              </a:rPr>
              <a:t> </a:t>
            </a:r>
            <a:r>
              <a:rPr lang="tr-TR" spc="-10" dirty="0" smtClean="0">
                <a:solidFill>
                  <a:srgbClr val="404040"/>
                </a:solidFill>
                <a:latin typeface="Calibri"/>
                <a:cs typeface="Calibri"/>
              </a:rPr>
              <a:t>amaçlarına, belirlenmiş politikalara </a:t>
            </a:r>
            <a:r>
              <a:rPr lang="tr-TR" spc="-25" dirty="0" smtClean="0">
                <a:solidFill>
                  <a:srgbClr val="404040"/>
                </a:solidFill>
                <a:latin typeface="Calibri"/>
                <a:cs typeface="Calibri"/>
              </a:rPr>
              <a:t>ve </a:t>
            </a:r>
            <a:r>
              <a:rPr lang="tr-TR" spc="-10" dirty="0" smtClean="0">
                <a:solidFill>
                  <a:srgbClr val="404040"/>
                </a:solidFill>
                <a:latin typeface="Calibri"/>
                <a:cs typeface="Calibri"/>
              </a:rPr>
              <a:t>mevzuata uygun olarak;</a:t>
            </a:r>
            <a:endParaRPr lang="tr-TR" dirty="0" smtClean="0">
              <a:latin typeface="Calibri"/>
              <a:cs typeface="Calibri"/>
            </a:endParaRPr>
          </a:p>
          <a:p>
            <a:pPr marL="27940">
              <a:lnSpc>
                <a:spcPct val="100000"/>
              </a:lnSpc>
              <a:spcBef>
                <a:spcPts val="1989"/>
              </a:spcBef>
            </a:pPr>
            <a:r>
              <a:rPr lang="tr-TR" b="1" spc="-10" dirty="0" smtClean="0">
                <a:solidFill>
                  <a:srgbClr val="DE7D17"/>
                </a:solidFill>
                <a:latin typeface="Calibri"/>
                <a:cs typeface="Calibri"/>
              </a:rPr>
              <a:t>Faaliyetlerin</a:t>
            </a:r>
            <a:r>
              <a:rPr lang="tr-TR" b="1" spc="-70" dirty="0" smtClean="0">
                <a:solidFill>
                  <a:srgbClr val="DE7D17"/>
                </a:solidFill>
                <a:latin typeface="Calibri"/>
                <a:cs typeface="Calibri"/>
              </a:rPr>
              <a:t> </a:t>
            </a:r>
            <a:r>
              <a:rPr lang="tr-TR" dirty="0" smtClean="0">
                <a:solidFill>
                  <a:srgbClr val="404040"/>
                </a:solidFill>
                <a:latin typeface="Calibri"/>
                <a:cs typeface="Calibri"/>
              </a:rPr>
              <a:t>Etkili,</a:t>
            </a:r>
            <a:r>
              <a:rPr lang="tr-TR" spc="-75" dirty="0" smtClean="0">
                <a:solidFill>
                  <a:srgbClr val="404040"/>
                </a:solidFill>
                <a:latin typeface="Calibri"/>
                <a:cs typeface="Calibri"/>
              </a:rPr>
              <a:t> </a:t>
            </a:r>
            <a:r>
              <a:rPr lang="tr-TR" spc="-10" dirty="0" smtClean="0">
                <a:solidFill>
                  <a:srgbClr val="404040"/>
                </a:solidFill>
                <a:latin typeface="Calibri"/>
                <a:cs typeface="Calibri"/>
              </a:rPr>
              <a:t>ekonomik</a:t>
            </a:r>
            <a:r>
              <a:rPr lang="tr-TR" spc="-55" dirty="0" smtClean="0">
                <a:solidFill>
                  <a:srgbClr val="404040"/>
                </a:solidFill>
                <a:latin typeface="Calibri"/>
                <a:cs typeface="Calibri"/>
              </a:rPr>
              <a:t> </a:t>
            </a:r>
            <a:r>
              <a:rPr lang="tr-TR" dirty="0" smtClean="0">
                <a:solidFill>
                  <a:srgbClr val="404040"/>
                </a:solidFill>
                <a:latin typeface="Calibri"/>
                <a:cs typeface="Calibri"/>
              </a:rPr>
              <a:t>ve</a:t>
            </a:r>
            <a:r>
              <a:rPr lang="tr-TR" spc="-35" dirty="0" smtClean="0">
                <a:solidFill>
                  <a:srgbClr val="404040"/>
                </a:solidFill>
                <a:latin typeface="Calibri"/>
                <a:cs typeface="Calibri"/>
              </a:rPr>
              <a:t> </a:t>
            </a:r>
            <a:r>
              <a:rPr lang="tr-TR" dirty="0" smtClean="0">
                <a:solidFill>
                  <a:srgbClr val="404040"/>
                </a:solidFill>
                <a:latin typeface="Calibri"/>
                <a:cs typeface="Calibri"/>
              </a:rPr>
              <a:t>verimli</a:t>
            </a:r>
            <a:r>
              <a:rPr lang="tr-TR" spc="-60" dirty="0" smtClean="0">
                <a:solidFill>
                  <a:srgbClr val="404040"/>
                </a:solidFill>
                <a:latin typeface="Calibri"/>
                <a:cs typeface="Calibri"/>
              </a:rPr>
              <a:t> </a:t>
            </a:r>
            <a:r>
              <a:rPr lang="tr-TR" dirty="0" smtClean="0">
                <a:solidFill>
                  <a:srgbClr val="404040"/>
                </a:solidFill>
                <a:latin typeface="Calibri"/>
                <a:cs typeface="Calibri"/>
              </a:rPr>
              <a:t>bir</a:t>
            </a:r>
            <a:r>
              <a:rPr lang="tr-TR" spc="-60" dirty="0" smtClean="0">
                <a:solidFill>
                  <a:srgbClr val="404040"/>
                </a:solidFill>
                <a:latin typeface="Calibri"/>
                <a:cs typeface="Calibri"/>
              </a:rPr>
              <a:t> </a:t>
            </a:r>
            <a:r>
              <a:rPr lang="tr-TR" dirty="0" smtClean="0">
                <a:solidFill>
                  <a:srgbClr val="404040"/>
                </a:solidFill>
                <a:latin typeface="Calibri"/>
                <a:cs typeface="Calibri"/>
              </a:rPr>
              <a:t>şekilde</a:t>
            </a:r>
            <a:r>
              <a:rPr lang="tr-TR" spc="-50" dirty="0" smtClean="0">
                <a:solidFill>
                  <a:srgbClr val="404040"/>
                </a:solidFill>
                <a:latin typeface="Calibri"/>
                <a:cs typeface="Calibri"/>
              </a:rPr>
              <a:t> </a:t>
            </a:r>
            <a:r>
              <a:rPr lang="tr-TR" spc="-10" dirty="0" smtClean="0">
                <a:solidFill>
                  <a:srgbClr val="404040"/>
                </a:solidFill>
                <a:latin typeface="Calibri"/>
                <a:cs typeface="Calibri"/>
              </a:rPr>
              <a:t>yürütülmesini,</a:t>
            </a:r>
            <a:endParaRPr lang="tr-TR" dirty="0" smtClean="0">
              <a:latin typeface="Calibri"/>
              <a:cs typeface="Calibri"/>
            </a:endParaRPr>
          </a:p>
          <a:p>
            <a:pPr marL="27940">
              <a:lnSpc>
                <a:spcPct val="100000"/>
              </a:lnSpc>
              <a:spcBef>
                <a:spcPts val="940"/>
              </a:spcBef>
            </a:pPr>
            <a:r>
              <a:rPr lang="tr-TR" b="1" spc="-10" dirty="0" smtClean="0">
                <a:solidFill>
                  <a:srgbClr val="DE7D17"/>
                </a:solidFill>
                <a:latin typeface="Calibri"/>
                <a:cs typeface="Calibri"/>
              </a:rPr>
              <a:t>Varlık</a:t>
            </a:r>
            <a:r>
              <a:rPr lang="tr-TR" b="1" spc="-90" dirty="0" smtClean="0">
                <a:solidFill>
                  <a:srgbClr val="DE7D17"/>
                </a:solidFill>
                <a:latin typeface="Calibri"/>
                <a:cs typeface="Calibri"/>
              </a:rPr>
              <a:t> </a:t>
            </a:r>
            <a:r>
              <a:rPr lang="tr-TR" b="1" dirty="0" smtClean="0">
                <a:solidFill>
                  <a:srgbClr val="DE7D17"/>
                </a:solidFill>
                <a:latin typeface="Calibri"/>
                <a:cs typeface="Calibri"/>
              </a:rPr>
              <a:t>ve</a:t>
            </a:r>
            <a:r>
              <a:rPr lang="tr-TR" b="1" spc="-85" dirty="0" smtClean="0">
                <a:solidFill>
                  <a:srgbClr val="DE7D17"/>
                </a:solidFill>
                <a:latin typeface="Calibri"/>
                <a:cs typeface="Calibri"/>
              </a:rPr>
              <a:t> </a:t>
            </a:r>
            <a:r>
              <a:rPr lang="tr-TR" b="1" dirty="0" smtClean="0">
                <a:solidFill>
                  <a:srgbClr val="DE7D17"/>
                </a:solidFill>
                <a:latin typeface="Calibri"/>
                <a:cs typeface="Calibri"/>
              </a:rPr>
              <a:t>kaynaklarının</a:t>
            </a:r>
            <a:r>
              <a:rPr lang="tr-TR" b="1" spc="-105" dirty="0" smtClean="0">
                <a:solidFill>
                  <a:srgbClr val="DE7D17"/>
                </a:solidFill>
                <a:latin typeface="Calibri"/>
                <a:cs typeface="Calibri"/>
              </a:rPr>
              <a:t> </a:t>
            </a:r>
            <a:r>
              <a:rPr lang="tr-TR" spc="-10" dirty="0" smtClean="0">
                <a:solidFill>
                  <a:srgbClr val="404040"/>
                </a:solidFill>
                <a:latin typeface="Calibri"/>
                <a:cs typeface="Calibri"/>
              </a:rPr>
              <a:t>korunmasını,</a:t>
            </a:r>
            <a:endParaRPr lang="tr-TR" dirty="0" smtClean="0">
              <a:latin typeface="Calibri"/>
              <a:cs typeface="Calibri"/>
            </a:endParaRPr>
          </a:p>
          <a:p>
            <a:pPr marL="27940">
              <a:lnSpc>
                <a:spcPct val="100000"/>
              </a:lnSpc>
              <a:spcBef>
                <a:spcPts val="420"/>
              </a:spcBef>
            </a:pPr>
            <a:r>
              <a:rPr lang="tr-TR" b="1" dirty="0" smtClean="0">
                <a:solidFill>
                  <a:srgbClr val="DE7D17"/>
                </a:solidFill>
                <a:latin typeface="Calibri"/>
                <a:cs typeface="Calibri"/>
              </a:rPr>
              <a:t>Muhasebe</a:t>
            </a:r>
            <a:r>
              <a:rPr lang="tr-TR" b="1" spc="-35" dirty="0" smtClean="0">
                <a:solidFill>
                  <a:srgbClr val="DE7D17"/>
                </a:solidFill>
                <a:latin typeface="Calibri"/>
                <a:cs typeface="Calibri"/>
              </a:rPr>
              <a:t> </a:t>
            </a:r>
            <a:r>
              <a:rPr lang="tr-TR" b="1" spc="-10" dirty="0" smtClean="0">
                <a:solidFill>
                  <a:srgbClr val="DE7D17"/>
                </a:solidFill>
                <a:latin typeface="Calibri"/>
                <a:cs typeface="Calibri"/>
              </a:rPr>
              <a:t>kayıtlarının</a:t>
            </a:r>
            <a:r>
              <a:rPr lang="tr-TR" b="1" spc="-60" dirty="0" smtClean="0">
                <a:solidFill>
                  <a:srgbClr val="DE7D17"/>
                </a:solidFill>
                <a:latin typeface="Calibri"/>
                <a:cs typeface="Calibri"/>
              </a:rPr>
              <a:t> </a:t>
            </a:r>
            <a:r>
              <a:rPr lang="tr-TR" dirty="0" smtClean="0">
                <a:solidFill>
                  <a:srgbClr val="404040"/>
                </a:solidFill>
                <a:latin typeface="Calibri"/>
                <a:cs typeface="Calibri"/>
              </a:rPr>
              <a:t>doğru</a:t>
            </a:r>
            <a:r>
              <a:rPr lang="tr-TR" spc="-50" dirty="0" smtClean="0">
                <a:solidFill>
                  <a:srgbClr val="404040"/>
                </a:solidFill>
                <a:latin typeface="Calibri"/>
                <a:cs typeface="Calibri"/>
              </a:rPr>
              <a:t> </a:t>
            </a:r>
            <a:r>
              <a:rPr lang="tr-TR" dirty="0" smtClean="0">
                <a:solidFill>
                  <a:srgbClr val="404040"/>
                </a:solidFill>
                <a:latin typeface="Calibri"/>
                <a:cs typeface="Calibri"/>
              </a:rPr>
              <a:t>ve</a:t>
            </a:r>
            <a:r>
              <a:rPr lang="tr-TR" spc="-35" dirty="0" smtClean="0">
                <a:solidFill>
                  <a:srgbClr val="404040"/>
                </a:solidFill>
                <a:latin typeface="Calibri"/>
                <a:cs typeface="Calibri"/>
              </a:rPr>
              <a:t> </a:t>
            </a:r>
            <a:r>
              <a:rPr lang="tr-TR" dirty="0" smtClean="0">
                <a:solidFill>
                  <a:srgbClr val="404040"/>
                </a:solidFill>
                <a:latin typeface="Calibri"/>
                <a:cs typeface="Calibri"/>
              </a:rPr>
              <a:t>tam</a:t>
            </a:r>
            <a:r>
              <a:rPr lang="tr-TR" spc="-70" dirty="0" smtClean="0">
                <a:solidFill>
                  <a:srgbClr val="404040"/>
                </a:solidFill>
                <a:latin typeface="Calibri"/>
                <a:cs typeface="Calibri"/>
              </a:rPr>
              <a:t> </a:t>
            </a:r>
            <a:r>
              <a:rPr lang="tr-TR" dirty="0" smtClean="0">
                <a:solidFill>
                  <a:srgbClr val="404040"/>
                </a:solidFill>
                <a:latin typeface="Calibri"/>
                <a:cs typeface="Calibri"/>
              </a:rPr>
              <a:t>olarak</a:t>
            </a:r>
            <a:r>
              <a:rPr lang="tr-TR" spc="-65" dirty="0" smtClean="0">
                <a:solidFill>
                  <a:srgbClr val="404040"/>
                </a:solidFill>
                <a:latin typeface="Calibri"/>
                <a:cs typeface="Calibri"/>
              </a:rPr>
              <a:t> </a:t>
            </a:r>
            <a:r>
              <a:rPr lang="tr-TR" spc="-10" dirty="0" smtClean="0">
                <a:solidFill>
                  <a:srgbClr val="404040"/>
                </a:solidFill>
                <a:latin typeface="Calibri"/>
                <a:cs typeface="Calibri"/>
              </a:rPr>
              <a:t>tutulmasını,</a:t>
            </a:r>
            <a:endParaRPr lang="tr-TR" dirty="0" smtClean="0">
              <a:latin typeface="Calibri"/>
              <a:cs typeface="Calibri"/>
            </a:endParaRPr>
          </a:p>
          <a:p>
            <a:pPr marL="12700" marR="5080" indent="15240" algn="just">
              <a:lnSpc>
                <a:spcPct val="100000"/>
              </a:lnSpc>
              <a:spcBef>
                <a:spcPts val="944"/>
              </a:spcBef>
              <a:tabLst>
                <a:tab pos="754380" algn="l"/>
                <a:tab pos="1446530" algn="l"/>
                <a:tab pos="1902460" algn="l"/>
                <a:tab pos="3110865" algn="l"/>
                <a:tab pos="4400550" algn="l"/>
                <a:tab pos="5908040" algn="l"/>
                <a:tab pos="6354445" algn="l"/>
                <a:tab pos="7583170" algn="l"/>
              </a:tabLst>
            </a:pPr>
            <a:r>
              <a:rPr lang="tr-TR" b="1" spc="-20" dirty="0" smtClean="0">
                <a:solidFill>
                  <a:srgbClr val="DE7D17"/>
                </a:solidFill>
                <a:latin typeface="Calibri"/>
                <a:cs typeface="Calibri"/>
              </a:rPr>
              <a:t>Mali</a:t>
            </a:r>
            <a:r>
              <a:rPr lang="tr-TR" b="1" dirty="0">
                <a:solidFill>
                  <a:srgbClr val="DE7D17"/>
                </a:solidFill>
                <a:latin typeface="Calibri"/>
                <a:cs typeface="Calibri"/>
              </a:rPr>
              <a:t> </a:t>
            </a:r>
            <a:r>
              <a:rPr lang="tr-TR" b="1" spc="-10" dirty="0" smtClean="0">
                <a:solidFill>
                  <a:srgbClr val="DE7D17"/>
                </a:solidFill>
                <a:latin typeface="Calibri"/>
                <a:cs typeface="Calibri"/>
              </a:rPr>
              <a:t>bilgi </a:t>
            </a:r>
            <a:r>
              <a:rPr lang="tr-TR" b="1" spc="-25" dirty="0" smtClean="0">
                <a:solidFill>
                  <a:srgbClr val="DE7D17"/>
                </a:solidFill>
                <a:latin typeface="Calibri"/>
                <a:cs typeface="Calibri"/>
              </a:rPr>
              <a:t>ve </a:t>
            </a:r>
            <a:r>
              <a:rPr lang="tr-TR" b="1" spc="-10" dirty="0" smtClean="0">
                <a:solidFill>
                  <a:srgbClr val="DE7D17"/>
                </a:solidFill>
                <a:latin typeface="Calibri"/>
                <a:cs typeface="Calibri"/>
              </a:rPr>
              <a:t>yönetim bilgisinin </a:t>
            </a:r>
            <a:r>
              <a:rPr lang="tr-TR" spc="-10" dirty="0" smtClean="0">
                <a:solidFill>
                  <a:srgbClr val="404040"/>
                </a:solidFill>
                <a:latin typeface="Calibri"/>
                <a:cs typeface="Calibri"/>
              </a:rPr>
              <a:t>zamanında</a:t>
            </a:r>
            <a:r>
              <a:rPr lang="tr-TR" dirty="0" smtClean="0">
                <a:solidFill>
                  <a:srgbClr val="404040"/>
                </a:solidFill>
                <a:latin typeface="Calibri"/>
                <a:cs typeface="Calibri"/>
              </a:rPr>
              <a:t>	</a:t>
            </a:r>
            <a:r>
              <a:rPr lang="tr-TR" spc="-25" dirty="0" smtClean="0">
                <a:solidFill>
                  <a:srgbClr val="404040"/>
                </a:solidFill>
                <a:latin typeface="Calibri"/>
                <a:cs typeface="Calibri"/>
              </a:rPr>
              <a:t>ve </a:t>
            </a:r>
            <a:r>
              <a:rPr lang="tr-TR" spc="-10" dirty="0" smtClean="0">
                <a:solidFill>
                  <a:srgbClr val="404040"/>
                </a:solidFill>
                <a:latin typeface="Calibri"/>
                <a:cs typeface="Calibri"/>
              </a:rPr>
              <a:t>güvenilir </a:t>
            </a:r>
            <a:r>
              <a:rPr lang="tr-TR" spc="-20" dirty="0" smtClean="0">
                <a:solidFill>
                  <a:srgbClr val="404040"/>
                </a:solidFill>
                <a:latin typeface="Calibri"/>
                <a:cs typeface="Calibri"/>
              </a:rPr>
              <a:t>olarak </a:t>
            </a:r>
            <a:r>
              <a:rPr lang="tr-TR" dirty="0" smtClean="0">
                <a:solidFill>
                  <a:srgbClr val="404040"/>
                </a:solidFill>
                <a:latin typeface="Calibri"/>
                <a:cs typeface="Calibri"/>
              </a:rPr>
              <a:t>üretilmesini sağlamak</a:t>
            </a:r>
            <a:r>
              <a:rPr lang="tr-TR" spc="-95" dirty="0" smtClean="0">
                <a:solidFill>
                  <a:srgbClr val="404040"/>
                </a:solidFill>
                <a:latin typeface="Calibri"/>
                <a:cs typeface="Calibri"/>
              </a:rPr>
              <a:t> </a:t>
            </a:r>
            <a:r>
              <a:rPr lang="tr-TR" spc="-10" dirty="0" smtClean="0">
                <a:solidFill>
                  <a:srgbClr val="404040"/>
                </a:solidFill>
                <a:latin typeface="Calibri"/>
                <a:cs typeface="Calibri"/>
              </a:rPr>
              <a:t>üzere</a:t>
            </a:r>
            <a:r>
              <a:rPr lang="tr-TR" spc="-60" dirty="0" smtClean="0">
                <a:solidFill>
                  <a:srgbClr val="404040"/>
                </a:solidFill>
                <a:latin typeface="Calibri"/>
                <a:cs typeface="Calibri"/>
              </a:rPr>
              <a:t> </a:t>
            </a:r>
            <a:r>
              <a:rPr lang="tr-TR" dirty="0" smtClean="0">
                <a:solidFill>
                  <a:srgbClr val="404040"/>
                </a:solidFill>
                <a:latin typeface="Calibri"/>
                <a:cs typeface="Calibri"/>
              </a:rPr>
              <a:t>idare</a:t>
            </a:r>
            <a:r>
              <a:rPr lang="tr-TR" spc="-75" dirty="0" smtClean="0">
                <a:solidFill>
                  <a:srgbClr val="404040"/>
                </a:solidFill>
                <a:latin typeface="Calibri"/>
                <a:cs typeface="Calibri"/>
              </a:rPr>
              <a:t> </a:t>
            </a:r>
            <a:r>
              <a:rPr lang="tr-TR" spc="-10" dirty="0" smtClean="0">
                <a:solidFill>
                  <a:srgbClr val="404040"/>
                </a:solidFill>
                <a:latin typeface="Calibri"/>
                <a:cs typeface="Calibri"/>
              </a:rPr>
              <a:t>tarafından</a:t>
            </a:r>
            <a:r>
              <a:rPr lang="tr-TR" spc="-80" dirty="0" smtClean="0">
                <a:solidFill>
                  <a:srgbClr val="404040"/>
                </a:solidFill>
                <a:latin typeface="Calibri"/>
                <a:cs typeface="Calibri"/>
              </a:rPr>
              <a:t> </a:t>
            </a:r>
            <a:r>
              <a:rPr lang="tr-TR" spc="-10" dirty="0" smtClean="0">
                <a:solidFill>
                  <a:srgbClr val="404040"/>
                </a:solidFill>
                <a:latin typeface="Calibri"/>
                <a:cs typeface="Calibri"/>
              </a:rPr>
              <a:t>oluşturulan;</a:t>
            </a:r>
            <a:endParaRPr lang="tr-TR" dirty="0" smtClean="0">
              <a:latin typeface="Calibri"/>
              <a:cs typeface="Calibri"/>
            </a:endParaRPr>
          </a:p>
          <a:p>
            <a:pPr marL="1175385" indent="-411480">
              <a:lnSpc>
                <a:spcPct val="100000"/>
              </a:lnSpc>
              <a:spcBef>
                <a:spcPts val="1000"/>
              </a:spcBef>
              <a:buSzPct val="68750"/>
              <a:buFont typeface="Wingdings"/>
              <a:buChar char=""/>
              <a:tabLst>
                <a:tab pos="1175385" algn="l"/>
              </a:tabLst>
            </a:pPr>
            <a:r>
              <a:rPr lang="tr-TR" spc="-10" dirty="0" smtClean="0">
                <a:solidFill>
                  <a:srgbClr val="404040"/>
                </a:solidFill>
                <a:latin typeface="Calibri"/>
                <a:cs typeface="Calibri"/>
              </a:rPr>
              <a:t>organizasyon, </a:t>
            </a:r>
            <a:endParaRPr lang="tr-TR" dirty="0" smtClean="0">
              <a:latin typeface="Calibri"/>
              <a:cs typeface="Calibri"/>
            </a:endParaRPr>
          </a:p>
          <a:p>
            <a:pPr marL="1175385" indent="-411480">
              <a:lnSpc>
                <a:spcPct val="100000"/>
              </a:lnSpc>
              <a:spcBef>
                <a:spcPts val="1000"/>
              </a:spcBef>
              <a:buSzPct val="68750"/>
              <a:buFont typeface="Wingdings"/>
              <a:buChar char=""/>
              <a:tabLst>
                <a:tab pos="1175385" algn="l"/>
              </a:tabLst>
            </a:pPr>
            <a:r>
              <a:rPr lang="tr-TR" dirty="0" smtClean="0">
                <a:solidFill>
                  <a:srgbClr val="404040"/>
                </a:solidFill>
                <a:latin typeface="Calibri"/>
                <a:cs typeface="Calibri"/>
              </a:rPr>
              <a:t>yöntem ve</a:t>
            </a:r>
            <a:r>
              <a:rPr lang="tr-TR" spc="-40" dirty="0" smtClean="0">
                <a:solidFill>
                  <a:srgbClr val="404040"/>
                </a:solidFill>
                <a:latin typeface="Calibri"/>
                <a:cs typeface="Calibri"/>
              </a:rPr>
              <a:t> süreçle</a:t>
            </a:r>
            <a:r>
              <a:rPr lang="tr-TR" spc="-10" dirty="0" smtClean="0">
                <a:solidFill>
                  <a:srgbClr val="404040"/>
                </a:solidFill>
                <a:latin typeface="Calibri"/>
                <a:cs typeface="Calibri"/>
              </a:rPr>
              <a:t>,</a:t>
            </a:r>
            <a:endParaRPr lang="tr-TR" dirty="0" smtClean="0">
              <a:latin typeface="Calibri"/>
              <a:cs typeface="Calibri"/>
            </a:endParaRPr>
          </a:p>
          <a:p>
            <a:pPr marL="1175385" indent="-411480">
              <a:lnSpc>
                <a:spcPct val="100000"/>
              </a:lnSpc>
              <a:spcBef>
                <a:spcPts val="1000"/>
              </a:spcBef>
              <a:buSzPct val="68750"/>
              <a:buFont typeface="Wingdings"/>
              <a:buChar char=""/>
              <a:tabLst>
                <a:tab pos="1175385" algn="l"/>
              </a:tabLst>
            </a:pPr>
            <a:r>
              <a:rPr lang="tr-TR" spc="-10" dirty="0" smtClean="0">
                <a:solidFill>
                  <a:srgbClr val="404040"/>
                </a:solidFill>
                <a:latin typeface="Calibri"/>
                <a:cs typeface="Calibri"/>
              </a:rPr>
              <a:t>iç denetimi</a:t>
            </a:r>
            <a:endParaRPr lang="tr-TR" dirty="0" smtClean="0">
              <a:latin typeface="Calibri"/>
              <a:cs typeface="Calibri"/>
            </a:endParaRPr>
          </a:p>
          <a:p>
            <a:pPr marL="306705">
              <a:lnSpc>
                <a:spcPct val="100000"/>
              </a:lnSpc>
              <a:spcBef>
                <a:spcPts val="480"/>
              </a:spcBef>
            </a:pPr>
            <a:r>
              <a:rPr lang="tr-TR" spc="-20" dirty="0" smtClean="0">
                <a:solidFill>
                  <a:srgbClr val="404040"/>
                </a:solidFill>
                <a:latin typeface="Calibri"/>
                <a:cs typeface="Calibri"/>
              </a:rPr>
              <a:t>kapsayan</a:t>
            </a:r>
            <a:r>
              <a:rPr lang="tr-TR" spc="-65" dirty="0" smtClean="0">
                <a:solidFill>
                  <a:srgbClr val="404040"/>
                </a:solidFill>
                <a:latin typeface="Calibri"/>
                <a:cs typeface="Calibri"/>
              </a:rPr>
              <a:t> </a:t>
            </a:r>
            <a:r>
              <a:rPr lang="tr-TR" b="1" spc="-20" dirty="0">
                <a:solidFill>
                  <a:srgbClr val="DE7D17"/>
                </a:solidFill>
                <a:latin typeface="Calibri"/>
                <a:cs typeface="Calibri"/>
              </a:rPr>
              <a:t>mali ve diğer kontroller bütünüdür.</a:t>
            </a:r>
          </a:p>
        </p:txBody>
      </p:sp>
      <p:pic>
        <p:nvPicPr>
          <p:cNvPr id="4" name="Image 4"/>
          <p:cNvPicPr/>
          <p:nvPr/>
        </p:nvPicPr>
        <p:blipFill>
          <a:blip r:embed="rId2" cstate="print">
            <a:extLst>
              <a:ext uri="{28A0092B-C50C-407E-A947-70E740481C1C}">
                <a14:useLocalDpi xmlns:a14="http://schemas.microsoft.com/office/drawing/2010/main" val="0"/>
              </a:ext>
            </a:extLst>
          </a:blip>
          <a:stretch>
            <a:fillRect/>
          </a:stretch>
        </p:blipFill>
        <p:spPr>
          <a:xfrm>
            <a:off x="76200" y="515891"/>
            <a:ext cx="762000" cy="6096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76200" y="1295400"/>
            <a:ext cx="8915400" cy="5509200"/>
          </a:xfrm>
        </p:spPr>
        <p:txBody>
          <a:bodyPr/>
          <a:lstStyle/>
          <a:p>
            <a:pPr marL="285750" indent="-285750" algn="just">
              <a:buFont typeface="Wingdings" panose="05000000000000000000" pitchFamily="2" charset="2"/>
              <a:buChar char="Ø"/>
            </a:pPr>
            <a:r>
              <a:rPr lang="nn-NO" sz="1400" b="1" spc="-25" dirty="0">
                <a:solidFill>
                  <a:srgbClr val="DE7D17"/>
                </a:solidFill>
                <a:cs typeface="Calibri"/>
              </a:rPr>
              <a:t>Standart: 13. Bilgi ve iletişim</a:t>
            </a:r>
            <a:r>
              <a:rPr lang="tr-TR" sz="1400" b="1" spc="-25" dirty="0" smtClean="0">
                <a:solidFill>
                  <a:srgbClr val="DE7D17"/>
                </a:solidFill>
                <a:cs typeface="Calibri"/>
              </a:rPr>
              <a:t>: </a:t>
            </a:r>
            <a:r>
              <a:rPr lang="tr-TR" sz="1400" dirty="0"/>
              <a:t>İdareler, birimlerinin ve çalışanlarının performansının izlenebilmesi, karar alma süreçlerinin sağlıklı bir şekilde işleyebilmesi ve hizmet sunumunda etkinlik ve memnuniyetin sağlanması amacıyla uygun bir bilgi ve iletişim sistemine sahip olmalıdır</a:t>
            </a:r>
            <a:r>
              <a:rPr lang="tr-TR" sz="1400" dirty="0" smtClean="0"/>
              <a:t>.</a:t>
            </a:r>
            <a:endParaRPr lang="tr-TR" sz="1400" dirty="0"/>
          </a:p>
          <a:p>
            <a:pPr algn="just"/>
            <a:r>
              <a:rPr lang="tr-TR" sz="1400" b="1" dirty="0" smtClean="0"/>
              <a:t>	Bu </a:t>
            </a:r>
            <a:r>
              <a:rPr lang="tr-TR" sz="1400" b="1" dirty="0"/>
              <a:t>standart için gerekli genel şartlar</a:t>
            </a:r>
            <a:r>
              <a:rPr lang="tr-TR" sz="1400" b="1" dirty="0" smtClean="0"/>
              <a:t>:</a:t>
            </a:r>
          </a:p>
          <a:p>
            <a:pPr marL="285750" indent="-285750" algn="just">
              <a:buFont typeface="Wingdings" panose="05000000000000000000" pitchFamily="2" charset="2"/>
              <a:buChar char="ü"/>
            </a:pPr>
            <a:r>
              <a:rPr lang="tr-TR" sz="1400" dirty="0"/>
              <a:t>13.1. İdarelerde, yatay ve dikey iç iletişim ile dış iletişimi kapsayan etkili ve sürekli bir bilgi ve iletişim sistemi olmalıdır</a:t>
            </a:r>
            <a:r>
              <a:rPr lang="tr-TR" sz="1400" dirty="0" smtClean="0"/>
              <a:t>.</a:t>
            </a:r>
          </a:p>
          <a:p>
            <a:pPr marL="285750" indent="-285750" algn="just">
              <a:buFont typeface="Wingdings" panose="05000000000000000000" pitchFamily="2" charset="2"/>
              <a:buChar char="ü"/>
            </a:pPr>
            <a:r>
              <a:rPr lang="tr-TR" sz="1400" dirty="0"/>
              <a:t>13.2. Yöneticiler ve personel, görevlerini yerine getirebilmeleri için gerekli ve yeterli bilgiye zamanında ulaşabilmelidir</a:t>
            </a:r>
            <a:r>
              <a:rPr lang="tr-TR" sz="1400" dirty="0" smtClean="0"/>
              <a:t>.</a:t>
            </a:r>
          </a:p>
          <a:p>
            <a:pPr marL="285750" indent="-285750" algn="just">
              <a:buFont typeface="Wingdings" panose="05000000000000000000" pitchFamily="2" charset="2"/>
              <a:buChar char="ü"/>
            </a:pPr>
            <a:r>
              <a:rPr lang="tr-TR" sz="1400" dirty="0"/>
              <a:t>13.3. Bilgiler doğru, güvenilir, tam, kullanışlı ve anlaşılabilir olmalıdır</a:t>
            </a:r>
            <a:r>
              <a:rPr lang="tr-TR" sz="1400" dirty="0" smtClean="0"/>
              <a:t>.</a:t>
            </a:r>
          </a:p>
          <a:p>
            <a:pPr marL="285750" indent="-285750" algn="just">
              <a:buFont typeface="Wingdings" panose="05000000000000000000" pitchFamily="2" charset="2"/>
              <a:buChar char="ü"/>
            </a:pPr>
            <a:r>
              <a:rPr lang="tr-TR" sz="1400" dirty="0"/>
              <a:t>13.4. Yöneticiler ve ilgili personel, performans programı ve bütçenin uygulanması ile kaynak kullanımına ilişkin diğer bilgilere zamanında erişebilmelidir</a:t>
            </a:r>
            <a:r>
              <a:rPr lang="tr-TR" sz="1400" dirty="0" smtClean="0"/>
              <a:t>.</a:t>
            </a:r>
          </a:p>
          <a:p>
            <a:pPr marL="285750" indent="-285750" algn="just">
              <a:buFont typeface="Wingdings" panose="05000000000000000000" pitchFamily="2" charset="2"/>
              <a:buChar char="ü"/>
            </a:pPr>
            <a:r>
              <a:rPr lang="tr-TR" sz="1400" dirty="0"/>
              <a:t>13.5. Yönetim bilgi sistemi, yönetimin ihtiyaç duyduğu gerekli bilgileri ve raporları üretebilecek ve analiz yapma imkanı sunacak şekilde tasarlanmalıdır</a:t>
            </a:r>
            <a:r>
              <a:rPr lang="tr-TR" sz="1400" dirty="0" smtClean="0"/>
              <a:t>.</a:t>
            </a:r>
          </a:p>
          <a:p>
            <a:pPr marL="285750" indent="-285750" algn="just">
              <a:buFont typeface="Wingdings" panose="05000000000000000000" pitchFamily="2" charset="2"/>
              <a:buChar char="ü"/>
            </a:pPr>
            <a:r>
              <a:rPr lang="tr-TR" sz="1400" dirty="0"/>
              <a:t>13.6. Yöneticiler, idarenin misyon, vizyon ve amaçları çerçevesinde beklentilerini görev ve sorumlulukları kapsamında personele bildirmelidir</a:t>
            </a:r>
            <a:r>
              <a:rPr lang="tr-TR" sz="1400" dirty="0" smtClean="0"/>
              <a:t>.</a:t>
            </a:r>
          </a:p>
          <a:p>
            <a:pPr marL="285750" indent="-285750" algn="just">
              <a:buFont typeface="Wingdings" panose="05000000000000000000" pitchFamily="2" charset="2"/>
              <a:buChar char="ü"/>
            </a:pPr>
            <a:r>
              <a:rPr lang="tr-TR" sz="1400" dirty="0"/>
              <a:t>13.7. İdarenin yatay ve dikey iletişim sistemi personelin değerlendirme, öneri ve sorunlarını iletebilmelerini sağlamalıdır.</a:t>
            </a:r>
            <a:endParaRPr lang="tr-TR" sz="1400" dirty="0" smtClean="0"/>
          </a:p>
          <a:p>
            <a:pPr marL="285750" indent="-285750" algn="just">
              <a:buFont typeface="Wingdings" panose="05000000000000000000" pitchFamily="2" charset="2"/>
              <a:buChar char="Ø"/>
            </a:pPr>
            <a:r>
              <a:rPr lang="tr-TR" sz="1400" b="1" spc="-25" dirty="0">
                <a:solidFill>
                  <a:srgbClr val="DE7D17"/>
                </a:solidFill>
                <a:cs typeface="Calibri"/>
              </a:rPr>
              <a:t>Standart: 14. Raporlama</a:t>
            </a:r>
            <a:r>
              <a:rPr lang="tr-TR" sz="1400" b="1" spc="-25" dirty="0" smtClean="0">
                <a:solidFill>
                  <a:srgbClr val="DE7D17"/>
                </a:solidFill>
                <a:cs typeface="Calibri"/>
              </a:rPr>
              <a:t>: </a:t>
            </a:r>
            <a:r>
              <a:rPr lang="tr-TR" sz="1400" dirty="0"/>
              <a:t>İdarenin amaç, hedef, gösterge ve faaliyetleri ile sonuçları, saydamlık ve hesap verebilirlik ilkeleri doğrultusunda raporlanmalıdır</a:t>
            </a:r>
            <a:r>
              <a:rPr lang="tr-TR" sz="1400" dirty="0" smtClean="0"/>
              <a:t>.</a:t>
            </a:r>
          </a:p>
          <a:p>
            <a:pPr algn="just"/>
            <a:r>
              <a:rPr lang="tr-TR" sz="1400" b="1" dirty="0"/>
              <a:t>	</a:t>
            </a:r>
            <a:r>
              <a:rPr lang="tr-TR" sz="1400" b="1" dirty="0" smtClean="0"/>
              <a:t>Bu standart için gerekli genel şartlar:</a:t>
            </a:r>
          </a:p>
          <a:p>
            <a:pPr marL="285750" indent="-285750" algn="just">
              <a:buFont typeface="Wingdings" panose="05000000000000000000" pitchFamily="2" charset="2"/>
              <a:buChar char="ü"/>
            </a:pPr>
            <a:r>
              <a:rPr lang="tr-TR" sz="1400" dirty="0"/>
              <a:t>14.1. İdareler, her yıl, amaçları, hedefleri, stratejileri, varlıkları, yükümlülükleri ve performans programlarını kamuoyuna açıklamalıdır</a:t>
            </a:r>
            <a:r>
              <a:rPr lang="tr-TR" sz="1400" dirty="0" smtClean="0"/>
              <a:t>. </a:t>
            </a:r>
          </a:p>
          <a:p>
            <a:pPr marL="285750" indent="-285750" algn="just">
              <a:buFont typeface="Wingdings" panose="05000000000000000000" pitchFamily="2" charset="2"/>
              <a:buChar char="ü"/>
            </a:pPr>
            <a:r>
              <a:rPr lang="tr-TR" sz="1400" dirty="0"/>
              <a:t>14.2. İdareler, bütçelerinin ilk altı aylık uygulama sonuçları, ikinci altı aya ilişkin beklentiler ve hedefler ile faaliyetlerini kamuoyuna açıklamalıdır</a:t>
            </a:r>
            <a:r>
              <a:rPr lang="tr-TR" sz="1400" dirty="0" smtClean="0"/>
              <a:t>.</a:t>
            </a:r>
          </a:p>
          <a:p>
            <a:pPr marL="285750" indent="-285750" algn="just">
              <a:buFont typeface="Wingdings" panose="05000000000000000000" pitchFamily="2" charset="2"/>
              <a:buChar char="ü"/>
            </a:pPr>
            <a:r>
              <a:rPr lang="tr-TR" sz="1400" dirty="0"/>
              <a:t>14.3. Faaliyet sonuçları ve değerlendirmeler idare faaliyet raporunda gösterilmeli ve duyurulmalıdır</a:t>
            </a:r>
            <a:r>
              <a:rPr lang="tr-TR" sz="1400" dirty="0" smtClean="0"/>
              <a:t>.</a:t>
            </a:r>
          </a:p>
          <a:p>
            <a:pPr marL="285750" indent="-285750" algn="just">
              <a:buFont typeface="Wingdings" panose="05000000000000000000" pitchFamily="2" charset="2"/>
              <a:buChar char="ü"/>
            </a:pPr>
            <a:r>
              <a:rPr lang="tr-TR" sz="1400" dirty="0"/>
              <a:t>14.4. Faaliyetlerin gözetimi amacıyla idare içinde yatay ve dikey raporlama ağı yazılı olarak belirlenmeli, birim ve personel, görevleri ve faaliyetleriyle ilgili hazırlanması gereken </a:t>
            </a:r>
            <a:r>
              <a:rPr lang="tr-TR" sz="1400" dirty="0" smtClean="0"/>
              <a:t>raporlar </a:t>
            </a:r>
            <a:r>
              <a:rPr lang="tr-TR" sz="1400" dirty="0"/>
              <a:t>hakkında </a:t>
            </a:r>
            <a:r>
              <a:rPr lang="tr-TR" sz="1400" dirty="0" smtClean="0"/>
              <a:t>bilgilendirilmelidir.</a:t>
            </a:r>
          </a:p>
        </p:txBody>
      </p:sp>
      <p:pic>
        <p:nvPicPr>
          <p:cNvPr id="4" name="Image 4"/>
          <p:cNvPicPr/>
          <p:nvPr/>
        </p:nvPicPr>
        <p:blipFill>
          <a:blip r:embed="rId2" cstate="print">
            <a:extLst>
              <a:ext uri="{28A0092B-C50C-407E-A947-70E740481C1C}">
                <a14:useLocalDpi xmlns:a14="http://schemas.microsoft.com/office/drawing/2010/main" val="0"/>
              </a:ext>
            </a:extLst>
          </a:blip>
          <a:stretch>
            <a:fillRect/>
          </a:stretch>
        </p:blipFill>
        <p:spPr>
          <a:xfrm>
            <a:off x="76200" y="515891"/>
            <a:ext cx="762000" cy="609600"/>
          </a:xfrm>
          <a:prstGeom prst="rect">
            <a:avLst/>
          </a:prstGeom>
        </p:spPr>
      </p:pic>
      <p:sp>
        <p:nvSpPr>
          <p:cNvPr id="6" name="Unvan 1"/>
          <p:cNvSpPr txBox="1">
            <a:spLocks/>
          </p:cNvSpPr>
          <p:nvPr/>
        </p:nvSpPr>
        <p:spPr>
          <a:xfrm>
            <a:off x="1295400" y="820691"/>
            <a:ext cx="3810000" cy="307777"/>
          </a:xfrm>
          <a:prstGeom prst="rect">
            <a:avLst/>
          </a:prstGeom>
        </p:spPr>
        <p:txBody>
          <a:bodyPr wrap="square" lIns="0" tIns="0" rIns="0" bIns="0">
            <a:spAutoFit/>
          </a:bodyPr>
          <a:lstStyle>
            <a:lvl1pPr>
              <a:defRPr sz="3600" b="1" i="0">
                <a:solidFill>
                  <a:srgbClr val="C00000"/>
                </a:solidFill>
                <a:latin typeface="Calibri"/>
                <a:ea typeface="+mj-ea"/>
                <a:cs typeface="Calibri"/>
              </a:defRPr>
            </a:lvl1pPr>
          </a:lstStyle>
          <a:p>
            <a:r>
              <a:rPr lang="tr-TR" sz="2000" dirty="0" smtClean="0">
                <a:solidFill>
                  <a:schemeClr val="accent5">
                    <a:lumMod val="75000"/>
                  </a:schemeClr>
                </a:solidFill>
                <a:latin typeface="+mn-lt"/>
                <a:cs typeface="Cambria"/>
              </a:rPr>
              <a:t>Bilgi ve iletişim Standartları</a:t>
            </a:r>
            <a:endParaRPr lang="tr-TR" sz="2000" dirty="0">
              <a:solidFill>
                <a:schemeClr val="accent5">
                  <a:lumMod val="75000"/>
                </a:schemeClr>
              </a:solidFill>
              <a:latin typeface="+mn-lt"/>
              <a:cs typeface="Cambria"/>
            </a:endParaRPr>
          </a:p>
        </p:txBody>
      </p:sp>
    </p:spTree>
    <p:extLst>
      <p:ext uri="{BB962C8B-B14F-4D97-AF65-F5344CB8AC3E}">
        <p14:creationId xmlns:p14="http://schemas.microsoft.com/office/powerpoint/2010/main" val="38786345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76200" y="1295400"/>
            <a:ext cx="8915400" cy="4308872"/>
          </a:xfrm>
        </p:spPr>
        <p:txBody>
          <a:bodyPr/>
          <a:lstStyle/>
          <a:p>
            <a:pPr marL="285750" indent="-285750" algn="just">
              <a:buFont typeface="Wingdings" panose="05000000000000000000" pitchFamily="2" charset="2"/>
              <a:buChar char="Ø"/>
            </a:pPr>
            <a:r>
              <a:rPr lang="tr-TR" sz="1400" b="1" spc="-25" dirty="0">
                <a:solidFill>
                  <a:srgbClr val="DE7D17"/>
                </a:solidFill>
                <a:cs typeface="Calibri"/>
              </a:rPr>
              <a:t>Standart: 15. Kayıt ve dosyalama sistemi</a:t>
            </a:r>
            <a:r>
              <a:rPr lang="tr-TR" sz="1400" b="1" spc="-25" dirty="0" smtClean="0">
                <a:solidFill>
                  <a:srgbClr val="DE7D17"/>
                </a:solidFill>
                <a:cs typeface="Calibri"/>
              </a:rPr>
              <a:t>: </a:t>
            </a:r>
            <a:r>
              <a:rPr lang="tr-TR" sz="1400" dirty="0"/>
              <a:t>İdareler, gelen ve giden her türlü evrak dahil iş ve işlemlerin kaydedildiği, sınıflandırıldığı ve dosyalandığı kapsamlı ve güncel bir sisteme sahip olmalıdır</a:t>
            </a:r>
            <a:r>
              <a:rPr lang="tr-TR" sz="1400" dirty="0" smtClean="0"/>
              <a:t>.</a:t>
            </a:r>
            <a:endParaRPr lang="tr-TR" sz="1400" dirty="0"/>
          </a:p>
          <a:p>
            <a:pPr algn="just"/>
            <a:r>
              <a:rPr lang="tr-TR" sz="1400" b="1" dirty="0" smtClean="0"/>
              <a:t>	Bu </a:t>
            </a:r>
            <a:r>
              <a:rPr lang="tr-TR" sz="1400" b="1" dirty="0"/>
              <a:t>standart için gerekli genel şartlar</a:t>
            </a:r>
            <a:r>
              <a:rPr lang="tr-TR" sz="1400" b="1" dirty="0" smtClean="0"/>
              <a:t>:</a:t>
            </a:r>
          </a:p>
          <a:p>
            <a:pPr marL="285750" indent="-285750" algn="just">
              <a:buFont typeface="Wingdings" panose="05000000000000000000" pitchFamily="2" charset="2"/>
              <a:buChar char="ü"/>
            </a:pPr>
            <a:r>
              <a:rPr lang="tr-TR" sz="1400" dirty="0"/>
              <a:t>15.1. Kayıt ve dosyalama sistemi, elektronik ortamdakiler dahil, gelen ve giden evrak ile idare içi haberleşmeyi kapsamalıdır</a:t>
            </a:r>
            <a:r>
              <a:rPr lang="tr-TR" sz="1400" dirty="0" smtClean="0"/>
              <a:t>.</a:t>
            </a:r>
          </a:p>
          <a:p>
            <a:pPr marL="285750" indent="-285750" algn="just">
              <a:buFont typeface="Wingdings" panose="05000000000000000000" pitchFamily="2" charset="2"/>
              <a:buChar char="ü"/>
            </a:pPr>
            <a:r>
              <a:rPr lang="tr-TR" sz="1400" dirty="0"/>
              <a:t>15.2. Kayıt ve dosyalama sistemi kapsamlı ve güncel olmalı, yönetici ve personel tarafından ulaşılabilir ve izlenebilir olmalıdır</a:t>
            </a:r>
            <a:r>
              <a:rPr lang="tr-TR" sz="1400" dirty="0" smtClean="0"/>
              <a:t>.</a:t>
            </a:r>
          </a:p>
          <a:p>
            <a:pPr marL="285750" indent="-285750" algn="just">
              <a:buFont typeface="Wingdings" panose="05000000000000000000" pitchFamily="2" charset="2"/>
              <a:buChar char="ü"/>
            </a:pPr>
            <a:r>
              <a:rPr lang="tr-TR" sz="1400" dirty="0"/>
              <a:t>15.3. Kayıt ve dosyalama sistemi, kişisel verilerin güvenliğini ve korunmasını sağlamalıdır</a:t>
            </a:r>
            <a:r>
              <a:rPr lang="tr-TR" sz="1400" dirty="0" smtClean="0"/>
              <a:t>.</a:t>
            </a:r>
          </a:p>
          <a:p>
            <a:pPr marL="285750" indent="-285750" algn="just">
              <a:buFont typeface="Wingdings" panose="05000000000000000000" pitchFamily="2" charset="2"/>
              <a:buChar char="ü"/>
            </a:pPr>
            <a:r>
              <a:rPr lang="tr-TR" sz="1400" dirty="0"/>
              <a:t>15.4. Kayıt ve dosyalama sistemi belirlenmiş standartlara uygun olmalıdır</a:t>
            </a:r>
            <a:r>
              <a:rPr lang="tr-TR" sz="1400" dirty="0" smtClean="0"/>
              <a:t>.</a:t>
            </a:r>
          </a:p>
          <a:p>
            <a:pPr marL="285750" indent="-285750" algn="just">
              <a:buFont typeface="Wingdings" panose="05000000000000000000" pitchFamily="2" charset="2"/>
              <a:buChar char="ü"/>
            </a:pPr>
            <a:r>
              <a:rPr lang="tr-TR" sz="1400" dirty="0"/>
              <a:t>15.5. Gelen ve giden evrak zamanında kaydedilmeli, standartlara uygun bir şekilde sınıflandırılmalı ve arşiv sistemine uygun olarak muhafaza edilmelidir</a:t>
            </a:r>
            <a:r>
              <a:rPr lang="tr-TR" sz="1400" dirty="0" smtClean="0"/>
              <a:t>.</a:t>
            </a:r>
          </a:p>
          <a:p>
            <a:pPr marL="285750" indent="-285750" algn="just">
              <a:buFont typeface="Wingdings" panose="05000000000000000000" pitchFamily="2" charset="2"/>
              <a:buChar char="ü"/>
            </a:pPr>
            <a:r>
              <a:rPr lang="tr-TR" sz="1400" dirty="0"/>
              <a:t>15.6. İdarenin iş ve işlemlerinin kaydı, sınıflandırılması, korunması ve erişimini de kapsayan, belirlenmiş standartlara uygun arşiv ve dokümantasyon sistemi oluşturulmalıdır.</a:t>
            </a:r>
            <a:endParaRPr lang="tr-TR" sz="1400" dirty="0" smtClean="0"/>
          </a:p>
          <a:p>
            <a:pPr marL="285750" indent="-285750" algn="just">
              <a:buFont typeface="Wingdings" panose="05000000000000000000" pitchFamily="2" charset="2"/>
              <a:buChar char="Ø"/>
            </a:pPr>
            <a:endParaRPr lang="tr-TR" sz="1400" b="1" spc="-25" dirty="0" smtClean="0">
              <a:solidFill>
                <a:srgbClr val="DE7D17"/>
              </a:solidFill>
              <a:cs typeface="Calibri"/>
            </a:endParaRPr>
          </a:p>
          <a:p>
            <a:pPr marL="285750" indent="-285750" algn="just">
              <a:buFont typeface="Wingdings" panose="05000000000000000000" pitchFamily="2" charset="2"/>
              <a:buChar char="Ø"/>
            </a:pPr>
            <a:r>
              <a:rPr lang="tr-TR" sz="1400" b="1" spc="-25" dirty="0">
                <a:solidFill>
                  <a:srgbClr val="DE7D17"/>
                </a:solidFill>
                <a:cs typeface="Calibri"/>
              </a:rPr>
              <a:t>Standart: 16. Hata, usulsüzlük ve yolsuzlukların bildirilmesi: </a:t>
            </a:r>
            <a:r>
              <a:rPr lang="tr-TR" sz="1400" dirty="0"/>
              <a:t>İdareler, hata, usulsüzlük ve yolsuzlukların belirlenen bir düzen içinde bildirilmesini sağlayacak yöntemler oluşturmalıdır</a:t>
            </a:r>
            <a:r>
              <a:rPr lang="tr-TR" sz="1400" dirty="0" smtClean="0"/>
              <a:t>.</a:t>
            </a:r>
          </a:p>
          <a:p>
            <a:pPr algn="just"/>
            <a:r>
              <a:rPr lang="tr-TR" sz="1400" b="1" dirty="0"/>
              <a:t>	</a:t>
            </a:r>
            <a:r>
              <a:rPr lang="tr-TR" sz="1400" b="1" dirty="0" smtClean="0"/>
              <a:t>Bu standart için gerekli genel şartlar:</a:t>
            </a:r>
          </a:p>
          <a:p>
            <a:pPr marL="285750" indent="-285750" algn="just">
              <a:buFont typeface="Wingdings" panose="05000000000000000000" pitchFamily="2" charset="2"/>
              <a:buChar char="ü"/>
            </a:pPr>
            <a:r>
              <a:rPr lang="tr-TR" sz="1400" dirty="0"/>
              <a:t>16.1. Hata, usulsüzlük ve yolsuzlukların bildirim yöntemleri belirlenmeli ve duyurulmalıdır</a:t>
            </a:r>
            <a:r>
              <a:rPr lang="tr-TR" sz="1400" dirty="0" smtClean="0"/>
              <a:t>.</a:t>
            </a:r>
          </a:p>
          <a:p>
            <a:pPr marL="285750" indent="-285750" algn="just">
              <a:buFont typeface="Wingdings" panose="05000000000000000000" pitchFamily="2" charset="2"/>
              <a:buChar char="ü"/>
            </a:pPr>
            <a:r>
              <a:rPr lang="tr-TR" sz="1400" dirty="0"/>
              <a:t>16.2. Yöneticiler, bildirilen hata, usulsüzlük ve yolsuzluklar hakkında yeterli incelemeyi yapmalıdır</a:t>
            </a:r>
            <a:r>
              <a:rPr lang="tr-TR" sz="1400" dirty="0" smtClean="0"/>
              <a:t>.</a:t>
            </a:r>
          </a:p>
          <a:p>
            <a:pPr marL="285750" indent="-285750" algn="just">
              <a:buFont typeface="Wingdings" panose="05000000000000000000" pitchFamily="2" charset="2"/>
              <a:buChar char="ü"/>
            </a:pPr>
            <a:r>
              <a:rPr lang="tr-TR" sz="1400" dirty="0"/>
              <a:t>16.3. Hata, usulsüzlük ve yolsuzlukları bildiren personele haksız ve ayırımcı bir muamele yapılmamalıdır.</a:t>
            </a:r>
            <a:endParaRPr lang="tr-TR" sz="1400" dirty="0" smtClean="0"/>
          </a:p>
        </p:txBody>
      </p:sp>
      <p:pic>
        <p:nvPicPr>
          <p:cNvPr id="4" name="Image 4"/>
          <p:cNvPicPr/>
          <p:nvPr/>
        </p:nvPicPr>
        <p:blipFill>
          <a:blip r:embed="rId2" cstate="print">
            <a:extLst>
              <a:ext uri="{28A0092B-C50C-407E-A947-70E740481C1C}">
                <a14:useLocalDpi xmlns:a14="http://schemas.microsoft.com/office/drawing/2010/main" val="0"/>
              </a:ext>
            </a:extLst>
          </a:blip>
          <a:stretch>
            <a:fillRect/>
          </a:stretch>
        </p:blipFill>
        <p:spPr>
          <a:xfrm>
            <a:off x="76200" y="515891"/>
            <a:ext cx="762000" cy="609600"/>
          </a:xfrm>
          <a:prstGeom prst="rect">
            <a:avLst/>
          </a:prstGeom>
        </p:spPr>
      </p:pic>
      <p:sp>
        <p:nvSpPr>
          <p:cNvPr id="6" name="Unvan 1"/>
          <p:cNvSpPr txBox="1">
            <a:spLocks/>
          </p:cNvSpPr>
          <p:nvPr/>
        </p:nvSpPr>
        <p:spPr>
          <a:xfrm>
            <a:off x="1295400" y="820691"/>
            <a:ext cx="3810000" cy="307777"/>
          </a:xfrm>
          <a:prstGeom prst="rect">
            <a:avLst/>
          </a:prstGeom>
        </p:spPr>
        <p:txBody>
          <a:bodyPr wrap="square" lIns="0" tIns="0" rIns="0" bIns="0">
            <a:spAutoFit/>
          </a:bodyPr>
          <a:lstStyle>
            <a:lvl1pPr>
              <a:defRPr sz="3600" b="1" i="0">
                <a:solidFill>
                  <a:srgbClr val="C00000"/>
                </a:solidFill>
                <a:latin typeface="Calibri"/>
                <a:ea typeface="+mj-ea"/>
                <a:cs typeface="Calibri"/>
              </a:defRPr>
            </a:lvl1pPr>
          </a:lstStyle>
          <a:p>
            <a:r>
              <a:rPr lang="tr-TR" sz="2000" dirty="0" smtClean="0">
                <a:solidFill>
                  <a:schemeClr val="accent5">
                    <a:lumMod val="75000"/>
                  </a:schemeClr>
                </a:solidFill>
                <a:latin typeface="+mn-lt"/>
                <a:cs typeface="Cambria"/>
              </a:rPr>
              <a:t>Bilgi ve iletişim Standartları</a:t>
            </a:r>
            <a:endParaRPr lang="tr-TR" sz="2000" dirty="0">
              <a:solidFill>
                <a:schemeClr val="accent5">
                  <a:lumMod val="75000"/>
                </a:schemeClr>
              </a:solidFill>
              <a:latin typeface="+mn-lt"/>
              <a:cs typeface="Cambria"/>
            </a:endParaRPr>
          </a:p>
        </p:txBody>
      </p:sp>
    </p:spTree>
    <p:extLst>
      <p:ext uri="{BB962C8B-B14F-4D97-AF65-F5344CB8AC3E}">
        <p14:creationId xmlns:p14="http://schemas.microsoft.com/office/powerpoint/2010/main" val="40641048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52400" y="1752600"/>
            <a:ext cx="8839199" cy="4173578"/>
          </a:xfrm>
          <a:prstGeom prst="rect">
            <a:avLst/>
          </a:prstGeom>
        </p:spPr>
        <p:txBody>
          <a:bodyPr vert="horz" wrap="square" lIns="0" tIns="13335" rIns="0" bIns="0" rtlCol="0">
            <a:spAutoFit/>
          </a:bodyPr>
          <a:lstStyle/>
          <a:p>
            <a:pPr marL="355600" marR="5080" indent="-342900" algn="just">
              <a:lnSpc>
                <a:spcPts val="2410"/>
              </a:lnSpc>
              <a:spcBef>
                <a:spcPts val="990"/>
              </a:spcBef>
              <a:buSzPct val="114583"/>
              <a:buFont typeface="Wingdings" panose="05000000000000000000" pitchFamily="2" charset="2"/>
              <a:buChar char="§"/>
              <a:tabLst>
                <a:tab pos="300355" algn="l"/>
              </a:tabLst>
            </a:pPr>
            <a:r>
              <a:rPr lang="tr-TR" dirty="0">
                <a:solidFill>
                  <a:schemeClr val="tx1"/>
                </a:solidFill>
                <a:latin typeface="+mn-lt"/>
                <a:ea typeface="+mn-ea"/>
                <a:cs typeface="+mn-cs"/>
              </a:rPr>
              <a:t>İzleme, iç kontrol sisteminin kalitesini değerlendirmek üzere yürütülen tüm izleme faaliyetlerini kapsar.</a:t>
            </a:r>
          </a:p>
          <a:p>
            <a:pPr marL="355600" marR="5080" indent="-342900" algn="just">
              <a:lnSpc>
                <a:spcPts val="2410"/>
              </a:lnSpc>
              <a:spcBef>
                <a:spcPts val="990"/>
              </a:spcBef>
              <a:buSzPct val="114583"/>
              <a:buFont typeface="Wingdings" panose="05000000000000000000" pitchFamily="2" charset="2"/>
              <a:buChar char="§"/>
              <a:tabLst>
                <a:tab pos="300355" algn="l"/>
              </a:tabLst>
            </a:pPr>
            <a:r>
              <a:rPr lang="tr-TR" dirty="0" smtClean="0">
                <a:solidFill>
                  <a:schemeClr val="tx1"/>
                </a:solidFill>
                <a:latin typeface="+mn-lt"/>
                <a:ea typeface="+mn-ea"/>
                <a:cs typeface="+mn-cs"/>
              </a:rPr>
              <a:t>İç </a:t>
            </a:r>
            <a:r>
              <a:rPr lang="tr-TR" dirty="0">
                <a:solidFill>
                  <a:schemeClr val="tx1"/>
                </a:solidFill>
                <a:latin typeface="+mn-lt"/>
                <a:ea typeface="+mn-ea"/>
                <a:cs typeface="+mn-cs"/>
              </a:rPr>
              <a:t>kontrol, kurumun karşılaştığı risklere ve değişikliklere sürekli olarak uyum sağlaması gereken dinamik bir süreç olduğundan, bu sürecin; değişen hedeflere, koşullara, kaynaklara ve risklere uyum sağlayıp sağlayamadığının izlenmesi gerekmektedir</a:t>
            </a:r>
            <a:r>
              <a:rPr lang="tr-TR" dirty="0" smtClean="0">
                <a:solidFill>
                  <a:schemeClr val="tx1"/>
                </a:solidFill>
                <a:latin typeface="+mn-lt"/>
                <a:ea typeface="+mn-ea"/>
                <a:cs typeface="+mn-cs"/>
              </a:rPr>
              <a:t>.</a:t>
            </a:r>
            <a:endParaRPr lang="tr-TR" dirty="0">
              <a:solidFill>
                <a:schemeClr val="tx1"/>
              </a:solidFill>
              <a:latin typeface="+mn-lt"/>
              <a:ea typeface="+mn-ea"/>
              <a:cs typeface="+mn-cs"/>
            </a:endParaRPr>
          </a:p>
          <a:p>
            <a:pPr marL="355600" marR="5080" indent="-342900" algn="just">
              <a:lnSpc>
                <a:spcPts val="2410"/>
              </a:lnSpc>
              <a:spcBef>
                <a:spcPts val="990"/>
              </a:spcBef>
              <a:buSzPct val="114583"/>
              <a:buFont typeface="Wingdings" panose="05000000000000000000" pitchFamily="2" charset="2"/>
              <a:buChar char="§"/>
              <a:tabLst>
                <a:tab pos="300355" algn="l"/>
              </a:tabLst>
            </a:pPr>
            <a:r>
              <a:rPr dirty="0" err="1">
                <a:solidFill>
                  <a:schemeClr val="tx1"/>
                </a:solidFill>
                <a:latin typeface="+mn-lt"/>
                <a:ea typeface="+mn-ea"/>
                <a:cs typeface="+mn-cs"/>
              </a:rPr>
              <a:t>İzleme</a:t>
            </a:r>
            <a:r>
              <a:rPr dirty="0">
                <a:solidFill>
                  <a:schemeClr val="tx1"/>
                </a:solidFill>
                <a:latin typeface="+mn-lt"/>
                <a:ea typeface="+mn-ea"/>
                <a:cs typeface="+mn-cs"/>
              </a:rPr>
              <a:t>; idarenin amaç ve hedeflerine ulaşma konusunda iç kontrol sisteminin beklenen katkıyı sağlayıp sağlamadığının, iç kontrol </a:t>
            </a:r>
            <a:r>
              <a:rPr dirty="0" err="1">
                <a:solidFill>
                  <a:schemeClr val="tx1"/>
                </a:solidFill>
                <a:latin typeface="+mn-lt"/>
                <a:ea typeface="+mn-ea"/>
                <a:cs typeface="+mn-cs"/>
              </a:rPr>
              <a:t>standartlarına</a:t>
            </a:r>
            <a:r>
              <a:rPr dirty="0">
                <a:solidFill>
                  <a:schemeClr val="tx1"/>
                </a:solidFill>
                <a:latin typeface="+mn-lt"/>
                <a:ea typeface="+mn-ea"/>
                <a:cs typeface="+mn-cs"/>
              </a:rPr>
              <a:t> </a:t>
            </a:r>
            <a:r>
              <a:rPr dirty="0" err="1">
                <a:solidFill>
                  <a:schemeClr val="tx1"/>
                </a:solidFill>
                <a:latin typeface="+mn-lt"/>
                <a:ea typeface="+mn-ea"/>
                <a:cs typeface="+mn-cs"/>
              </a:rPr>
              <a:t>uyum</a:t>
            </a:r>
            <a:r>
              <a:rPr lang="tr-TR" dirty="0">
                <a:solidFill>
                  <a:schemeClr val="tx1"/>
                </a:solidFill>
                <a:latin typeface="+mn-lt"/>
                <a:ea typeface="+mn-ea"/>
                <a:cs typeface="+mn-cs"/>
              </a:rPr>
              <a:t> </a:t>
            </a:r>
            <a:r>
              <a:rPr dirty="0" err="1">
                <a:solidFill>
                  <a:schemeClr val="tx1"/>
                </a:solidFill>
                <a:latin typeface="+mn-lt"/>
                <a:ea typeface="+mn-ea"/>
                <a:cs typeface="+mn-cs"/>
              </a:rPr>
              <a:t>çerçevesinde</a:t>
            </a:r>
            <a:r>
              <a:rPr dirty="0">
                <a:solidFill>
                  <a:schemeClr val="tx1"/>
                </a:solidFill>
                <a:latin typeface="+mn-lt"/>
                <a:ea typeface="+mn-ea"/>
                <a:cs typeface="+mn-cs"/>
              </a:rPr>
              <a:t> değerlendirilmesi ve sistemin iyileştirmeye açık </a:t>
            </a:r>
            <a:r>
              <a:rPr dirty="0" err="1">
                <a:solidFill>
                  <a:schemeClr val="tx1"/>
                </a:solidFill>
                <a:latin typeface="+mn-lt"/>
                <a:ea typeface="+mn-ea"/>
                <a:cs typeface="+mn-cs"/>
              </a:rPr>
              <a:t>alanlarına</a:t>
            </a:r>
            <a:r>
              <a:rPr dirty="0">
                <a:solidFill>
                  <a:schemeClr val="tx1"/>
                </a:solidFill>
                <a:latin typeface="+mn-lt"/>
                <a:ea typeface="+mn-ea"/>
                <a:cs typeface="+mn-cs"/>
              </a:rPr>
              <a:t> </a:t>
            </a:r>
            <a:r>
              <a:rPr dirty="0" err="1">
                <a:solidFill>
                  <a:schemeClr val="tx1"/>
                </a:solidFill>
                <a:latin typeface="+mn-lt"/>
                <a:ea typeface="+mn-ea"/>
                <a:cs typeface="+mn-cs"/>
              </a:rPr>
              <a:t>yönelik</a:t>
            </a:r>
            <a:r>
              <a:rPr lang="tr-TR" dirty="0">
                <a:solidFill>
                  <a:schemeClr val="tx1"/>
                </a:solidFill>
                <a:latin typeface="+mn-lt"/>
                <a:ea typeface="+mn-ea"/>
                <a:cs typeface="+mn-cs"/>
              </a:rPr>
              <a:t> </a:t>
            </a:r>
            <a:r>
              <a:rPr dirty="0" err="1">
                <a:solidFill>
                  <a:schemeClr val="tx1"/>
                </a:solidFill>
                <a:latin typeface="+mn-lt"/>
                <a:ea typeface="+mn-ea"/>
                <a:cs typeface="+mn-cs"/>
              </a:rPr>
              <a:t>eylemlerin</a:t>
            </a:r>
            <a:r>
              <a:rPr dirty="0">
                <a:solidFill>
                  <a:schemeClr val="tx1"/>
                </a:solidFill>
                <a:latin typeface="+mn-lt"/>
                <a:ea typeface="+mn-ea"/>
                <a:cs typeface="+mn-cs"/>
              </a:rPr>
              <a:t> </a:t>
            </a:r>
            <a:r>
              <a:rPr dirty="0" err="1">
                <a:solidFill>
                  <a:schemeClr val="tx1"/>
                </a:solidFill>
                <a:latin typeface="+mn-lt"/>
                <a:ea typeface="+mn-ea"/>
                <a:cs typeface="+mn-cs"/>
              </a:rPr>
              <a:t>belirlenmesidir</a:t>
            </a:r>
            <a:r>
              <a:rPr dirty="0">
                <a:solidFill>
                  <a:schemeClr val="tx1"/>
                </a:solidFill>
                <a:latin typeface="+mn-lt"/>
                <a:ea typeface="+mn-ea"/>
                <a:cs typeface="+mn-cs"/>
              </a:rPr>
              <a:t>.</a:t>
            </a:r>
            <a:endParaRPr lang="tr-TR" dirty="0">
              <a:solidFill>
                <a:schemeClr val="tx1"/>
              </a:solidFill>
              <a:latin typeface="+mn-lt"/>
              <a:ea typeface="+mn-ea"/>
              <a:cs typeface="+mn-cs"/>
            </a:endParaRPr>
          </a:p>
          <a:p>
            <a:pPr marL="4445" algn="just">
              <a:spcBef>
                <a:spcPts val="105"/>
              </a:spcBef>
              <a:buClr>
                <a:srgbClr val="C00000"/>
              </a:buClr>
              <a:buSzPct val="95000"/>
              <a:tabLst>
                <a:tab pos="128270" algn="l"/>
              </a:tabLst>
            </a:pPr>
            <a:endParaRPr lang="tr-TR" spc="-10" dirty="0" smtClean="0">
              <a:latin typeface="Calibri"/>
              <a:cs typeface="Calibri"/>
            </a:endParaRPr>
          </a:p>
          <a:p>
            <a:pPr marL="285750" marR="5080" indent="-285750" algn="just">
              <a:spcBef>
                <a:spcPts val="105"/>
              </a:spcBef>
              <a:buClr>
                <a:schemeClr val="accent6"/>
              </a:buClr>
              <a:buSzPct val="95000"/>
              <a:buFont typeface="Wingdings" panose="05000000000000000000" pitchFamily="2" charset="2"/>
              <a:buChar char="Ø"/>
              <a:tabLst>
                <a:tab pos="286385" algn="l"/>
              </a:tabLst>
            </a:pPr>
            <a:r>
              <a:rPr lang="tr-TR" b="1" spc="-25" dirty="0">
                <a:solidFill>
                  <a:srgbClr val="DE7D17"/>
                </a:solidFill>
                <a:latin typeface="Calibri"/>
                <a:ea typeface="+mn-ea"/>
                <a:cs typeface="Calibri"/>
              </a:rPr>
              <a:t>İzleme Standartları:</a:t>
            </a:r>
          </a:p>
          <a:p>
            <a:pPr marL="285750" indent="-285750" algn="just">
              <a:buFont typeface="Arial" panose="020B0604020202020204" pitchFamily="34" charset="0"/>
              <a:buChar char="•"/>
            </a:pPr>
            <a:r>
              <a:rPr lang="tr-TR" dirty="0">
                <a:solidFill>
                  <a:schemeClr val="tx1"/>
                </a:solidFill>
                <a:latin typeface="+mn-lt"/>
                <a:ea typeface="+mn-ea"/>
                <a:cs typeface="+mn-cs"/>
              </a:rPr>
              <a:t>Standart </a:t>
            </a:r>
            <a:r>
              <a:rPr lang="tr-TR" dirty="0" smtClean="0">
                <a:solidFill>
                  <a:schemeClr val="tx1"/>
                </a:solidFill>
                <a:latin typeface="+mn-lt"/>
                <a:ea typeface="+mn-ea"/>
                <a:cs typeface="+mn-cs"/>
              </a:rPr>
              <a:t>17:İç Kontrolün Değerlendirilmesi</a:t>
            </a:r>
            <a:endParaRPr lang="tr-TR" dirty="0">
              <a:solidFill>
                <a:schemeClr val="tx1"/>
              </a:solidFill>
              <a:latin typeface="+mn-lt"/>
              <a:ea typeface="+mn-ea"/>
              <a:cs typeface="+mn-cs"/>
            </a:endParaRPr>
          </a:p>
          <a:p>
            <a:pPr marL="285750" indent="-285750" algn="just">
              <a:buFont typeface="Arial" panose="020B0604020202020204" pitchFamily="34" charset="0"/>
              <a:buChar char="•"/>
            </a:pPr>
            <a:r>
              <a:rPr lang="tr-TR" dirty="0">
                <a:solidFill>
                  <a:schemeClr val="tx1"/>
                </a:solidFill>
                <a:latin typeface="+mn-lt"/>
                <a:ea typeface="+mn-ea"/>
                <a:cs typeface="+mn-cs"/>
              </a:rPr>
              <a:t>Standart 18</a:t>
            </a:r>
            <a:r>
              <a:rPr lang="tr-TR" dirty="0" smtClean="0">
                <a:solidFill>
                  <a:schemeClr val="tx1"/>
                </a:solidFill>
                <a:latin typeface="+mn-lt"/>
                <a:ea typeface="+mn-ea"/>
                <a:cs typeface="+mn-cs"/>
              </a:rPr>
              <a:t>: İç Denetim</a:t>
            </a:r>
            <a:endParaRPr lang="tr-TR" dirty="0">
              <a:solidFill>
                <a:schemeClr val="tx1"/>
              </a:solidFill>
              <a:latin typeface="+mn-lt"/>
              <a:ea typeface="+mn-ea"/>
              <a:cs typeface="+mn-cs"/>
            </a:endParaRPr>
          </a:p>
        </p:txBody>
      </p:sp>
      <p:pic>
        <p:nvPicPr>
          <p:cNvPr id="5" name="Image 4"/>
          <p:cNvPicPr/>
          <p:nvPr/>
        </p:nvPicPr>
        <p:blipFill>
          <a:blip r:embed="rId2" cstate="print">
            <a:extLst>
              <a:ext uri="{28A0092B-C50C-407E-A947-70E740481C1C}">
                <a14:useLocalDpi xmlns:a14="http://schemas.microsoft.com/office/drawing/2010/main" val="0"/>
              </a:ext>
            </a:extLst>
          </a:blip>
          <a:stretch>
            <a:fillRect/>
          </a:stretch>
        </p:blipFill>
        <p:spPr>
          <a:xfrm>
            <a:off x="76200" y="515891"/>
            <a:ext cx="762000" cy="609600"/>
          </a:xfrm>
          <a:prstGeom prst="rect">
            <a:avLst/>
          </a:prstGeom>
        </p:spPr>
      </p:pic>
      <p:sp>
        <p:nvSpPr>
          <p:cNvPr id="6" name="Unvan 1"/>
          <p:cNvSpPr txBox="1">
            <a:spLocks/>
          </p:cNvSpPr>
          <p:nvPr/>
        </p:nvSpPr>
        <p:spPr>
          <a:xfrm>
            <a:off x="1295400" y="820691"/>
            <a:ext cx="3810000" cy="307777"/>
          </a:xfrm>
          <a:prstGeom prst="rect">
            <a:avLst/>
          </a:prstGeom>
        </p:spPr>
        <p:txBody>
          <a:bodyPr wrap="square" lIns="0" tIns="0" rIns="0" bIns="0">
            <a:spAutoFit/>
          </a:bodyPr>
          <a:lstStyle>
            <a:lvl1pPr>
              <a:defRPr sz="3600" b="1" i="0">
                <a:solidFill>
                  <a:srgbClr val="C00000"/>
                </a:solidFill>
                <a:latin typeface="Calibri"/>
                <a:ea typeface="+mj-ea"/>
                <a:cs typeface="Calibri"/>
              </a:defRPr>
            </a:lvl1pPr>
          </a:lstStyle>
          <a:p>
            <a:r>
              <a:rPr lang="tr-TR" sz="2000" dirty="0" smtClean="0">
                <a:solidFill>
                  <a:schemeClr val="accent5">
                    <a:lumMod val="75000"/>
                  </a:schemeClr>
                </a:solidFill>
                <a:latin typeface="+mn-lt"/>
                <a:cs typeface="Cambria"/>
              </a:rPr>
              <a:t>İzleme Standartları</a:t>
            </a:r>
            <a:endParaRPr lang="tr-TR" sz="2000" dirty="0">
              <a:solidFill>
                <a:schemeClr val="accent5">
                  <a:lumMod val="75000"/>
                </a:schemeClr>
              </a:solidFill>
              <a:latin typeface="+mn-lt"/>
              <a:cs typeface="Cambria"/>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76200" y="1295400"/>
            <a:ext cx="8915400" cy="3877985"/>
          </a:xfrm>
        </p:spPr>
        <p:txBody>
          <a:bodyPr/>
          <a:lstStyle/>
          <a:p>
            <a:pPr marL="285750" indent="-285750" algn="just">
              <a:buFont typeface="Wingdings" panose="05000000000000000000" pitchFamily="2" charset="2"/>
              <a:buChar char="Ø"/>
            </a:pPr>
            <a:r>
              <a:rPr lang="tr-TR" sz="1400" b="1" spc="-25" dirty="0">
                <a:solidFill>
                  <a:srgbClr val="DE7D17"/>
                </a:solidFill>
                <a:cs typeface="Calibri"/>
              </a:rPr>
              <a:t>Standart: 17. İç kontrolün </a:t>
            </a:r>
            <a:r>
              <a:rPr lang="tr-TR" sz="1400" b="1" spc="-25" dirty="0" smtClean="0">
                <a:solidFill>
                  <a:srgbClr val="DE7D17"/>
                </a:solidFill>
                <a:cs typeface="Calibri"/>
              </a:rPr>
              <a:t>değerlendirilmesi: </a:t>
            </a:r>
            <a:r>
              <a:rPr lang="tr-TR" sz="1400" dirty="0"/>
              <a:t>İdareler iç kontrol sistemini yılda en az bir kez değerlendirmelidir</a:t>
            </a:r>
            <a:r>
              <a:rPr lang="tr-TR" sz="1400" dirty="0" smtClean="0"/>
              <a:t>.</a:t>
            </a:r>
            <a:endParaRPr lang="tr-TR" sz="1400" dirty="0"/>
          </a:p>
          <a:p>
            <a:pPr algn="just"/>
            <a:r>
              <a:rPr lang="tr-TR" sz="1400" b="1" dirty="0" smtClean="0"/>
              <a:t>	Bu </a:t>
            </a:r>
            <a:r>
              <a:rPr lang="tr-TR" sz="1400" b="1" dirty="0"/>
              <a:t>standart için gerekli genel şartlar</a:t>
            </a:r>
            <a:r>
              <a:rPr lang="tr-TR" sz="1400" b="1" dirty="0" smtClean="0"/>
              <a:t>:</a:t>
            </a:r>
          </a:p>
          <a:p>
            <a:pPr marL="285750" indent="-285750" algn="just">
              <a:buFont typeface="Wingdings" panose="05000000000000000000" pitchFamily="2" charset="2"/>
              <a:buChar char="ü"/>
            </a:pPr>
            <a:r>
              <a:rPr lang="tr-TR" sz="1400" dirty="0"/>
              <a:t>17.1. İç kontrol sistemi, sürekli izleme veya özel bir değerlendirme yapma veya bu iki yöntem birlikte kullanılarak değerlendirilmelidir</a:t>
            </a:r>
            <a:r>
              <a:rPr lang="tr-TR" sz="1400" dirty="0" smtClean="0"/>
              <a:t>.</a:t>
            </a:r>
          </a:p>
          <a:p>
            <a:pPr marL="285750" indent="-285750" algn="just">
              <a:buFont typeface="Wingdings" panose="05000000000000000000" pitchFamily="2" charset="2"/>
              <a:buChar char="ü"/>
            </a:pPr>
            <a:r>
              <a:rPr lang="tr-TR" sz="1400" dirty="0"/>
              <a:t>17.2. İç kontrolün eksik yönleri ile uygun olmayan kontrol yöntemlerinin belirlenmesi, bildirilmesi ve gerekli önlemlerin alınması konusunda süreç ve yöntem belirlenmelidir</a:t>
            </a:r>
            <a:r>
              <a:rPr lang="tr-TR" sz="1400" dirty="0" smtClean="0"/>
              <a:t>.</a:t>
            </a:r>
          </a:p>
          <a:p>
            <a:pPr marL="285750" indent="-285750" algn="just">
              <a:buFont typeface="Wingdings" panose="05000000000000000000" pitchFamily="2" charset="2"/>
              <a:buChar char="ü"/>
            </a:pPr>
            <a:r>
              <a:rPr lang="tr-TR" sz="1400" dirty="0"/>
              <a:t>17.3. İç kontrolün değerlendirilmesine idarenin birimlerinin katılımı sağlanmalıdır</a:t>
            </a:r>
            <a:r>
              <a:rPr lang="tr-TR" sz="1400" dirty="0" smtClean="0"/>
              <a:t>.</a:t>
            </a:r>
          </a:p>
          <a:p>
            <a:pPr marL="285750" indent="-285750" algn="just">
              <a:buFont typeface="Wingdings" panose="05000000000000000000" pitchFamily="2" charset="2"/>
              <a:buChar char="ü"/>
            </a:pPr>
            <a:r>
              <a:rPr lang="tr-TR" sz="1400" dirty="0"/>
              <a:t>17.4. İç kontrolün değerlendirilmesinde, yöneticilerin görüşleri, kişi ve/veya idarelerin talep ve şikâyetleri ile iç ve dış denetim sonucunda düzenlenen raporlar dikkate alınmalıdır</a:t>
            </a:r>
            <a:r>
              <a:rPr lang="tr-TR" sz="1400" dirty="0" smtClean="0"/>
              <a:t>.</a:t>
            </a:r>
          </a:p>
          <a:p>
            <a:pPr marL="285750" indent="-285750" algn="just">
              <a:buFont typeface="Wingdings" panose="05000000000000000000" pitchFamily="2" charset="2"/>
              <a:buChar char="ü"/>
            </a:pPr>
            <a:r>
              <a:rPr lang="tr-TR" sz="1400" dirty="0"/>
              <a:t>17.5. İç kontrolün değerlendirilmesi sonucunda alınması gereken önlemler belirlenmeli ve bir eylem planı çerçevesinde uygulanmalıdır</a:t>
            </a:r>
            <a:r>
              <a:rPr lang="tr-TR" sz="1400" dirty="0" smtClean="0"/>
              <a:t>.</a:t>
            </a:r>
          </a:p>
          <a:p>
            <a:pPr marL="285750" indent="-285750" algn="just">
              <a:buFont typeface="Wingdings" panose="05000000000000000000" pitchFamily="2" charset="2"/>
              <a:buChar char="ü"/>
            </a:pPr>
            <a:endParaRPr lang="tr-TR" sz="1400" b="1" spc="-25" dirty="0" smtClean="0">
              <a:solidFill>
                <a:srgbClr val="DE7D17"/>
              </a:solidFill>
              <a:cs typeface="Calibri"/>
            </a:endParaRPr>
          </a:p>
          <a:p>
            <a:pPr marL="285750" indent="-285750" algn="just">
              <a:buFont typeface="Wingdings" panose="05000000000000000000" pitchFamily="2" charset="2"/>
              <a:buChar char="Ø"/>
            </a:pPr>
            <a:r>
              <a:rPr lang="tr-TR" sz="1400" b="1" spc="-25" dirty="0">
                <a:solidFill>
                  <a:srgbClr val="DE7D17"/>
                </a:solidFill>
                <a:cs typeface="Calibri"/>
              </a:rPr>
              <a:t>Standart: 18. İç </a:t>
            </a:r>
            <a:r>
              <a:rPr lang="tr-TR" sz="1400" b="1" spc="-25" dirty="0" smtClean="0">
                <a:solidFill>
                  <a:srgbClr val="DE7D17"/>
                </a:solidFill>
                <a:cs typeface="Calibri"/>
              </a:rPr>
              <a:t>denetim: </a:t>
            </a:r>
            <a:r>
              <a:rPr lang="tr-TR" sz="1400" dirty="0"/>
              <a:t>İdareler fonksiyonel olarak bağımsız bir iç denetim faaliyetini sağlamalıdır.</a:t>
            </a:r>
            <a:endParaRPr lang="tr-TR" sz="1400" dirty="0" smtClean="0"/>
          </a:p>
          <a:p>
            <a:pPr algn="just"/>
            <a:r>
              <a:rPr lang="tr-TR" sz="1400" b="1" dirty="0"/>
              <a:t>	</a:t>
            </a:r>
            <a:r>
              <a:rPr lang="tr-TR" sz="1400" b="1" dirty="0" smtClean="0"/>
              <a:t>Bu standart için gerekli genel şartlar:</a:t>
            </a:r>
          </a:p>
          <a:p>
            <a:pPr marL="285750" indent="-285750" algn="just">
              <a:buFont typeface="Wingdings" panose="05000000000000000000" pitchFamily="2" charset="2"/>
              <a:buChar char="ü"/>
            </a:pPr>
            <a:r>
              <a:rPr lang="tr-TR" sz="1400" dirty="0"/>
              <a:t>18.1. İç denetim faaliyeti İç Denetim Koordinasyon Kurulu tarafından belirlenen standartlara uygun bir şekilde yürütülmelidir</a:t>
            </a:r>
            <a:r>
              <a:rPr lang="tr-TR" sz="1400" dirty="0" smtClean="0"/>
              <a:t>.</a:t>
            </a:r>
          </a:p>
          <a:p>
            <a:pPr marL="285750" indent="-285750" algn="just">
              <a:buFont typeface="Wingdings" panose="05000000000000000000" pitchFamily="2" charset="2"/>
              <a:buChar char="ü"/>
            </a:pPr>
            <a:r>
              <a:rPr lang="tr-TR" sz="1400" dirty="0"/>
              <a:t>18.2. İç denetim sonucunda idare tarafından alınması gerekli görülen önlemleri içeren eylem planı hazırlanmalı, uygulanmalı ve izlenmelidir.</a:t>
            </a:r>
            <a:endParaRPr lang="tr-TR" sz="1400" dirty="0" smtClean="0"/>
          </a:p>
        </p:txBody>
      </p:sp>
      <p:pic>
        <p:nvPicPr>
          <p:cNvPr id="4" name="Image 4"/>
          <p:cNvPicPr/>
          <p:nvPr/>
        </p:nvPicPr>
        <p:blipFill>
          <a:blip r:embed="rId2" cstate="print">
            <a:extLst>
              <a:ext uri="{28A0092B-C50C-407E-A947-70E740481C1C}">
                <a14:useLocalDpi xmlns:a14="http://schemas.microsoft.com/office/drawing/2010/main" val="0"/>
              </a:ext>
            </a:extLst>
          </a:blip>
          <a:stretch>
            <a:fillRect/>
          </a:stretch>
        </p:blipFill>
        <p:spPr>
          <a:xfrm>
            <a:off x="76200" y="515891"/>
            <a:ext cx="762000" cy="609600"/>
          </a:xfrm>
          <a:prstGeom prst="rect">
            <a:avLst/>
          </a:prstGeom>
        </p:spPr>
      </p:pic>
      <p:sp>
        <p:nvSpPr>
          <p:cNvPr id="8" name="Unvan 1"/>
          <p:cNvSpPr txBox="1">
            <a:spLocks/>
          </p:cNvSpPr>
          <p:nvPr/>
        </p:nvSpPr>
        <p:spPr>
          <a:xfrm>
            <a:off x="1295400" y="820691"/>
            <a:ext cx="3810000" cy="307777"/>
          </a:xfrm>
          <a:prstGeom prst="rect">
            <a:avLst/>
          </a:prstGeom>
        </p:spPr>
        <p:txBody>
          <a:bodyPr wrap="square" lIns="0" tIns="0" rIns="0" bIns="0">
            <a:spAutoFit/>
          </a:bodyPr>
          <a:lstStyle>
            <a:lvl1pPr>
              <a:defRPr sz="3600" b="1" i="0">
                <a:solidFill>
                  <a:srgbClr val="C00000"/>
                </a:solidFill>
                <a:latin typeface="Calibri"/>
                <a:ea typeface="+mj-ea"/>
                <a:cs typeface="Calibri"/>
              </a:defRPr>
            </a:lvl1pPr>
          </a:lstStyle>
          <a:p>
            <a:r>
              <a:rPr lang="tr-TR" sz="2000" dirty="0" smtClean="0">
                <a:solidFill>
                  <a:schemeClr val="accent5">
                    <a:lumMod val="75000"/>
                  </a:schemeClr>
                </a:solidFill>
                <a:latin typeface="+mn-lt"/>
                <a:cs typeface="Cambria"/>
              </a:rPr>
              <a:t>İzleme Standartları</a:t>
            </a:r>
            <a:endParaRPr lang="tr-TR" sz="2000" dirty="0">
              <a:solidFill>
                <a:schemeClr val="accent5">
                  <a:lumMod val="75000"/>
                </a:schemeClr>
              </a:solidFill>
              <a:latin typeface="+mn-lt"/>
              <a:cs typeface="Cambria"/>
            </a:endParaRPr>
          </a:p>
        </p:txBody>
      </p:sp>
    </p:spTree>
    <p:extLst>
      <p:ext uri="{BB962C8B-B14F-4D97-AF65-F5344CB8AC3E}">
        <p14:creationId xmlns:p14="http://schemas.microsoft.com/office/powerpoint/2010/main" val="5610016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43000" y="683664"/>
            <a:ext cx="6986447" cy="430887"/>
          </a:xfrm>
        </p:spPr>
        <p:txBody>
          <a:bodyPr/>
          <a:lstStyle/>
          <a:p>
            <a:pPr marL="300355" algn="ctr">
              <a:spcBef>
                <a:spcPts val="100"/>
              </a:spcBef>
            </a:pPr>
            <a:r>
              <a:rPr lang="tr-TR" sz="2800" dirty="0">
                <a:solidFill>
                  <a:schemeClr val="accent5">
                    <a:lumMod val="75000"/>
                  </a:schemeClr>
                </a:solidFill>
              </a:rPr>
              <a:t>GÜNCELLENEN İÇ KONTROL MEVZUATI</a:t>
            </a:r>
          </a:p>
        </p:txBody>
      </p:sp>
      <p:sp>
        <p:nvSpPr>
          <p:cNvPr id="3" name="Metin Yer Tutucusu 2"/>
          <p:cNvSpPr>
            <a:spLocks noGrp="1"/>
          </p:cNvSpPr>
          <p:nvPr>
            <p:ph type="body" idx="1"/>
          </p:nvPr>
        </p:nvSpPr>
        <p:spPr>
          <a:xfrm>
            <a:off x="228600" y="1447800"/>
            <a:ext cx="8610600" cy="1200329"/>
          </a:xfrm>
        </p:spPr>
        <p:txBody>
          <a:bodyPr/>
          <a:lstStyle/>
          <a:p>
            <a:pPr marL="355600" marR="5080" indent="-342900" algn="just">
              <a:lnSpc>
                <a:spcPts val="2410"/>
              </a:lnSpc>
              <a:spcBef>
                <a:spcPts val="990"/>
              </a:spcBef>
              <a:buSzPct val="114583"/>
              <a:buFont typeface="Wingdings" panose="05000000000000000000" pitchFamily="2" charset="2"/>
              <a:buChar char="§"/>
              <a:tabLst>
                <a:tab pos="300355" algn="l"/>
              </a:tabLst>
            </a:pPr>
            <a:r>
              <a:rPr lang="tr-TR" dirty="0"/>
              <a:t>İç Kontrol ve Ön Mali Kontrole İlişkin Usul ve Esaslar 5 Mart 2025 tarihli 32832 sayılı Resmi Gazete ile yürürlükten kaldırılarak yerine Kamu İç Kontrol Yönetmeliği ve Kamu Ön Mali Kontrol Yönetmeliği yürürlüğe girmiştir.</a:t>
            </a:r>
          </a:p>
          <a:p>
            <a:endParaRPr lang="tr-TR" dirty="0"/>
          </a:p>
        </p:txBody>
      </p:sp>
      <p:graphicFrame>
        <p:nvGraphicFramePr>
          <p:cNvPr id="4" name="Tablo 3"/>
          <p:cNvGraphicFramePr>
            <a:graphicFrameLocks noGrp="1"/>
          </p:cNvGraphicFramePr>
          <p:nvPr>
            <p:extLst>
              <p:ext uri="{D42A27DB-BD31-4B8C-83A1-F6EECF244321}">
                <p14:modId xmlns:p14="http://schemas.microsoft.com/office/powerpoint/2010/main" val="451801317"/>
              </p:ext>
            </p:extLst>
          </p:nvPr>
        </p:nvGraphicFramePr>
        <p:xfrm>
          <a:off x="1752600" y="2872255"/>
          <a:ext cx="5899639" cy="370840"/>
        </p:xfrm>
        <a:graphic>
          <a:graphicData uri="http://schemas.openxmlformats.org/drawingml/2006/table">
            <a:tbl>
              <a:tblPr firstRow="1" bandRow="1">
                <a:tableStyleId>{18603FDC-E32A-4AB5-989C-0864C3EAD2B8}</a:tableStyleId>
              </a:tblPr>
              <a:tblGrid>
                <a:gridCol w="5899639">
                  <a:extLst>
                    <a:ext uri="{9D8B030D-6E8A-4147-A177-3AD203B41FA5}">
                      <a16:colId xmlns:a16="http://schemas.microsoft.com/office/drawing/2014/main" val="1928918832"/>
                    </a:ext>
                  </a:extLst>
                </a:gridCol>
              </a:tblGrid>
              <a:tr h="370840">
                <a:tc>
                  <a:txBody>
                    <a:bodyPr/>
                    <a:lstStyle/>
                    <a:p>
                      <a:pPr algn="ctr"/>
                      <a:r>
                        <a:rPr lang="tr-TR" sz="1800" u="none" strike="noStrike" kern="1200" baseline="0" dirty="0" smtClean="0"/>
                        <a:t>İç Kontrol ve Ön Mali Kontrole İlişkin Usul ve Esaslar</a:t>
                      </a:r>
                      <a:endParaRPr lang="tr-TR" dirty="0"/>
                    </a:p>
                  </a:txBody>
                  <a:tcPr/>
                </a:tc>
                <a:extLst>
                  <a:ext uri="{0D108BD9-81ED-4DB2-BD59-A6C34878D82A}">
                    <a16:rowId xmlns:a16="http://schemas.microsoft.com/office/drawing/2014/main" val="3537162015"/>
                  </a:ext>
                </a:extLst>
              </a:tr>
            </a:tbl>
          </a:graphicData>
        </a:graphic>
      </p:graphicFrame>
      <p:cxnSp>
        <p:nvCxnSpPr>
          <p:cNvPr id="5" name="Düz Ok Bağlayıcısı 4"/>
          <p:cNvCxnSpPr/>
          <p:nvPr/>
        </p:nvCxnSpPr>
        <p:spPr>
          <a:xfrm flipH="1">
            <a:off x="2358648" y="3429000"/>
            <a:ext cx="1210775" cy="8176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Düz Ok Bağlayıcısı 5"/>
          <p:cNvCxnSpPr/>
          <p:nvPr/>
        </p:nvCxnSpPr>
        <p:spPr>
          <a:xfrm>
            <a:off x="5638800" y="3431931"/>
            <a:ext cx="1213338" cy="8191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Dikdörtgen 6"/>
          <p:cNvSpPr/>
          <p:nvPr/>
        </p:nvSpPr>
        <p:spPr>
          <a:xfrm>
            <a:off x="767240" y="4343400"/>
            <a:ext cx="3182816" cy="1206866"/>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tr-TR" dirty="0"/>
              <a:t>Kamu İç Kontrol Yönetmeliği</a:t>
            </a:r>
          </a:p>
        </p:txBody>
      </p:sp>
      <p:sp>
        <p:nvSpPr>
          <p:cNvPr id="8" name="Dikdörtgen 7"/>
          <p:cNvSpPr/>
          <p:nvPr/>
        </p:nvSpPr>
        <p:spPr>
          <a:xfrm>
            <a:off x="5638800" y="4343400"/>
            <a:ext cx="3077308" cy="1160585"/>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tr-TR" dirty="0"/>
              <a:t>Kamu Ön Mali Kontrol Yönetmeliği</a:t>
            </a:r>
          </a:p>
        </p:txBody>
      </p:sp>
      <p:pic>
        <p:nvPicPr>
          <p:cNvPr id="9" name="Image 4"/>
          <p:cNvPicPr/>
          <p:nvPr/>
        </p:nvPicPr>
        <p:blipFill>
          <a:blip r:embed="rId2" cstate="print">
            <a:extLst>
              <a:ext uri="{28A0092B-C50C-407E-A947-70E740481C1C}">
                <a14:useLocalDpi xmlns:a14="http://schemas.microsoft.com/office/drawing/2010/main" val="0"/>
              </a:ext>
            </a:extLst>
          </a:blip>
          <a:stretch>
            <a:fillRect/>
          </a:stretch>
        </p:blipFill>
        <p:spPr>
          <a:xfrm>
            <a:off x="76200" y="515891"/>
            <a:ext cx="762000" cy="609600"/>
          </a:xfrm>
          <a:prstGeom prst="rect">
            <a:avLst/>
          </a:prstGeom>
        </p:spPr>
      </p:pic>
    </p:spTree>
    <p:extLst>
      <p:ext uri="{BB962C8B-B14F-4D97-AF65-F5344CB8AC3E}">
        <p14:creationId xmlns:p14="http://schemas.microsoft.com/office/powerpoint/2010/main" val="2637872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4400" y="614375"/>
            <a:ext cx="7315200" cy="738664"/>
          </a:xfrm>
        </p:spPr>
        <p:txBody>
          <a:bodyPr/>
          <a:lstStyle/>
          <a:p>
            <a:pPr marL="300355" algn="ctr">
              <a:spcBef>
                <a:spcPts val="100"/>
              </a:spcBef>
            </a:pPr>
            <a:r>
              <a:rPr lang="tr-TR" sz="2400" dirty="0">
                <a:solidFill>
                  <a:schemeClr val="accent5">
                    <a:lumMod val="75000"/>
                  </a:schemeClr>
                </a:solidFill>
              </a:rPr>
              <a:t>YENİ KAMU İÇ KONTROL YÖNETMELİĞİ KAPSAMINDA GETİRİLEN DÜZENLEMELER</a:t>
            </a:r>
          </a:p>
        </p:txBody>
      </p:sp>
      <p:sp>
        <p:nvSpPr>
          <p:cNvPr id="3" name="Metin Yer Tutucusu 2"/>
          <p:cNvSpPr>
            <a:spLocks noGrp="1"/>
          </p:cNvSpPr>
          <p:nvPr>
            <p:ph type="body" idx="1"/>
          </p:nvPr>
        </p:nvSpPr>
        <p:spPr>
          <a:xfrm>
            <a:off x="152400" y="1447800"/>
            <a:ext cx="8839200" cy="3898503"/>
          </a:xfrm>
        </p:spPr>
        <p:txBody>
          <a:bodyPr/>
          <a:lstStyle/>
          <a:p>
            <a:pPr marL="355600" marR="5080" indent="-342900" algn="just" rtl="0">
              <a:lnSpc>
                <a:spcPts val="2410"/>
              </a:lnSpc>
              <a:spcBef>
                <a:spcPts val="990"/>
              </a:spcBef>
              <a:buSzPct val="114583"/>
              <a:buFont typeface="Wingdings" panose="05000000000000000000" pitchFamily="2" charset="2"/>
              <a:buChar char="§"/>
              <a:tabLst>
                <a:tab pos="300355" algn="l"/>
              </a:tabLst>
            </a:pPr>
            <a:r>
              <a:rPr lang="tr-TR" dirty="0"/>
              <a:t>Kamu İç Kontrol Yönetmeliği kapsamında; </a:t>
            </a:r>
            <a:r>
              <a:rPr lang="tr-TR" b="1" dirty="0"/>
              <a:t>birimler ve idareler tarafından Kamu İç Kontrol Standartları Uyum Eylem Planlarının</a:t>
            </a:r>
            <a:r>
              <a:rPr lang="tr-TR" dirty="0"/>
              <a:t> ayrı ayrı hazırlanması </a:t>
            </a:r>
            <a:r>
              <a:rPr lang="tr-TR" dirty="0" smtClean="0"/>
              <a:t>öngörülmüştür.</a:t>
            </a:r>
          </a:p>
          <a:p>
            <a:pPr marL="355600" marR="5080" indent="-342900" algn="just" rtl="0">
              <a:lnSpc>
                <a:spcPts val="2410"/>
              </a:lnSpc>
              <a:spcBef>
                <a:spcPts val="990"/>
              </a:spcBef>
              <a:buSzPct val="114583"/>
              <a:buFont typeface="Wingdings" panose="05000000000000000000" pitchFamily="2" charset="2"/>
              <a:buChar char="§"/>
              <a:tabLst>
                <a:tab pos="300355" algn="l"/>
              </a:tabLst>
            </a:pPr>
            <a:r>
              <a:rPr lang="tr-TR" dirty="0" smtClean="0"/>
              <a:t>Daha </a:t>
            </a:r>
            <a:r>
              <a:rPr lang="tr-TR" dirty="0"/>
              <a:t>önce üçüncül düzey düzenlemelerde yer alan idare düzeyinde eylem planı hazırlanması yükümlülüğüne Yönetmelikte yer verilmiştir. </a:t>
            </a:r>
          </a:p>
          <a:p>
            <a:pPr marL="355600" marR="5080" indent="-342900" algn="just" rtl="0">
              <a:lnSpc>
                <a:spcPts val="2410"/>
              </a:lnSpc>
              <a:spcBef>
                <a:spcPts val="990"/>
              </a:spcBef>
              <a:buSzPct val="114583"/>
              <a:buFont typeface="Wingdings" panose="05000000000000000000" pitchFamily="2" charset="2"/>
              <a:buChar char="§"/>
              <a:tabLst>
                <a:tab pos="300355" algn="l"/>
              </a:tabLst>
            </a:pPr>
            <a:r>
              <a:rPr lang="tr-TR" dirty="0"/>
              <a:t>Yönetmelikle idarelere </a:t>
            </a:r>
            <a:r>
              <a:rPr lang="tr-TR" b="1" dirty="0"/>
              <a:t>hem birim düzeyinde hem de idare düzeyinde</a:t>
            </a:r>
            <a:r>
              <a:rPr lang="tr-TR" dirty="0"/>
              <a:t> </a:t>
            </a:r>
            <a:r>
              <a:rPr lang="tr-TR" b="1" dirty="0"/>
              <a:t>risk kontrol eylem planı</a:t>
            </a:r>
            <a:r>
              <a:rPr lang="tr-TR" dirty="0"/>
              <a:t> hazırlanması yükümlülüğü getirilmiştir. </a:t>
            </a:r>
          </a:p>
          <a:p>
            <a:pPr marL="355600" marR="5080" indent="-342900" algn="just" rtl="0">
              <a:lnSpc>
                <a:spcPts val="2410"/>
              </a:lnSpc>
              <a:spcBef>
                <a:spcPts val="990"/>
              </a:spcBef>
              <a:buSzPct val="114583"/>
              <a:buFont typeface="Wingdings" panose="05000000000000000000" pitchFamily="2" charset="2"/>
              <a:buChar char="§"/>
              <a:tabLst>
                <a:tab pos="300355" algn="l"/>
              </a:tabLst>
            </a:pPr>
            <a:r>
              <a:rPr lang="tr-TR" dirty="0" smtClean="0"/>
              <a:t>Kamu </a:t>
            </a:r>
            <a:r>
              <a:rPr lang="tr-TR" dirty="0"/>
              <a:t>İdarelerince Hazırlanacak Stratejik Planlar Ve Performans Programları İle Faaliyet Raporlarına İlişkin Usul Ve Esaslar Hakkında Yönetmelik ekinde yer alan iç kontrol güvence beyanları bu Yönetmelik ekine taşınmıştır. </a:t>
            </a:r>
          </a:p>
          <a:p>
            <a:pPr marL="355600" marR="5080" indent="-342900" algn="just" rtl="0">
              <a:lnSpc>
                <a:spcPts val="2410"/>
              </a:lnSpc>
              <a:spcBef>
                <a:spcPts val="990"/>
              </a:spcBef>
              <a:buSzPct val="114583"/>
              <a:buFont typeface="Wingdings" panose="05000000000000000000" pitchFamily="2" charset="2"/>
              <a:buChar char="§"/>
              <a:tabLst>
                <a:tab pos="300355" algn="l"/>
              </a:tabLst>
            </a:pPr>
            <a:r>
              <a:rPr lang="tr-TR" dirty="0"/>
              <a:t>B</a:t>
            </a:r>
            <a:r>
              <a:rPr lang="tr-TR" dirty="0" smtClean="0"/>
              <a:t>irimlerin </a:t>
            </a:r>
            <a:r>
              <a:rPr lang="tr-TR" dirty="0"/>
              <a:t>eylem planlarının hazırlanması, uygulanması ve izlenmesine ilişkin usul ve esasların mali hizmetler birimi tarafından hazırlanması öngörülmüştür.</a:t>
            </a:r>
          </a:p>
        </p:txBody>
      </p:sp>
      <p:pic>
        <p:nvPicPr>
          <p:cNvPr id="4" name="Image 4"/>
          <p:cNvPicPr/>
          <p:nvPr/>
        </p:nvPicPr>
        <p:blipFill>
          <a:blip r:embed="rId2" cstate="print">
            <a:extLst>
              <a:ext uri="{28A0092B-C50C-407E-A947-70E740481C1C}">
                <a14:useLocalDpi xmlns:a14="http://schemas.microsoft.com/office/drawing/2010/main" val="0"/>
              </a:ext>
            </a:extLst>
          </a:blip>
          <a:stretch>
            <a:fillRect/>
          </a:stretch>
        </p:blipFill>
        <p:spPr>
          <a:xfrm>
            <a:off x="76200" y="515891"/>
            <a:ext cx="762000" cy="609600"/>
          </a:xfrm>
          <a:prstGeom prst="rect">
            <a:avLst/>
          </a:prstGeom>
        </p:spPr>
      </p:pic>
    </p:spTree>
    <p:extLst>
      <p:ext uri="{BB962C8B-B14F-4D97-AF65-F5344CB8AC3E}">
        <p14:creationId xmlns:p14="http://schemas.microsoft.com/office/powerpoint/2010/main" val="33881604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90600" y="792715"/>
            <a:ext cx="4343400" cy="430887"/>
          </a:xfrm>
        </p:spPr>
        <p:txBody>
          <a:bodyPr/>
          <a:lstStyle/>
          <a:p>
            <a:r>
              <a:rPr lang="tr-TR" sz="2800" dirty="0">
                <a:solidFill>
                  <a:schemeClr val="accent5">
                    <a:lumMod val="75000"/>
                  </a:schemeClr>
                </a:solidFill>
              </a:rPr>
              <a:t>BİRİMLERDE İÇ KONTROL</a:t>
            </a:r>
          </a:p>
        </p:txBody>
      </p:sp>
      <p:sp>
        <p:nvSpPr>
          <p:cNvPr id="3" name="Metin Yer Tutucusu 2"/>
          <p:cNvSpPr>
            <a:spLocks noGrp="1"/>
          </p:cNvSpPr>
          <p:nvPr>
            <p:ph type="body" idx="1"/>
          </p:nvPr>
        </p:nvSpPr>
        <p:spPr>
          <a:xfrm>
            <a:off x="152400" y="1752600"/>
            <a:ext cx="8839200" cy="4078039"/>
          </a:xfrm>
        </p:spPr>
        <p:txBody>
          <a:bodyPr/>
          <a:lstStyle/>
          <a:p>
            <a:pPr marL="355600" marR="5080" indent="-342900" algn="just" rtl="0">
              <a:lnSpc>
                <a:spcPts val="2410"/>
              </a:lnSpc>
              <a:spcBef>
                <a:spcPts val="990"/>
              </a:spcBef>
              <a:buSzPct val="114583"/>
              <a:buFont typeface="Wingdings" panose="05000000000000000000" pitchFamily="2" charset="2"/>
              <a:buChar char="§"/>
              <a:tabLst>
                <a:tab pos="300355" algn="l"/>
              </a:tabLst>
            </a:pPr>
            <a:r>
              <a:rPr lang="tr-TR" dirty="0"/>
              <a:t>Kamu İç Kontrol Yönetmeliği </a:t>
            </a:r>
            <a:r>
              <a:rPr lang="tr-TR" dirty="0" smtClean="0"/>
              <a:t>kapsamında </a:t>
            </a:r>
            <a:r>
              <a:rPr lang="tr-TR" dirty="0"/>
              <a:t>kamu kurumlarında Kamu İç Kontrol Standartlarına uyum çalışmaları, </a:t>
            </a:r>
            <a:r>
              <a:rPr lang="tr-TR" b="1" dirty="0"/>
              <a:t>birimlerin sorumluluğundadır</a:t>
            </a:r>
            <a:r>
              <a:rPr lang="tr-TR" dirty="0" smtClean="0"/>
              <a:t>.</a:t>
            </a:r>
            <a:endParaRPr lang="tr-TR" dirty="0"/>
          </a:p>
          <a:p>
            <a:pPr marL="355600" marR="5080" indent="-342900" algn="just" rtl="0">
              <a:lnSpc>
                <a:spcPts val="2410"/>
              </a:lnSpc>
              <a:spcBef>
                <a:spcPts val="990"/>
              </a:spcBef>
              <a:buSzPct val="114583"/>
              <a:buFont typeface="Wingdings" panose="05000000000000000000" pitchFamily="2" charset="2"/>
              <a:buChar char="§"/>
              <a:tabLst>
                <a:tab pos="300355" algn="l"/>
              </a:tabLst>
            </a:pPr>
            <a:r>
              <a:rPr lang="tr-TR" dirty="0"/>
              <a:t>Birimin üst yöneticisi olarak harcama yetkilisi; biriminde iç kontrol sistemini oluşturur, uygular, izler ve raporlar. </a:t>
            </a:r>
            <a:endParaRPr lang="tr-TR" dirty="0" smtClean="0"/>
          </a:p>
          <a:p>
            <a:pPr marL="355600" marR="5080" indent="-342900" algn="just" rtl="0">
              <a:lnSpc>
                <a:spcPts val="2410"/>
              </a:lnSpc>
              <a:spcBef>
                <a:spcPts val="990"/>
              </a:spcBef>
              <a:buSzPct val="114583"/>
              <a:buFont typeface="Wingdings" panose="05000000000000000000" pitchFamily="2" charset="2"/>
              <a:buChar char="§"/>
              <a:tabLst>
                <a:tab pos="300355" algn="l"/>
              </a:tabLst>
            </a:pPr>
            <a:r>
              <a:rPr lang="tr-TR" dirty="0" smtClean="0"/>
              <a:t>Harcama </a:t>
            </a:r>
            <a:r>
              <a:rPr lang="tr-TR" dirty="0"/>
              <a:t>yetkilisi biriminde, işlem yönergeleri ve süreç akış şemalarının oluşturulmasını ve bunları esas alarak tespit edilen risklere karşı alınacak önlemlerin belirlenmesini sağlar</a:t>
            </a:r>
            <a:r>
              <a:rPr lang="tr-TR" dirty="0" smtClean="0"/>
              <a:t>.</a:t>
            </a:r>
          </a:p>
          <a:p>
            <a:pPr marL="355600" marR="5080" indent="-342900" algn="just" rtl="0">
              <a:lnSpc>
                <a:spcPts val="2410"/>
              </a:lnSpc>
              <a:spcBef>
                <a:spcPts val="990"/>
              </a:spcBef>
              <a:buSzPct val="114583"/>
              <a:buFont typeface="Wingdings" panose="05000000000000000000" pitchFamily="2" charset="2"/>
              <a:buChar char="§"/>
              <a:tabLst>
                <a:tab pos="300355" algn="l"/>
              </a:tabLst>
            </a:pPr>
            <a:r>
              <a:rPr lang="tr-TR" dirty="0"/>
              <a:t>Harcama yetkilisi, iç kontrol ve risk koordinatörü olarak görevlendireceği bir yardımcısının, yardımcısı yoksa hiyerarşik olarak kendisine en yakın kademedeki bir görevlinin koordinatörlüğünde, harcama birimindeki alt birim yöneticileri ve personelin katılımlarıyla birim faaliyetlerine ilişkin mevcut durumun Kamu İç Kontrol Standartlarına uyumunu değerlendirir ve uyumu sağlayacak veya güçlendirecek tedbirleri içeren Birim Kamu İç Kontrol Standartlarına Uyum Eylem Planını yürürlüğe koyar</a:t>
            </a:r>
            <a:r>
              <a:rPr lang="tr-TR" dirty="0" smtClean="0"/>
              <a:t>.</a:t>
            </a:r>
            <a:endParaRPr lang="tr-TR" dirty="0"/>
          </a:p>
        </p:txBody>
      </p:sp>
      <p:pic>
        <p:nvPicPr>
          <p:cNvPr id="4" name="Image 4"/>
          <p:cNvPicPr/>
          <p:nvPr/>
        </p:nvPicPr>
        <p:blipFill>
          <a:blip r:embed="rId2" cstate="print">
            <a:extLst>
              <a:ext uri="{28A0092B-C50C-407E-A947-70E740481C1C}">
                <a14:useLocalDpi xmlns:a14="http://schemas.microsoft.com/office/drawing/2010/main" val="0"/>
              </a:ext>
            </a:extLst>
          </a:blip>
          <a:stretch>
            <a:fillRect/>
          </a:stretch>
        </p:blipFill>
        <p:spPr>
          <a:xfrm>
            <a:off x="76200" y="515891"/>
            <a:ext cx="762000" cy="609600"/>
          </a:xfrm>
          <a:prstGeom prst="rect">
            <a:avLst/>
          </a:prstGeom>
        </p:spPr>
      </p:pic>
    </p:spTree>
    <p:extLst>
      <p:ext uri="{BB962C8B-B14F-4D97-AF65-F5344CB8AC3E}">
        <p14:creationId xmlns:p14="http://schemas.microsoft.com/office/powerpoint/2010/main" val="8297452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52400" y="1371600"/>
            <a:ext cx="8839200" cy="5386090"/>
          </a:xfrm>
        </p:spPr>
        <p:txBody>
          <a:bodyPr/>
          <a:lstStyle/>
          <a:p>
            <a:pPr marL="355600" marR="5080" indent="-342900" algn="just" rtl="0">
              <a:lnSpc>
                <a:spcPts val="2410"/>
              </a:lnSpc>
              <a:spcBef>
                <a:spcPts val="990"/>
              </a:spcBef>
              <a:buSzPct val="114583"/>
              <a:buFont typeface="Wingdings" panose="05000000000000000000" pitchFamily="2" charset="2"/>
              <a:buChar char="§"/>
              <a:tabLst>
                <a:tab pos="300355" algn="l"/>
              </a:tabLst>
            </a:pPr>
            <a:r>
              <a:rPr lang="tr-TR" dirty="0" smtClean="0"/>
              <a:t>Harcama </a:t>
            </a:r>
            <a:r>
              <a:rPr lang="tr-TR" dirty="0"/>
              <a:t>yetkilisi, Birim Kamu İç Kontrol Standartlarına Uyum Eylem Planında yer alan ve yetkisi dâhilinde olan eylemlerin planda öngörülen süre içinde uygulanmasını sağlar ve sonuçlarını </a:t>
            </a:r>
            <a:r>
              <a:rPr lang="tr-TR" dirty="0" smtClean="0"/>
              <a:t>izler.</a:t>
            </a:r>
          </a:p>
          <a:p>
            <a:pPr marL="355600" marR="5080" indent="-342900" algn="just" rtl="0">
              <a:lnSpc>
                <a:spcPts val="2410"/>
              </a:lnSpc>
              <a:spcBef>
                <a:spcPts val="990"/>
              </a:spcBef>
              <a:buSzPct val="114583"/>
              <a:buFont typeface="Wingdings" panose="05000000000000000000" pitchFamily="2" charset="2"/>
              <a:buChar char="§"/>
              <a:tabLst>
                <a:tab pos="300355" algn="l"/>
              </a:tabLst>
            </a:pPr>
            <a:r>
              <a:rPr lang="tr-TR" dirty="0" smtClean="0"/>
              <a:t>Birim </a:t>
            </a:r>
            <a:r>
              <a:rPr lang="tr-TR" dirty="0"/>
              <a:t>İç Kontrol </a:t>
            </a:r>
            <a:r>
              <a:rPr lang="tr-TR" dirty="0" smtClean="0"/>
              <a:t>Standartlarına </a:t>
            </a:r>
            <a:r>
              <a:rPr lang="tr-TR" dirty="0"/>
              <a:t>Uyum Eylem Planı </a:t>
            </a:r>
            <a:r>
              <a:rPr lang="tr-TR" b="1" dirty="0"/>
              <a:t>2 yıllık </a:t>
            </a:r>
            <a:r>
              <a:rPr lang="tr-TR" dirty="0"/>
              <a:t>olarak hazırlanır. Planda birimin faaliyetlerine ilişkin eylemler yer alır</a:t>
            </a:r>
            <a:r>
              <a:rPr lang="tr-TR" dirty="0" smtClean="0"/>
              <a:t>.</a:t>
            </a:r>
          </a:p>
          <a:p>
            <a:pPr marL="355600" marR="5080" indent="-342900" algn="just" rtl="0">
              <a:lnSpc>
                <a:spcPts val="2410"/>
              </a:lnSpc>
              <a:spcBef>
                <a:spcPts val="990"/>
              </a:spcBef>
              <a:buSzPct val="114583"/>
              <a:buFont typeface="Wingdings" panose="05000000000000000000" pitchFamily="2" charset="2"/>
              <a:buChar char="§"/>
              <a:tabLst>
                <a:tab pos="300355" algn="l"/>
              </a:tabLst>
            </a:pPr>
            <a:r>
              <a:rPr lang="tr-TR" dirty="0"/>
              <a:t>Birim İKEP hazırlanırken; birim faaliyetlerine ilişkin mevcut durumun Kamu İç Kontrol Standartlarına uyumu değerlendirilir ve İKEP bu standartlara uyumu sağlayacak veya güçlendirecek tedbirleri içerecek şekilde hazırlanır</a:t>
            </a:r>
            <a:r>
              <a:rPr lang="tr-TR" dirty="0" smtClean="0"/>
              <a:t>.</a:t>
            </a:r>
          </a:p>
          <a:p>
            <a:pPr marL="355600" marR="5080" indent="-342900" algn="just" rtl="0">
              <a:lnSpc>
                <a:spcPts val="2410"/>
              </a:lnSpc>
              <a:spcBef>
                <a:spcPts val="990"/>
              </a:spcBef>
              <a:buSzPct val="114583"/>
              <a:buFont typeface="Wingdings" panose="05000000000000000000" pitchFamily="2" charset="2"/>
              <a:buChar char="§"/>
              <a:tabLst>
                <a:tab pos="300355" algn="l"/>
              </a:tabLst>
            </a:pPr>
            <a:r>
              <a:rPr lang="tr-TR" dirty="0"/>
              <a:t>Önceki dönemlerde gerçekleştirilmiş ancak güncel olmayan eylem çıktılarının güncellenmesine yönelik yeni eylemler öngörülebilir.</a:t>
            </a:r>
          </a:p>
          <a:p>
            <a:pPr marL="355600" marR="5080" indent="-342900" algn="just" rtl="0">
              <a:lnSpc>
                <a:spcPts val="2410"/>
              </a:lnSpc>
              <a:spcBef>
                <a:spcPts val="990"/>
              </a:spcBef>
              <a:buSzPct val="114583"/>
              <a:buFont typeface="Wingdings" panose="05000000000000000000" pitchFamily="2" charset="2"/>
              <a:buChar char="§"/>
              <a:tabLst>
                <a:tab pos="300355" algn="l"/>
              </a:tabLst>
            </a:pPr>
            <a:r>
              <a:rPr lang="tr-TR" dirty="0"/>
              <a:t>Sürekli eylemlere </a:t>
            </a:r>
            <a:r>
              <a:rPr lang="tr-TR" b="1" dirty="0"/>
              <a:t>her yıl </a:t>
            </a:r>
            <a:r>
              <a:rPr lang="tr-TR" dirty="0"/>
              <a:t>yer verilecektir</a:t>
            </a:r>
            <a:r>
              <a:rPr lang="tr-TR" dirty="0" smtClean="0"/>
              <a:t>.</a:t>
            </a:r>
            <a:endParaRPr lang="tr-TR" dirty="0"/>
          </a:p>
          <a:p>
            <a:pPr marL="355600" marR="5080" indent="-342900" algn="just" rtl="0">
              <a:lnSpc>
                <a:spcPts val="2410"/>
              </a:lnSpc>
              <a:spcBef>
                <a:spcPts val="990"/>
              </a:spcBef>
              <a:buSzPct val="114583"/>
              <a:buFont typeface="Wingdings" panose="05000000000000000000" pitchFamily="2" charset="2"/>
              <a:buChar char="§"/>
              <a:tabLst>
                <a:tab pos="300355" algn="l"/>
              </a:tabLst>
            </a:pPr>
            <a:r>
              <a:rPr lang="tr-TR" dirty="0"/>
              <a:t>Hazırlanan birim İKEP, </a:t>
            </a:r>
            <a:r>
              <a:rPr lang="tr-TR" b="1" dirty="0"/>
              <a:t>en geç kapsadığı dönemin ilk yılının Ocak ayının ilk haftası </a:t>
            </a:r>
            <a:r>
              <a:rPr lang="tr-TR" b="1" dirty="0" smtClean="0"/>
              <a:t>itibarıyla </a:t>
            </a:r>
            <a:r>
              <a:rPr lang="tr-TR" dirty="0" smtClean="0"/>
              <a:t>birim </a:t>
            </a:r>
            <a:r>
              <a:rPr lang="tr-TR" dirty="0"/>
              <a:t>yöneticisi tarafından yürürlüğe konulur ve birim personeline </a:t>
            </a:r>
            <a:r>
              <a:rPr lang="tr-TR" dirty="0" smtClean="0"/>
              <a:t>duyurulur.</a:t>
            </a:r>
            <a:endParaRPr lang="tr-TR" dirty="0"/>
          </a:p>
          <a:p>
            <a:pPr marL="355600" marR="5080" indent="-342900" algn="just" rtl="0">
              <a:lnSpc>
                <a:spcPts val="2410"/>
              </a:lnSpc>
              <a:spcBef>
                <a:spcPts val="990"/>
              </a:spcBef>
              <a:buSzPct val="114583"/>
              <a:buFont typeface="Wingdings" panose="05000000000000000000" pitchFamily="2" charset="2"/>
              <a:buChar char="§"/>
              <a:tabLst>
                <a:tab pos="300355" algn="l"/>
              </a:tabLst>
            </a:pPr>
            <a:r>
              <a:rPr lang="tr-TR" dirty="0"/>
              <a:t>Birim İKEP yürürlüğe konulduğunda ayrıca Strateji Geliştirme Daire Başkanlığına resmi yazı ile gönderilir</a:t>
            </a:r>
            <a:r>
              <a:rPr lang="tr-TR" dirty="0" smtClean="0"/>
              <a:t>.</a:t>
            </a:r>
          </a:p>
        </p:txBody>
      </p:sp>
      <p:pic>
        <p:nvPicPr>
          <p:cNvPr id="5" name="Image 4"/>
          <p:cNvPicPr/>
          <p:nvPr/>
        </p:nvPicPr>
        <p:blipFill>
          <a:blip r:embed="rId2" cstate="print">
            <a:extLst>
              <a:ext uri="{28A0092B-C50C-407E-A947-70E740481C1C}">
                <a14:useLocalDpi xmlns:a14="http://schemas.microsoft.com/office/drawing/2010/main" val="0"/>
              </a:ext>
            </a:extLst>
          </a:blip>
          <a:stretch>
            <a:fillRect/>
          </a:stretch>
        </p:blipFill>
        <p:spPr>
          <a:xfrm>
            <a:off x="76200" y="515891"/>
            <a:ext cx="762000" cy="609600"/>
          </a:xfrm>
          <a:prstGeom prst="rect">
            <a:avLst/>
          </a:prstGeom>
        </p:spPr>
      </p:pic>
      <p:sp>
        <p:nvSpPr>
          <p:cNvPr id="6" name="Unvan 1"/>
          <p:cNvSpPr>
            <a:spLocks noGrp="1"/>
          </p:cNvSpPr>
          <p:nvPr>
            <p:ph type="title"/>
          </p:nvPr>
        </p:nvSpPr>
        <p:spPr>
          <a:xfrm>
            <a:off x="990600" y="792715"/>
            <a:ext cx="4343400" cy="430887"/>
          </a:xfrm>
        </p:spPr>
        <p:txBody>
          <a:bodyPr/>
          <a:lstStyle/>
          <a:p>
            <a:r>
              <a:rPr lang="tr-TR" sz="2800" dirty="0">
                <a:solidFill>
                  <a:schemeClr val="accent5">
                    <a:lumMod val="75000"/>
                  </a:schemeClr>
                </a:solidFill>
              </a:rPr>
              <a:t>BİRİMLERDE İÇ KONTROL</a:t>
            </a:r>
          </a:p>
        </p:txBody>
      </p:sp>
    </p:spTree>
    <p:extLst>
      <p:ext uri="{BB962C8B-B14F-4D97-AF65-F5344CB8AC3E}">
        <p14:creationId xmlns:p14="http://schemas.microsoft.com/office/powerpoint/2010/main" val="5203231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137160" y="1371600"/>
            <a:ext cx="8991600" cy="5437386"/>
          </a:xfrm>
        </p:spPr>
        <p:txBody>
          <a:bodyPr/>
          <a:lstStyle/>
          <a:p>
            <a:pPr marL="355600" marR="5080" indent="-342900" algn="just" rtl="0">
              <a:lnSpc>
                <a:spcPts val="2410"/>
              </a:lnSpc>
              <a:spcBef>
                <a:spcPts val="990"/>
              </a:spcBef>
              <a:buSzPct val="114583"/>
              <a:buFont typeface="Wingdings" panose="05000000000000000000" pitchFamily="2" charset="2"/>
              <a:buChar char="§"/>
              <a:tabLst>
                <a:tab pos="300355" algn="l"/>
              </a:tabLst>
            </a:pPr>
            <a:r>
              <a:rPr lang="tr-TR" b="1" dirty="0"/>
              <a:t>İdarenin bütününü ilgilendiren </a:t>
            </a:r>
            <a:r>
              <a:rPr lang="tr-TR" dirty="0"/>
              <a:t>veya </a:t>
            </a:r>
            <a:r>
              <a:rPr lang="tr-TR" b="1" dirty="0"/>
              <a:t>birimin görev alanına girmekle birlikte üst yöneticinin onayını gerektiren eylemler</a:t>
            </a:r>
            <a:r>
              <a:rPr lang="tr-TR" dirty="0"/>
              <a:t>, idare Kamu İç Kontrol Standartlarına uyum eylem planına dâhil </a:t>
            </a:r>
            <a:r>
              <a:rPr lang="tr-TR"/>
              <a:t>edilmek </a:t>
            </a:r>
            <a:r>
              <a:rPr lang="tr-TR" smtClean="0"/>
              <a:t>üzere </a:t>
            </a:r>
            <a:r>
              <a:rPr lang="tr-TR"/>
              <a:t>en geç Aralık ayının ilk haftası sonuna kadar</a:t>
            </a:r>
            <a:r>
              <a:rPr lang="tr-TR" smtClean="0"/>
              <a:t> </a:t>
            </a:r>
            <a:r>
              <a:rPr lang="tr-TR" dirty="0"/>
              <a:t>Strateji Geliştirme Daire Başkanlığına bildirilir.</a:t>
            </a:r>
          </a:p>
          <a:p>
            <a:pPr marL="355600" marR="5080" indent="-342900" algn="just" rtl="0">
              <a:lnSpc>
                <a:spcPts val="2410"/>
              </a:lnSpc>
              <a:spcBef>
                <a:spcPts val="990"/>
              </a:spcBef>
              <a:buSzPct val="114583"/>
              <a:buFont typeface="Wingdings" panose="05000000000000000000" pitchFamily="2" charset="2"/>
              <a:buChar char="§"/>
              <a:tabLst>
                <a:tab pos="300355" algn="l"/>
              </a:tabLst>
            </a:pPr>
            <a:r>
              <a:rPr lang="tr-TR" dirty="0"/>
              <a:t>Harcama birimlerinden İdare Kamu İç Kontrol Standartlarına Uyum Eylem Planına eklenmek üzere mali hizmetler birimine bildirilen eylemler, aynı zamanda Birim Kamu İç Kontrol Standartlarına uyum eylem planında da takip edilir. </a:t>
            </a:r>
            <a:endParaRPr lang="tr-TR" b="1" dirty="0" smtClean="0"/>
          </a:p>
          <a:p>
            <a:pPr marL="355600" marR="5080" indent="-342900" algn="just" rtl="0">
              <a:lnSpc>
                <a:spcPts val="2410"/>
              </a:lnSpc>
              <a:spcBef>
                <a:spcPts val="990"/>
              </a:spcBef>
              <a:buSzPct val="114583"/>
              <a:buFont typeface="Wingdings" panose="05000000000000000000" pitchFamily="2" charset="2"/>
              <a:buChar char="§"/>
              <a:tabLst>
                <a:tab pos="300355" algn="l"/>
              </a:tabLst>
            </a:pPr>
            <a:r>
              <a:rPr lang="tr-TR" b="1" dirty="0" smtClean="0"/>
              <a:t>Birden </a:t>
            </a:r>
            <a:r>
              <a:rPr lang="tr-TR" b="1" dirty="0"/>
              <a:t>fazla birimi ilgilendiren </a:t>
            </a:r>
            <a:r>
              <a:rPr lang="tr-TR" dirty="0"/>
              <a:t>eylem var ise tüm ilgili harcama birimlerinin Birim Kamu İç Kontrol Standartlarına Uyum Eylem Planlarında ayrı ayrı gösterilecek ve her birim kendisiyle ilgili olan kısmını takip edecektir. </a:t>
            </a:r>
            <a:endParaRPr lang="tr-TR" dirty="0" smtClean="0"/>
          </a:p>
          <a:p>
            <a:pPr marL="355600" marR="5080" indent="-342900" algn="just" rtl="0">
              <a:lnSpc>
                <a:spcPts val="2410"/>
              </a:lnSpc>
              <a:spcBef>
                <a:spcPts val="990"/>
              </a:spcBef>
              <a:buSzPct val="114583"/>
              <a:buFont typeface="Wingdings" panose="05000000000000000000" pitchFamily="2" charset="2"/>
              <a:buChar char="§"/>
              <a:tabLst>
                <a:tab pos="300355" algn="l"/>
              </a:tabLst>
            </a:pPr>
            <a:r>
              <a:rPr lang="tr-TR" dirty="0" smtClean="0"/>
              <a:t>Birim </a:t>
            </a:r>
            <a:r>
              <a:rPr lang="tr-TR" dirty="0"/>
              <a:t>İç Kontrol Standartları Uyum Eylem Planında ön görülen eylemlerin izlemeleri; </a:t>
            </a:r>
            <a:r>
              <a:rPr lang="tr-TR" b="1" dirty="0"/>
              <a:t>Her yıl  Haziran ve Aralık ayını takip eden ayın sonuna </a:t>
            </a:r>
            <a:r>
              <a:rPr lang="tr-TR" dirty="0"/>
              <a:t>kadar, </a:t>
            </a:r>
            <a:r>
              <a:rPr lang="tr-TR" b="1" dirty="0"/>
              <a:t>İKEP formatında</a:t>
            </a:r>
            <a:r>
              <a:rPr lang="tr-TR" dirty="0"/>
              <a:t>, </a:t>
            </a:r>
            <a:r>
              <a:rPr lang="tr-TR" b="1" dirty="0"/>
              <a:t>Eylemin açıklama kısmına </a:t>
            </a:r>
            <a:r>
              <a:rPr lang="tr-TR" dirty="0"/>
              <a:t>gerekli bilgiler ayrıntılı bir şekilde doldurularak, SGDB’ ye resmi yazı ekinde gönderilir</a:t>
            </a:r>
            <a:r>
              <a:rPr lang="tr-TR" dirty="0" smtClean="0"/>
              <a:t>.</a:t>
            </a:r>
          </a:p>
          <a:p>
            <a:pPr marL="355600" marR="5080" indent="-342900" algn="just" rtl="0">
              <a:lnSpc>
                <a:spcPts val="2410"/>
              </a:lnSpc>
              <a:spcBef>
                <a:spcPts val="990"/>
              </a:spcBef>
              <a:buSzPct val="114583"/>
              <a:buFont typeface="Wingdings" panose="05000000000000000000" pitchFamily="2" charset="2"/>
              <a:buChar char="§"/>
              <a:tabLst>
                <a:tab pos="300355" algn="l"/>
              </a:tabLst>
            </a:pPr>
            <a:r>
              <a:rPr lang="tr-TR" dirty="0" smtClean="0"/>
              <a:t>Takip </a:t>
            </a:r>
            <a:r>
              <a:rPr lang="tr-TR" dirty="0"/>
              <a:t>eden yıllarda bir önceki dönemin eylem planında tamamlanmamış veya süresi değiştirilerek ilgili dönemi aşmış eylemler bir sonraki dönemin eylem planında yer alacaktır</a:t>
            </a:r>
            <a:r>
              <a:rPr lang="tr-TR" dirty="0" smtClean="0"/>
              <a:t>.</a:t>
            </a:r>
            <a:endParaRPr lang="tr-TR" dirty="0"/>
          </a:p>
        </p:txBody>
      </p:sp>
      <p:pic>
        <p:nvPicPr>
          <p:cNvPr id="4" name="Image 4"/>
          <p:cNvPicPr/>
          <p:nvPr/>
        </p:nvPicPr>
        <p:blipFill>
          <a:blip r:embed="rId2" cstate="print">
            <a:extLst>
              <a:ext uri="{28A0092B-C50C-407E-A947-70E740481C1C}">
                <a14:useLocalDpi xmlns:a14="http://schemas.microsoft.com/office/drawing/2010/main" val="0"/>
              </a:ext>
            </a:extLst>
          </a:blip>
          <a:stretch>
            <a:fillRect/>
          </a:stretch>
        </p:blipFill>
        <p:spPr>
          <a:xfrm>
            <a:off x="76200" y="515891"/>
            <a:ext cx="762000" cy="609600"/>
          </a:xfrm>
          <a:prstGeom prst="rect">
            <a:avLst/>
          </a:prstGeom>
        </p:spPr>
      </p:pic>
      <p:sp>
        <p:nvSpPr>
          <p:cNvPr id="5" name="Unvan 1"/>
          <p:cNvSpPr>
            <a:spLocks noGrp="1"/>
          </p:cNvSpPr>
          <p:nvPr>
            <p:ph type="title"/>
          </p:nvPr>
        </p:nvSpPr>
        <p:spPr>
          <a:xfrm>
            <a:off x="990600" y="792715"/>
            <a:ext cx="4343400" cy="430887"/>
          </a:xfrm>
        </p:spPr>
        <p:txBody>
          <a:bodyPr/>
          <a:lstStyle/>
          <a:p>
            <a:r>
              <a:rPr lang="tr-TR" sz="2800" dirty="0">
                <a:solidFill>
                  <a:schemeClr val="accent5">
                    <a:lumMod val="75000"/>
                  </a:schemeClr>
                </a:solidFill>
              </a:rPr>
              <a:t>BİRİMLERDE İÇ KONTROL</a:t>
            </a:r>
          </a:p>
        </p:txBody>
      </p:sp>
    </p:spTree>
    <p:extLst>
      <p:ext uri="{BB962C8B-B14F-4D97-AF65-F5344CB8AC3E}">
        <p14:creationId xmlns:p14="http://schemas.microsoft.com/office/powerpoint/2010/main" val="11027081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4"/>
          <p:cNvPicPr/>
          <p:nvPr/>
        </p:nvPicPr>
        <p:blipFill>
          <a:blip r:embed="rId2" cstate="print">
            <a:extLst>
              <a:ext uri="{28A0092B-C50C-407E-A947-70E740481C1C}">
                <a14:useLocalDpi xmlns:a14="http://schemas.microsoft.com/office/drawing/2010/main" val="0"/>
              </a:ext>
            </a:extLst>
          </a:blip>
          <a:stretch>
            <a:fillRect/>
          </a:stretch>
        </p:blipFill>
        <p:spPr>
          <a:xfrm>
            <a:off x="76200" y="515891"/>
            <a:ext cx="762000" cy="609600"/>
          </a:xfrm>
          <a:prstGeom prst="rect">
            <a:avLst/>
          </a:prstGeom>
        </p:spPr>
      </p:pic>
      <p:pic>
        <p:nvPicPr>
          <p:cNvPr id="7" name="Resi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1219200"/>
            <a:ext cx="9067800" cy="5486400"/>
          </a:xfrm>
          <a:prstGeom prst="rect">
            <a:avLst/>
          </a:prstGeom>
        </p:spPr>
      </p:pic>
    </p:spTree>
    <p:extLst>
      <p:ext uri="{BB962C8B-B14F-4D97-AF65-F5344CB8AC3E}">
        <p14:creationId xmlns:p14="http://schemas.microsoft.com/office/powerpoint/2010/main" val="20194730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67672" y="681139"/>
            <a:ext cx="3208655" cy="444352"/>
          </a:xfrm>
          <a:prstGeom prst="rect">
            <a:avLst/>
          </a:prstGeom>
        </p:spPr>
        <p:txBody>
          <a:bodyPr vert="horz" wrap="square" lIns="0" tIns="13335" rIns="0" bIns="0" rtlCol="0">
            <a:spAutoFit/>
          </a:bodyPr>
          <a:lstStyle/>
          <a:p>
            <a:pPr marL="12700" algn="ctr">
              <a:lnSpc>
                <a:spcPct val="100000"/>
              </a:lnSpc>
              <a:spcBef>
                <a:spcPts val="105"/>
              </a:spcBef>
            </a:pPr>
            <a:r>
              <a:rPr sz="2800" dirty="0">
                <a:solidFill>
                  <a:schemeClr val="accent5">
                    <a:lumMod val="75000"/>
                  </a:schemeClr>
                </a:solidFill>
                <a:latin typeface="Cambria"/>
                <a:cs typeface="Cambria"/>
              </a:rPr>
              <a:t>İç</a:t>
            </a:r>
            <a:r>
              <a:rPr sz="2800" spc="-100" dirty="0">
                <a:solidFill>
                  <a:schemeClr val="accent5">
                    <a:lumMod val="75000"/>
                  </a:schemeClr>
                </a:solidFill>
                <a:latin typeface="Cambria"/>
                <a:cs typeface="Cambria"/>
              </a:rPr>
              <a:t> </a:t>
            </a:r>
            <a:r>
              <a:rPr sz="2800" spc="-10" dirty="0">
                <a:solidFill>
                  <a:schemeClr val="accent5">
                    <a:lumMod val="75000"/>
                  </a:schemeClr>
                </a:solidFill>
                <a:latin typeface="Cambria"/>
                <a:cs typeface="Cambria"/>
              </a:rPr>
              <a:t>Kontrol</a:t>
            </a:r>
            <a:r>
              <a:rPr sz="2800" spc="-85" dirty="0">
                <a:solidFill>
                  <a:schemeClr val="accent5">
                    <a:lumMod val="75000"/>
                  </a:schemeClr>
                </a:solidFill>
                <a:latin typeface="Cambria"/>
                <a:cs typeface="Cambria"/>
              </a:rPr>
              <a:t> </a:t>
            </a:r>
            <a:r>
              <a:rPr sz="2800" spc="-10" dirty="0">
                <a:solidFill>
                  <a:schemeClr val="accent5">
                    <a:lumMod val="75000"/>
                  </a:schemeClr>
                </a:solidFill>
                <a:latin typeface="Cambria"/>
                <a:cs typeface="Cambria"/>
              </a:rPr>
              <a:t>Nedir?</a:t>
            </a:r>
            <a:endParaRPr sz="2800" dirty="0">
              <a:solidFill>
                <a:schemeClr val="accent5">
                  <a:lumMod val="75000"/>
                </a:schemeClr>
              </a:solidFill>
              <a:latin typeface="Cambria"/>
              <a:cs typeface="Cambria"/>
            </a:endParaRPr>
          </a:p>
        </p:txBody>
      </p:sp>
      <p:sp>
        <p:nvSpPr>
          <p:cNvPr id="5" name="object 5"/>
          <p:cNvSpPr txBox="1"/>
          <p:nvPr/>
        </p:nvSpPr>
        <p:spPr>
          <a:xfrm>
            <a:off x="76199" y="1447800"/>
            <a:ext cx="8991600" cy="4660891"/>
          </a:xfrm>
          <a:prstGeom prst="rect">
            <a:avLst/>
          </a:prstGeom>
        </p:spPr>
        <p:txBody>
          <a:bodyPr vert="horz" wrap="square" lIns="0" tIns="13335" rIns="0" bIns="0" rtlCol="0">
            <a:spAutoFit/>
          </a:bodyPr>
          <a:lstStyle/>
          <a:p>
            <a:pPr marL="355600" indent="-342900" algn="just">
              <a:spcBef>
                <a:spcPts val="990"/>
              </a:spcBef>
              <a:buSzPct val="114583"/>
              <a:buFont typeface="Wingdings" panose="05000000000000000000" pitchFamily="2" charset="2"/>
              <a:buChar char="§"/>
              <a:tabLst>
                <a:tab pos="300355" algn="l"/>
              </a:tabLst>
            </a:pPr>
            <a:r>
              <a:rPr lang="tr-TR" sz="1400" dirty="0">
                <a:solidFill>
                  <a:schemeClr val="tx1"/>
                </a:solidFill>
                <a:latin typeface="+mn-lt"/>
                <a:ea typeface="+mn-ea"/>
                <a:cs typeface="+mn-cs"/>
              </a:rPr>
              <a:t>İç kontrol kurumların hedeflerine ulaşması ve misyonlarını gerçekleştirmesi; bu yolda ilerlerken önlerine çıkabilecek belirsizliklerin en aza indirilmesi amacıyla uygulanan süreçtir. </a:t>
            </a:r>
            <a:endParaRPr lang="tr-TR" sz="1400" dirty="0" smtClean="0">
              <a:solidFill>
                <a:schemeClr val="tx1"/>
              </a:solidFill>
              <a:latin typeface="+mn-lt"/>
              <a:ea typeface="+mn-ea"/>
              <a:cs typeface="+mn-cs"/>
            </a:endParaRPr>
          </a:p>
          <a:p>
            <a:pPr marL="355600" indent="-342900" algn="just">
              <a:spcBef>
                <a:spcPts val="990"/>
              </a:spcBef>
              <a:buSzPct val="114583"/>
              <a:buFont typeface="Wingdings" panose="05000000000000000000" pitchFamily="2" charset="2"/>
              <a:buChar char="§"/>
              <a:tabLst>
                <a:tab pos="300355" algn="l"/>
              </a:tabLst>
            </a:pPr>
            <a:r>
              <a:rPr lang="tr-TR" sz="1400" dirty="0" smtClean="0">
                <a:solidFill>
                  <a:schemeClr val="tx1"/>
                </a:solidFill>
                <a:latin typeface="+mn-lt"/>
                <a:ea typeface="+mn-ea"/>
                <a:cs typeface="+mn-cs"/>
              </a:rPr>
              <a:t>İç </a:t>
            </a:r>
            <a:r>
              <a:rPr lang="tr-TR" sz="1400" dirty="0">
                <a:solidFill>
                  <a:schemeClr val="tx1"/>
                </a:solidFill>
                <a:latin typeface="+mn-lt"/>
                <a:ea typeface="+mn-ea"/>
                <a:cs typeface="+mn-cs"/>
              </a:rPr>
              <a:t>kontrol, kurumların sürekli değişen çevre koşulları, hizmet alanların talepleri ve öncelikleri ile gelecekte ortaya çıkabilecek tehdit unsuru olan veya fırsatlar yaratabilecek risklerle başa çıkabilmeleri için yönetimi güçlendirir</a:t>
            </a:r>
            <a:r>
              <a:rPr lang="tr-TR" sz="1400" dirty="0" smtClean="0">
                <a:solidFill>
                  <a:schemeClr val="tx1"/>
                </a:solidFill>
                <a:latin typeface="+mn-lt"/>
                <a:ea typeface="+mn-ea"/>
                <a:cs typeface="+mn-cs"/>
              </a:rPr>
              <a:t>.</a:t>
            </a:r>
          </a:p>
          <a:p>
            <a:pPr marL="355600" indent="-342900" algn="just">
              <a:spcBef>
                <a:spcPts val="990"/>
              </a:spcBef>
              <a:buSzPct val="114583"/>
              <a:buFont typeface="Wingdings" panose="05000000000000000000" pitchFamily="2" charset="2"/>
              <a:buChar char="§"/>
              <a:tabLst>
                <a:tab pos="300355" algn="l"/>
              </a:tabLst>
            </a:pPr>
            <a:r>
              <a:rPr lang="tr-TR" sz="1400" dirty="0">
                <a:solidFill>
                  <a:schemeClr val="tx1"/>
                </a:solidFill>
                <a:latin typeface="+mn-lt"/>
                <a:ea typeface="+mn-ea"/>
                <a:cs typeface="+mn-cs"/>
              </a:rPr>
              <a:t>Diğer bir ifadeyle iç kontrol, kurumun, yönetimi ve personeli tarafından hayata geçirilen, belirlenmiş hedeflere ulaşmasında ve misyonunu gerçekleştirmesinde makul bir güvence sağlamak üzere tasarlanmış ve kurumun genelini etkileyen bütünleşmiş bir süreçtir.</a:t>
            </a:r>
          </a:p>
          <a:p>
            <a:pPr marL="355600" indent="-342900" algn="just">
              <a:spcBef>
                <a:spcPts val="990"/>
              </a:spcBef>
              <a:buSzPct val="114583"/>
              <a:buFont typeface="Wingdings" panose="05000000000000000000" pitchFamily="2" charset="2"/>
              <a:buChar char="Ø"/>
              <a:tabLst>
                <a:tab pos="300355" algn="l"/>
              </a:tabLst>
            </a:pPr>
            <a:r>
              <a:rPr lang="tr-TR" sz="1400" b="1" spc="-20" dirty="0">
                <a:solidFill>
                  <a:srgbClr val="DE7D17"/>
                </a:solidFill>
                <a:latin typeface="+mn-lt"/>
                <a:cs typeface="Calibri"/>
              </a:rPr>
              <a:t>İç kontrol tanımında önemli olan bazı unsurlar şunlardır:</a:t>
            </a:r>
          </a:p>
          <a:p>
            <a:pPr marL="355600" indent="-342900" algn="just">
              <a:spcBef>
                <a:spcPts val="990"/>
              </a:spcBef>
              <a:buSzPct val="114583"/>
              <a:buFont typeface="Wingdings" panose="05000000000000000000" pitchFamily="2" charset="2"/>
              <a:buChar char="ü"/>
              <a:tabLst>
                <a:tab pos="300355" algn="l"/>
              </a:tabLst>
            </a:pPr>
            <a:r>
              <a:rPr lang="tr-TR" sz="1400" dirty="0">
                <a:solidFill>
                  <a:schemeClr val="tx1"/>
                </a:solidFill>
                <a:latin typeface="+mn-lt"/>
                <a:ea typeface="+mn-ea"/>
                <a:cs typeface="+mn-cs"/>
              </a:rPr>
              <a:t>İç kontrol bir süreçtir. Bunun anlamı iç kontrolün ulaşılmaya çalışılan bir amaç olmadığıdır. İç kontrolün süreç olması, aynı zamanda bir sonuç olmadığı anlamına da gelir. Bu süreç sonuca ulaşmak için kullanılan bir araçtır</a:t>
            </a:r>
            <a:r>
              <a:rPr lang="tr-TR" sz="1400" dirty="0" smtClean="0">
                <a:solidFill>
                  <a:schemeClr val="tx1"/>
                </a:solidFill>
                <a:latin typeface="+mn-lt"/>
                <a:ea typeface="+mn-ea"/>
                <a:cs typeface="+mn-cs"/>
              </a:rPr>
              <a:t>.</a:t>
            </a:r>
          </a:p>
          <a:p>
            <a:pPr marL="355600" indent="-342900" algn="just">
              <a:spcBef>
                <a:spcPts val="990"/>
              </a:spcBef>
              <a:buSzPct val="114583"/>
              <a:buFont typeface="Wingdings" panose="05000000000000000000" pitchFamily="2" charset="2"/>
              <a:buChar char="ü"/>
              <a:tabLst>
                <a:tab pos="300355" algn="l"/>
              </a:tabLst>
            </a:pPr>
            <a:r>
              <a:rPr lang="tr-TR" sz="1400" dirty="0">
                <a:solidFill>
                  <a:schemeClr val="tx1"/>
                </a:solidFill>
                <a:latin typeface="+mn-lt"/>
                <a:ea typeface="+mn-ea"/>
                <a:cs typeface="+mn-cs"/>
              </a:rPr>
              <a:t>İç kontrol insanlardan etkilenir. Bu süreç sadece politika kuralları, el kitapları ve talimat metinleri değildir. Kurumun her seviyesinde yer alan insanlar iç kontrolün bir parçasıdır ve uygulanmasından sorumludur</a:t>
            </a:r>
            <a:r>
              <a:rPr lang="tr-TR" sz="1400" dirty="0" smtClean="0">
                <a:solidFill>
                  <a:schemeClr val="tx1"/>
                </a:solidFill>
                <a:latin typeface="+mn-lt"/>
                <a:ea typeface="+mn-ea"/>
                <a:cs typeface="+mn-cs"/>
              </a:rPr>
              <a:t>.</a:t>
            </a:r>
          </a:p>
          <a:p>
            <a:pPr marL="355600" indent="-342900" algn="just">
              <a:spcBef>
                <a:spcPts val="990"/>
              </a:spcBef>
              <a:buSzPct val="114583"/>
              <a:buFont typeface="Wingdings" panose="05000000000000000000" pitchFamily="2" charset="2"/>
              <a:buChar char="ü"/>
              <a:tabLst>
                <a:tab pos="300355" algn="l"/>
              </a:tabLst>
            </a:pPr>
            <a:r>
              <a:rPr lang="tr-TR" sz="1400" dirty="0">
                <a:solidFill>
                  <a:schemeClr val="tx1"/>
                </a:solidFill>
                <a:latin typeface="+mn-lt"/>
                <a:ea typeface="+mn-ea"/>
                <a:cs typeface="+mn-cs"/>
              </a:rPr>
              <a:t>İç kontrol kurumun hedeflerine ulaşılmasında üst yönetime ve idarecilere sadece makul bir güvence sağlar. Kurum, hedefine doğru ilerlerken iç ve dış etkenlere maruz kalır. Kurumun bir parçası olan çalışanlar iç etkenlere örnek olarak gösterilebilir. Kişilerin karakter özellikleri, ahlaki değerleri ve yetkinlikleri iç kontrolün etkinliği ile doğrudan ilgilidir. İç kontrol ile insanların içsel özelliklerini tamamen kontrol etmek mümkün değildir. Dış etken olarak gösterilebilecek risklerin ki buna ekonomik kriz örnek verilebilir, bir kısmını da tamamen kontrol etmek imkansızdır. Bu nedenle iç kontrol kurum için kesin bir güvence değil, makul bir güvence </a:t>
            </a:r>
            <a:r>
              <a:rPr lang="tr-TR" sz="1400" dirty="0" smtClean="0">
                <a:solidFill>
                  <a:schemeClr val="tx1"/>
                </a:solidFill>
                <a:latin typeface="+mn-lt"/>
                <a:ea typeface="+mn-ea"/>
                <a:cs typeface="+mn-cs"/>
              </a:rPr>
              <a:t>sağlar.</a:t>
            </a:r>
            <a:endParaRPr lang="tr-TR" sz="1400" dirty="0">
              <a:solidFill>
                <a:schemeClr val="tx1"/>
              </a:solidFill>
              <a:latin typeface="+mn-lt"/>
              <a:ea typeface="+mn-ea"/>
              <a:cs typeface="+mn-cs"/>
            </a:endParaRPr>
          </a:p>
        </p:txBody>
      </p:sp>
      <p:pic>
        <p:nvPicPr>
          <p:cNvPr id="4" name="Image 4"/>
          <p:cNvPicPr/>
          <p:nvPr/>
        </p:nvPicPr>
        <p:blipFill>
          <a:blip r:embed="rId2" cstate="print">
            <a:extLst>
              <a:ext uri="{28A0092B-C50C-407E-A947-70E740481C1C}">
                <a14:useLocalDpi xmlns:a14="http://schemas.microsoft.com/office/drawing/2010/main" val="0"/>
              </a:ext>
            </a:extLst>
          </a:blip>
          <a:stretch>
            <a:fillRect/>
          </a:stretch>
        </p:blipFill>
        <p:spPr>
          <a:xfrm>
            <a:off x="76200" y="515891"/>
            <a:ext cx="762000" cy="609600"/>
          </a:xfrm>
          <a:prstGeom prst="rect">
            <a:avLst/>
          </a:prstGeom>
        </p:spPr>
      </p:pic>
    </p:spTree>
    <p:extLst>
      <p:ext uri="{BB962C8B-B14F-4D97-AF65-F5344CB8AC3E}">
        <p14:creationId xmlns:p14="http://schemas.microsoft.com/office/powerpoint/2010/main" val="8044534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stretch>
            <a:fillRect/>
          </a:stretch>
        </p:blipFill>
        <p:spPr>
          <a:xfrm>
            <a:off x="228600" y="1371600"/>
            <a:ext cx="8686800" cy="5334000"/>
          </a:xfrm>
          <a:prstGeom prst="rect">
            <a:avLst/>
          </a:prstGeom>
        </p:spPr>
      </p:pic>
      <p:pic>
        <p:nvPicPr>
          <p:cNvPr id="6" name="Image 4"/>
          <p:cNvPicPr/>
          <p:nvPr/>
        </p:nvPicPr>
        <p:blipFill>
          <a:blip r:embed="rId3" cstate="print">
            <a:extLst>
              <a:ext uri="{28A0092B-C50C-407E-A947-70E740481C1C}">
                <a14:useLocalDpi xmlns:a14="http://schemas.microsoft.com/office/drawing/2010/main" val="0"/>
              </a:ext>
            </a:extLst>
          </a:blip>
          <a:stretch>
            <a:fillRect/>
          </a:stretch>
        </p:blipFill>
        <p:spPr>
          <a:xfrm>
            <a:off x="76200" y="515891"/>
            <a:ext cx="762000" cy="609600"/>
          </a:xfrm>
          <a:prstGeom prst="rect">
            <a:avLst/>
          </a:prstGeom>
        </p:spPr>
      </p:pic>
    </p:spTree>
    <p:extLst>
      <p:ext uri="{BB962C8B-B14F-4D97-AF65-F5344CB8AC3E}">
        <p14:creationId xmlns:p14="http://schemas.microsoft.com/office/powerpoint/2010/main" val="37457039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799" y="838200"/>
            <a:ext cx="7239001" cy="354077"/>
          </a:xfrm>
        </p:spPr>
        <p:txBody>
          <a:bodyPr/>
          <a:lstStyle/>
          <a:p>
            <a:pPr algn="ctr"/>
            <a:r>
              <a:rPr lang="tr-TR" sz="2400" dirty="0">
                <a:solidFill>
                  <a:schemeClr val="accent5">
                    <a:lumMod val="75000"/>
                  </a:schemeClr>
                </a:solidFill>
              </a:rPr>
              <a:t>BİRİM EYLEM PLANI TABLOSUNDA YER ALAN UNSURLAR</a:t>
            </a:r>
          </a:p>
        </p:txBody>
      </p:sp>
      <p:sp>
        <p:nvSpPr>
          <p:cNvPr id="3" name="Metin Yer Tutucusu 2"/>
          <p:cNvSpPr>
            <a:spLocks noGrp="1"/>
          </p:cNvSpPr>
          <p:nvPr>
            <p:ph type="body" idx="1"/>
          </p:nvPr>
        </p:nvSpPr>
        <p:spPr>
          <a:xfrm>
            <a:off x="228600" y="1514586"/>
            <a:ext cx="8686800" cy="4651915"/>
          </a:xfrm>
        </p:spPr>
        <p:txBody>
          <a:bodyPr/>
          <a:lstStyle/>
          <a:p>
            <a:pPr marL="355600" marR="5080" indent="-342900" algn="just" rtl="0">
              <a:lnSpc>
                <a:spcPts val="2410"/>
              </a:lnSpc>
              <a:spcBef>
                <a:spcPts val="990"/>
              </a:spcBef>
              <a:buSzPct val="114583"/>
              <a:buFont typeface="Wingdings" panose="05000000000000000000" pitchFamily="2" charset="2"/>
              <a:buChar char="§"/>
              <a:tabLst>
                <a:tab pos="300355" algn="l"/>
              </a:tabLst>
            </a:pPr>
            <a:r>
              <a:rPr lang="tr-TR" dirty="0"/>
              <a:t>Kamu İç Kontrol Standardı Bileşeni</a:t>
            </a:r>
          </a:p>
          <a:p>
            <a:pPr marL="355600" marR="5080" indent="-342900" algn="just" rtl="0">
              <a:lnSpc>
                <a:spcPts val="2410"/>
              </a:lnSpc>
              <a:spcBef>
                <a:spcPts val="990"/>
              </a:spcBef>
              <a:buSzPct val="114583"/>
              <a:buFont typeface="Wingdings" panose="05000000000000000000" pitchFamily="2" charset="2"/>
              <a:buChar char="§"/>
              <a:tabLst>
                <a:tab pos="300355" algn="l"/>
              </a:tabLst>
            </a:pPr>
            <a:r>
              <a:rPr lang="tr-TR" dirty="0"/>
              <a:t>Kamu İç Kontrol Standardı Kod Numarası</a:t>
            </a:r>
          </a:p>
          <a:p>
            <a:pPr marL="355600" marR="5080" indent="-342900" algn="just" rtl="0">
              <a:lnSpc>
                <a:spcPts val="2410"/>
              </a:lnSpc>
              <a:spcBef>
                <a:spcPts val="990"/>
              </a:spcBef>
              <a:buSzPct val="114583"/>
              <a:buFont typeface="Wingdings" panose="05000000000000000000" pitchFamily="2" charset="2"/>
              <a:buChar char="§"/>
              <a:tabLst>
                <a:tab pos="300355" algn="l"/>
              </a:tabLst>
            </a:pPr>
            <a:r>
              <a:rPr lang="tr-TR" dirty="0"/>
              <a:t>Kamu İç Kontrol Standardı ve Genel Şartı</a:t>
            </a:r>
          </a:p>
          <a:p>
            <a:pPr marL="355600" marR="5080" indent="-342900" algn="just" rtl="0">
              <a:lnSpc>
                <a:spcPts val="2410"/>
              </a:lnSpc>
              <a:spcBef>
                <a:spcPts val="990"/>
              </a:spcBef>
              <a:buSzPct val="114583"/>
              <a:buFont typeface="Wingdings" panose="05000000000000000000" pitchFamily="2" charset="2"/>
              <a:buChar char="§"/>
              <a:tabLst>
                <a:tab pos="300355" algn="l"/>
              </a:tabLst>
            </a:pPr>
            <a:r>
              <a:rPr lang="tr-TR" dirty="0"/>
              <a:t>Mevcut Durum</a:t>
            </a:r>
          </a:p>
          <a:p>
            <a:pPr marL="355600" marR="5080" indent="-342900" algn="just" rtl="0">
              <a:lnSpc>
                <a:spcPts val="2410"/>
              </a:lnSpc>
              <a:spcBef>
                <a:spcPts val="990"/>
              </a:spcBef>
              <a:buSzPct val="114583"/>
              <a:buFont typeface="Wingdings" panose="05000000000000000000" pitchFamily="2" charset="2"/>
              <a:buChar char="§"/>
              <a:tabLst>
                <a:tab pos="300355" algn="l"/>
              </a:tabLst>
            </a:pPr>
            <a:r>
              <a:rPr lang="tr-TR" dirty="0"/>
              <a:t>Eylem Kod Numarası</a:t>
            </a:r>
          </a:p>
          <a:p>
            <a:pPr marL="355600" marR="5080" indent="-342900" algn="just" rtl="0">
              <a:lnSpc>
                <a:spcPts val="2410"/>
              </a:lnSpc>
              <a:spcBef>
                <a:spcPts val="990"/>
              </a:spcBef>
              <a:buSzPct val="114583"/>
              <a:buFont typeface="Wingdings" panose="05000000000000000000" pitchFamily="2" charset="2"/>
              <a:buChar char="§"/>
              <a:tabLst>
                <a:tab pos="300355" algn="l"/>
              </a:tabLst>
            </a:pPr>
            <a:r>
              <a:rPr lang="tr-TR" dirty="0"/>
              <a:t>Yapılması Öngörülen Eylem Veya Eylemler</a:t>
            </a:r>
          </a:p>
          <a:p>
            <a:pPr marL="355600" marR="5080" indent="-342900" algn="just" rtl="0">
              <a:lnSpc>
                <a:spcPts val="2410"/>
              </a:lnSpc>
              <a:spcBef>
                <a:spcPts val="990"/>
              </a:spcBef>
              <a:buSzPct val="114583"/>
              <a:buFont typeface="Wingdings" panose="05000000000000000000" pitchFamily="2" charset="2"/>
              <a:buChar char="§"/>
              <a:tabLst>
                <a:tab pos="300355" algn="l"/>
              </a:tabLst>
            </a:pPr>
            <a:r>
              <a:rPr lang="tr-TR" dirty="0"/>
              <a:t>Eylemlerin Gerçekleştirilmesinden Sorumlu Birimler</a:t>
            </a:r>
          </a:p>
          <a:p>
            <a:pPr marL="355600" marR="5080" indent="-342900" algn="just" rtl="0">
              <a:lnSpc>
                <a:spcPts val="2410"/>
              </a:lnSpc>
              <a:spcBef>
                <a:spcPts val="990"/>
              </a:spcBef>
              <a:buSzPct val="114583"/>
              <a:buFont typeface="Wingdings" panose="05000000000000000000" pitchFamily="2" charset="2"/>
              <a:buChar char="§"/>
              <a:tabLst>
                <a:tab pos="300355" algn="l"/>
              </a:tabLst>
            </a:pPr>
            <a:r>
              <a:rPr lang="tr-TR" dirty="0"/>
              <a:t>İş Birliği Yapılacak Birim</a:t>
            </a:r>
          </a:p>
          <a:p>
            <a:pPr marL="355600" marR="5080" indent="-342900" algn="just" rtl="0">
              <a:lnSpc>
                <a:spcPts val="2410"/>
              </a:lnSpc>
              <a:spcBef>
                <a:spcPts val="990"/>
              </a:spcBef>
              <a:buSzPct val="114583"/>
              <a:buFont typeface="Wingdings" panose="05000000000000000000" pitchFamily="2" charset="2"/>
              <a:buChar char="§"/>
              <a:tabLst>
                <a:tab pos="300355" algn="l"/>
              </a:tabLst>
            </a:pPr>
            <a:r>
              <a:rPr lang="tr-TR" dirty="0"/>
              <a:t>Eylemin Gerçekleştirilmesinden Elde Edilecek Çıktı Veya Sonuç </a:t>
            </a:r>
          </a:p>
          <a:p>
            <a:pPr marL="355600" marR="5080" indent="-342900" algn="just" rtl="0">
              <a:lnSpc>
                <a:spcPts val="2410"/>
              </a:lnSpc>
              <a:spcBef>
                <a:spcPts val="990"/>
              </a:spcBef>
              <a:buSzPct val="114583"/>
              <a:buFont typeface="Wingdings" panose="05000000000000000000" pitchFamily="2" charset="2"/>
              <a:buChar char="§"/>
              <a:tabLst>
                <a:tab pos="300355" algn="l"/>
              </a:tabLst>
            </a:pPr>
            <a:r>
              <a:rPr lang="tr-TR" dirty="0"/>
              <a:t>Eylemin Tamamlanması İçin Öngörülen Tarih</a:t>
            </a:r>
          </a:p>
          <a:p>
            <a:pPr marL="355600" marR="5080" indent="-342900" algn="just" rtl="0">
              <a:lnSpc>
                <a:spcPts val="2410"/>
              </a:lnSpc>
              <a:spcBef>
                <a:spcPts val="990"/>
              </a:spcBef>
              <a:buSzPct val="114583"/>
              <a:buFont typeface="Wingdings" panose="05000000000000000000" pitchFamily="2" charset="2"/>
              <a:buChar char="§"/>
              <a:tabLst>
                <a:tab pos="300355" algn="l"/>
              </a:tabLst>
            </a:pPr>
            <a:r>
              <a:rPr lang="tr-TR" dirty="0"/>
              <a:t>Açıklama</a:t>
            </a:r>
          </a:p>
        </p:txBody>
      </p:sp>
      <p:pic>
        <p:nvPicPr>
          <p:cNvPr id="5" name="Image 4"/>
          <p:cNvPicPr/>
          <p:nvPr/>
        </p:nvPicPr>
        <p:blipFill>
          <a:blip r:embed="rId2" cstate="print">
            <a:extLst>
              <a:ext uri="{28A0092B-C50C-407E-A947-70E740481C1C}">
                <a14:useLocalDpi xmlns:a14="http://schemas.microsoft.com/office/drawing/2010/main" val="0"/>
              </a:ext>
            </a:extLst>
          </a:blip>
          <a:stretch>
            <a:fillRect/>
          </a:stretch>
        </p:blipFill>
        <p:spPr>
          <a:xfrm>
            <a:off x="76200" y="515891"/>
            <a:ext cx="762000" cy="609600"/>
          </a:xfrm>
          <a:prstGeom prst="rect">
            <a:avLst/>
          </a:prstGeom>
        </p:spPr>
      </p:pic>
    </p:spTree>
    <p:extLst>
      <p:ext uri="{BB962C8B-B14F-4D97-AF65-F5344CB8AC3E}">
        <p14:creationId xmlns:p14="http://schemas.microsoft.com/office/powerpoint/2010/main" val="19970160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6800" y="762000"/>
            <a:ext cx="6986447" cy="369332"/>
          </a:xfrm>
        </p:spPr>
        <p:txBody>
          <a:bodyPr/>
          <a:lstStyle/>
          <a:p>
            <a:pPr algn="ctr"/>
            <a:r>
              <a:rPr lang="tr-TR" sz="2400" dirty="0">
                <a:solidFill>
                  <a:schemeClr val="accent5">
                    <a:lumMod val="75000"/>
                  </a:schemeClr>
                </a:solidFill>
              </a:rPr>
              <a:t>Birim </a:t>
            </a:r>
            <a:r>
              <a:rPr lang="tr-TR" sz="2400" dirty="0" smtClean="0">
                <a:solidFill>
                  <a:schemeClr val="accent5">
                    <a:lumMod val="75000"/>
                  </a:schemeClr>
                </a:solidFill>
              </a:rPr>
              <a:t>Eylem Planı Tablosunda Yer Alan Unsurlar</a:t>
            </a:r>
            <a:endParaRPr lang="tr-TR" sz="2400" dirty="0">
              <a:solidFill>
                <a:schemeClr val="accent5">
                  <a:lumMod val="75000"/>
                </a:schemeClr>
              </a:solidFill>
            </a:endParaRPr>
          </a:p>
        </p:txBody>
      </p:sp>
      <p:sp>
        <p:nvSpPr>
          <p:cNvPr id="3" name="Metin Yer Tutucusu 2"/>
          <p:cNvSpPr>
            <a:spLocks noGrp="1"/>
          </p:cNvSpPr>
          <p:nvPr>
            <p:ph type="body" idx="1"/>
          </p:nvPr>
        </p:nvSpPr>
        <p:spPr>
          <a:xfrm>
            <a:off x="76200" y="1371600"/>
            <a:ext cx="8686800" cy="5432256"/>
          </a:xfrm>
        </p:spPr>
        <p:txBody>
          <a:bodyPr/>
          <a:lstStyle/>
          <a:p>
            <a:pPr marL="285750" marR="5080" indent="-285750" algn="just">
              <a:spcBef>
                <a:spcPts val="105"/>
              </a:spcBef>
              <a:buClr>
                <a:schemeClr val="accent6"/>
              </a:buClr>
              <a:buSzPct val="95000"/>
              <a:buFont typeface="Wingdings" panose="05000000000000000000" pitchFamily="2" charset="2"/>
              <a:buChar char="Ø"/>
              <a:tabLst>
                <a:tab pos="286385" algn="l"/>
              </a:tabLst>
            </a:pPr>
            <a:r>
              <a:rPr lang="tr-TR" b="1" spc="-25" dirty="0" smtClean="0">
                <a:solidFill>
                  <a:srgbClr val="DE7D17"/>
                </a:solidFill>
                <a:latin typeface="Calibri"/>
                <a:cs typeface="Calibri"/>
              </a:rPr>
              <a:t>Kamu </a:t>
            </a:r>
            <a:r>
              <a:rPr lang="tr-TR" b="1" spc="-25" dirty="0">
                <a:solidFill>
                  <a:srgbClr val="DE7D17"/>
                </a:solidFill>
                <a:latin typeface="Calibri"/>
                <a:cs typeface="Calibri"/>
              </a:rPr>
              <a:t>İç Kontrol Standardı Kod </a:t>
            </a:r>
            <a:r>
              <a:rPr lang="tr-TR" b="1" spc="-25" dirty="0" smtClean="0">
                <a:solidFill>
                  <a:srgbClr val="DE7D17"/>
                </a:solidFill>
                <a:latin typeface="Calibri"/>
                <a:cs typeface="Calibri"/>
              </a:rPr>
              <a:t>Numarası</a:t>
            </a:r>
          </a:p>
          <a:p>
            <a:pPr marL="355600" marR="5080" indent="-342900" algn="just" rtl="0">
              <a:lnSpc>
                <a:spcPts val="2410"/>
              </a:lnSpc>
              <a:spcBef>
                <a:spcPts val="990"/>
              </a:spcBef>
              <a:buClr>
                <a:schemeClr val="tx1"/>
              </a:buClr>
              <a:buSzPct val="114583"/>
              <a:buFont typeface="Wingdings" panose="05000000000000000000" pitchFamily="2" charset="2"/>
              <a:buChar char="§"/>
              <a:tabLst>
                <a:tab pos="300355" algn="l"/>
              </a:tabLst>
            </a:pPr>
            <a:r>
              <a:rPr lang="tr-TR" dirty="0"/>
              <a:t>Her bir standart için ayrı (KOS1, KOS2, RDS1, KFS1 şeklinde), genel şart için ayrı (KOS1.1, KOS1.2, RDS1.1 şeklinde) kod numaraları yer alır</a:t>
            </a:r>
            <a:r>
              <a:rPr lang="tr-TR" dirty="0" smtClean="0"/>
              <a:t>.</a:t>
            </a:r>
          </a:p>
          <a:p>
            <a:pPr marL="12700" marR="5080" algn="just" rtl="0">
              <a:lnSpc>
                <a:spcPts val="2410"/>
              </a:lnSpc>
              <a:spcBef>
                <a:spcPts val="990"/>
              </a:spcBef>
              <a:buClr>
                <a:schemeClr val="tx1"/>
              </a:buClr>
              <a:buSzPct val="114583"/>
              <a:tabLst>
                <a:tab pos="300355" algn="l"/>
              </a:tabLst>
            </a:pPr>
            <a:endParaRPr lang="tr-TR" dirty="0"/>
          </a:p>
          <a:p>
            <a:pPr marL="285750" marR="5080" indent="-285750" algn="just" rtl="0">
              <a:lnSpc>
                <a:spcPts val="2160"/>
              </a:lnSpc>
              <a:spcBef>
                <a:spcPts val="105"/>
              </a:spcBef>
              <a:buClr>
                <a:schemeClr val="accent6"/>
              </a:buClr>
              <a:buSzPct val="95000"/>
              <a:buFont typeface="Wingdings" panose="05000000000000000000" pitchFamily="2" charset="2"/>
              <a:buChar char="Ø"/>
              <a:tabLst>
                <a:tab pos="286385" algn="l"/>
              </a:tabLst>
            </a:pPr>
            <a:r>
              <a:rPr lang="tr-TR" b="1" spc="-25" dirty="0">
                <a:solidFill>
                  <a:srgbClr val="DE7D17"/>
                </a:solidFill>
                <a:latin typeface="Calibri"/>
                <a:cs typeface="Calibri"/>
              </a:rPr>
              <a:t>Kamu İç Kontrol Standardı </a:t>
            </a:r>
            <a:r>
              <a:rPr lang="tr-TR" b="1" spc="-25" dirty="0" smtClean="0">
                <a:solidFill>
                  <a:srgbClr val="DE7D17"/>
                </a:solidFill>
                <a:latin typeface="Calibri"/>
                <a:cs typeface="Calibri"/>
              </a:rPr>
              <a:t>ve </a:t>
            </a:r>
            <a:r>
              <a:rPr lang="tr-TR" b="1" spc="-25" dirty="0">
                <a:solidFill>
                  <a:srgbClr val="DE7D17"/>
                </a:solidFill>
                <a:latin typeface="Calibri"/>
                <a:cs typeface="Calibri"/>
              </a:rPr>
              <a:t>Genel Şartı</a:t>
            </a:r>
          </a:p>
          <a:p>
            <a:pPr marL="355600" marR="5080" indent="-342900" algn="just" rtl="0">
              <a:lnSpc>
                <a:spcPts val="2410"/>
              </a:lnSpc>
              <a:spcBef>
                <a:spcPts val="990"/>
              </a:spcBef>
              <a:buClr>
                <a:schemeClr val="tx1"/>
              </a:buClr>
              <a:buSzPct val="114583"/>
              <a:buFont typeface="Wingdings" panose="05000000000000000000" pitchFamily="2" charset="2"/>
              <a:buChar char="§"/>
              <a:tabLst>
                <a:tab pos="300355" algn="l"/>
              </a:tabLst>
            </a:pPr>
            <a:r>
              <a:rPr lang="tr-TR" dirty="0"/>
              <a:t>Toplam 18 Kamu İç Kontrol Standardı ve 79 genel şart bulunmaktadır. Buraya kadar sayılan unsurlar sabit unsur olup tabloda düzenlenmiş şekilde sunulacaktır. Eylem planında yer alan genel şartların sıralamasında hiçbir şekilde değişiklik yapılmayacaktır.</a:t>
            </a:r>
          </a:p>
          <a:p>
            <a:pPr marL="285750" marR="5080" indent="-285750" algn="just" rtl="0">
              <a:lnSpc>
                <a:spcPts val="2160"/>
              </a:lnSpc>
              <a:spcBef>
                <a:spcPts val="375"/>
              </a:spcBef>
              <a:buClr>
                <a:schemeClr val="tx1"/>
              </a:buClr>
              <a:buSzPct val="95000"/>
              <a:buFont typeface="Arial" panose="020B0604020202020204" pitchFamily="34" charset="0"/>
              <a:buChar char="•"/>
              <a:tabLst>
                <a:tab pos="287020" algn="l"/>
              </a:tabLst>
            </a:pPr>
            <a:endParaRPr lang="tr-TR" dirty="0"/>
          </a:p>
          <a:p>
            <a:pPr marL="285750" marR="5080" indent="-285750" algn="just" rtl="0">
              <a:lnSpc>
                <a:spcPts val="2160"/>
              </a:lnSpc>
              <a:spcBef>
                <a:spcPts val="105"/>
              </a:spcBef>
              <a:buClr>
                <a:schemeClr val="accent6"/>
              </a:buClr>
              <a:buSzPct val="95000"/>
              <a:buFont typeface="Wingdings" panose="05000000000000000000" pitchFamily="2" charset="2"/>
              <a:buChar char="Ø"/>
              <a:tabLst>
                <a:tab pos="286385" algn="l"/>
              </a:tabLst>
            </a:pPr>
            <a:r>
              <a:rPr lang="tr-TR" b="1" spc="-25" dirty="0">
                <a:solidFill>
                  <a:srgbClr val="DE7D17"/>
                </a:solidFill>
                <a:latin typeface="Calibri"/>
                <a:cs typeface="Calibri"/>
              </a:rPr>
              <a:t>Mevcut Durum</a:t>
            </a:r>
          </a:p>
          <a:p>
            <a:pPr marL="355600" marR="5080" indent="-342900" algn="just" rtl="0">
              <a:lnSpc>
                <a:spcPts val="2410"/>
              </a:lnSpc>
              <a:spcBef>
                <a:spcPts val="990"/>
              </a:spcBef>
              <a:buClr>
                <a:schemeClr val="tx1"/>
              </a:buClr>
              <a:buSzPct val="114583"/>
              <a:buFont typeface="Wingdings" panose="05000000000000000000" pitchFamily="2" charset="2"/>
              <a:buChar char="§"/>
              <a:tabLst>
                <a:tab pos="300355" algn="l"/>
              </a:tabLst>
            </a:pPr>
            <a:r>
              <a:rPr lang="tr-TR" dirty="0"/>
              <a:t>Birimin ilgili genel şarta uyumu değerlendirilerek bu genel şarta ilişkin düzenleme ve uygulamaların bulunması halinde, mevcut durum bölümüne bu genel şarta ilişkin uygulamalar ve düzenlemeler yazılır. Mevcut durum kanıtlayıcı belgelere dayandırılır: kanun, yönetmelik, yönerge, yazılım, bülten, rehber, broşür gibi. Kanıtlayıcı unsuru olmayan mevcut duruma yazılamaz.</a:t>
            </a:r>
          </a:p>
          <a:p>
            <a:pPr marL="285750" marR="5080" indent="-285750" algn="just" rtl="0">
              <a:lnSpc>
                <a:spcPts val="2160"/>
              </a:lnSpc>
              <a:spcBef>
                <a:spcPts val="375"/>
              </a:spcBef>
              <a:buClr>
                <a:schemeClr val="tx1"/>
              </a:buClr>
              <a:buSzPct val="95000"/>
              <a:buFont typeface="Arial" panose="020B0604020202020204" pitchFamily="34" charset="0"/>
              <a:buChar char="•"/>
              <a:tabLst>
                <a:tab pos="287020" algn="l"/>
              </a:tabLst>
            </a:pPr>
            <a:endParaRPr lang="tr-TR" dirty="0"/>
          </a:p>
        </p:txBody>
      </p:sp>
      <p:pic>
        <p:nvPicPr>
          <p:cNvPr id="4" name="Image 4"/>
          <p:cNvPicPr/>
          <p:nvPr/>
        </p:nvPicPr>
        <p:blipFill>
          <a:blip r:embed="rId2" cstate="print">
            <a:extLst>
              <a:ext uri="{28A0092B-C50C-407E-A947-70E740481C1C}">
                <a14:useLocalDpi xmlns:a14="http://schemas.microsoft.com/office/drawing/2010/main" val="0"/>
              </a:ext>
            </a:extLst>
          </a:blip>
          <a:stretch>
            <a:fillRect/>
          </a:stretch>
        </p:blipFill>
        <p:spPr>
          <a:xfrm>
            <a:off x="76200" y="515891"/>
            <a:ext cx="762000" cy="609600"/>
          </a:xfrm>
          <a:prstGeom prst="rect">
            <a:avLst/>
          </a:prstGeom>
        </p:spPr>
      </p:pic>
    </p:spTree>
    <p:extLst>
      <p:ext uri="{BB962C8B-B14F-4D97-AF65-F5344CB8AC3E}">
        <p14:creationId xmlns:p14="http://schemas.microsoft.com/office/powerpoint/2010/main" val="40460840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4"/>
          <p:cNvPicPr/>
          <p:nvPr/>
        </p:nvPicPr>
        <p:blipFill>
          <a:blip r:embed="rId2" cstate="print">
            <a:extLst>
              <a:ext uri="{28A0092B-C50C-407E-A947-70E740481C1C}">
                <a14:useLocalDpi xmlns:a14="http://schemas.microsoft.com/office/drawing/2010/main" val="0"/>
              </a:ext>
            </a:extLst>
          </a:blip>
          <a:stretch>
            <a:fillRect/>
          </a:stretch>
        </p:blipFill>
        <p:spPr>
          <a:xfrm>
            <a:off x="76200" y="515891"/>
            <a:ext cx="762000" cy="609600"/>
          </a:xfrm>
          <a:prstGeom prst="rect">
            <a:avLst/>
          </a:prstGeom>
        </p:spPr>
      </p:pic>
      <p:sp>
        <p:nvSpPr>
          <p:cNvPr id="6" name="Metin Yer Tutucusu 2"/>
          <p:cNvSpPr>
            <a:spLocks noGrp="1"/>
          </p:cNvSpPr>
          <p:nvPr>
            <p:ph type="body" idx="1"/>
          </p:nvPr>
        </p:nvSpPr>
        <p:spPr>
          <a:xfrm>
            <a:off x="56804" y="1295400"/>
            <a:ext cx="8934796" cy="5460469"/>
          </a:xfrm>
        </p:spPr>
        <p:txBody>
          <a:bodyPr/>
          <a:lstStyle/>
          <a:p>
            <a:pPr marL="285750" marR="5080" indent="-285750" algn="just">
              <a:spcBef>
                <a:spcPts val="105"/>
              </a:spcBef>
              <a:buClr>
                <a:schemeClr val="accent6"/>
              </a:buClr>
              <a:buSzPct val="95000"/>
              <a:buFont typeface="Wingdings" panose="05000000000000000000" pitchFamily="2" charset="2"/>
              <a:buChar char="Ø"/>
              <a:tabLst>
                <a:tab pos="286385" algn="l"/>
              </a:tabLst>
            </a:pPr>
            <a:r>
              <a:rPr lang="tr-TR" b="1" spc="-25" dirty="0">
                <a:solidFill>
                  <a:srgbClr val="DE7D17"/>
                </a:solidFill>
                <a:latin typeface="Calibri"/>
                <a:cs typeface="Calibri"/>
              </a:rPr>
              <a:t>Eylem Kod Numarası</a:t>
            </a:r>
          </a:p>
          <a:p>
            <a:pPr marL="355600" marR="5080" indent="-342900" algn="just" rtl="0">
              <a:lnSpc>
                <a:spcPts val="2410"/>
              </a:lnSpc>
              <a:spcBef>
                <a:spcPts val="990"/>
              </a:spcBef>
              <a:buClr>
                <a:schemeClr val="tx1"/>
              </a:buClr>
              <a:buSzPct val="114583"/>
              <a:buFont typeface="Wingdings" panose="05000000000000000000" pitchFamily="2" charset="2"/>
              <a:buChar char="§"/>
              <a:tabLst>
                <a:tab pos="300355" algn="l"/>
              </a:tabLst>
            </a:pPr>
            <a:r>
              <a:rPr lang="tr-TR" dirty="0"/>
              <a:t>Mevcut durum yeterli değilse eylem öngörülecekse eylem bu bölümde numaralandırılır. Örneğin; genel şart 1.2 ise 1.2.1 birinci eylemin kodu, ikinci bir eylem gerekli </a:t>
            </a:r>
            <a:r>
              <a:rPr lang="tr-TR" dirty="0" smtClean="0"/>
              <a:t>görülmüşse </a:t>
            </a:r>
            <a:r>
              <a:rPr lang="tr-TR" dirty="0"/>
              <a:t>1.2.2 ikinci eylemin kodu olarak düzenleme yapılır. </a:t>
            </a:r>
          </a:p>
          <a:p>
            <a:pPr marL="285750" marR="5080" indent="-285750" algn="just" rtl="0">
              <a:lnSpc>
                <a:spcPct val="150000"/>
              </a:lnSpc>
              <a:spcBef>
                <a:spcPts val="105"/>
              </a:spcBef>
              <a:buClr>
                <a:schemeClr val="accent6"/>
              </a:buClr>
              <a:buSzPct val="95000"/>
              <a:buFont typeface="Wingdings" panose="05000000000000000000" pitchFamily="2" charset="2"/>
              <a:buChar char="Ø"/>
              <a:tabLst>
                <a:tab pos="286385" algn="l"/>
              </a:tabLst>
            </a:pPr>
            <a:r>
              <a:rPr lang="tr-TR" b="1" spc="-25" dirty="0">
                <a:solidFill>
                  <a:srgbClr val="DE7D17"/>
                </a:solidFill>
                <a:latin typeface="Calibri"/>
                <a:cs typeface="Calibri"/>
              </a:rPr>
              <a:t>Yapılması Öngörülen Eylem veya </a:t>
            </a:r>
            <a:r>
              <a:rPr lang="tr-TR" b="1" spc="-25" dirty="0" smtClean="0">
                <a:solidFill>
                  <a:srgbClr val="DE7D17"/>
                </a:solidFill>
                <a:latin typeface="Calibri"/>
                <a:cs typeface="Calibri"/>
              </a:rPr>
              <a:t>Eylemler</a:t>
            </a:r>
            <a:endParaRPr lang="tr-TR" b="1" spc="-25" dirty="0">
              <a:solidFill>
                <a:srgbClr val="DE7D17"/>
              </a:solidFill>
              <a:latin typeface="Calibri"/>
              <a:cs typeface="Calibri"/>
            </a:endParaRPr>
          </a:p>
          <a:p>
            <a:pPr marL="355600" marR="5080" indent="-342900" algn="just" rtl="0">
              <a:lnSpc>
                <a:spcPts val="2410"/>
              </a:lnSpc>
              <a:spcBef>
                <a:spcPts val="990"/>
              </a:spcBef>
              <a:buClr>
                <a:schemeClr val="tx1"/>
              </a:buClr>
              <a:buSzPct val="114583"/>
              <a:buFont typeface="Wingdings" panose="05000000000000000000" pitchFamily="2" charset="2"/>
              <a:buChar char="§"/>
              <a:tabLst>
                <a:tab pos="300355" algn="l"/>
              </a:tabLst>
            </a:pPr>
            <a:r>
              <a:rPr lang="tr-TR" dirty="0"/>
              <a:t>İlgili genel şart için kanıtlayıcı unsur eksik olduğu durumda kanıtlayıcı unsur eksikliğini tamamlayıcı, uyum sağlamaya yönelik eylem öngörülür. Eylemler uygulanabilir ve belgelendirilebilir olmalıdır. Örneğin; bir yönerge oluşturulması, bir yazılım alınması, bülten yayımlanması gibi</a:t>
            </a:r>
            <a:r>
              <a:rPr lang="tr-TR" dirty="0" smtClean="0"/>
              <a:t>.</a:t>
            </a:r>
            <a:endParaRPr lang="tr-TR" dirty="0"/>
          </a:p>
          <a:p>
            <a:pPr marL="285750" marR="5080" indent="-285750" algn="just" rtl="0">
              <a:lnSpc>
                <a:spcPct val="150000"/>
              </a:lnSpc>
              <a:spcBef>
                <a:spcPts val="105"/>
              </a:spcBef>
              <a:buClr>
                <a:schemeClr val="accent6"/>
              </a:buClr>
              <a:buSzPct val="95000"/>
              <a:buFont typeface="Wingdings" panose="05000000000000000000" pitchFamily="2" charset="2"/>
              <a:buChar char="Ø"/>
              <a:tabLst>
                <a:tab pos="286385" algn="l"/>
              </a:tabLst>
            </a:pPr>
            <a:r>
              <a:rPr lang="tr-TR" b="1" spc="-25" dirty="0" smtClean="0">
                <a:solidFill>
                  <a:srgbClr val="DE7D17"/>
                </a:solidFill>
                <a:latin typeface="Calibri"/>
                <a:cs typeface="Calibri"/>
              </a:rPr>
              <a:t>Eylemlerin </a:t>
            </a:r>
            <a:r>
              <a:rPr lang="tr-TR" b="1" spc="-25" dirty="0">
                <a:solidFill>
                  <a:srgbClr val="DE7D17"/>
                </a:solidFill>
                <a:latin typeface="Calibri"/>
                <a:cs typeface="Calibri"/>
              </a:rPr>
              <a:t>Gerçekleştirilmesinden Sorumlu Birimler</a:t>
            </a:r>
          </a:p>
          <a:p>
            <a:pPr marL="355600" marR="5080" indent="-342900" algn="just" rtl="0">
              <a:lnSpc>
                <a:spcPts val="2410"/>
              </a:lnSpc>
              <a:spcBef>
                <a:spcPts val="990"/>
              </a:spcBef>
              <a:buClr>
                <a:schemeClr val="tx1"/>
              </a:buClr>
              <a:buSzPct val="114583"/>
              <a:buFont typeface="Wingdings" panose="05000000000000000000" pitchFamily="2" charset="2"/>
              <a:buChar char="§"/>
              <a:tabLst>
                <a:tab pos="300355" algn="l"/>
              </a:tabLst>
            </a:pPr>
            <a:r>
              <a:rPr lang="tr-TR" dirty="0"/>
              <a:t>Her birim kendi alanıyla ilgili eylem yazacağından her harcama biriminin kendi ismi yazılacaktır</a:t>
            </a:r>
            <a:r>
              <a:rPr lang="tr-TR" dirty="0" smtClean="0"/>
              <a:t>.</a:t>
            </a:r>
            <a:endParaRPr lang="tr-TR" dirty="0"/>
          </a:p>
          <a:p>
            <a:pPr marL="285750" marR="5080" indent="-285750" algn="just" rtl="0">
              <a:lnSpc>
                <a:spcPct val="150000"/>
              </a:lnSpc>
              <a:spcBef>
                <a:spcPts val="105"/>
              </a:spcBef>
              <a:buClr>
                <a:schemeClr val="accent6"/>
              </a:buClr>
              <a:buSzPct val="95000"/>
              <a:buFont typeface="Wingdings" panose="05000000000000000000" pitchFamily="2" charset="2"/>
              <a:buChar char="Ø"/>
              <a:tabLst>
                <a:tab pos="286385" algn="l"/>
              </a:tabLst>
            </a:pPr>
            <a:r>
              <a:rPr lang="tr-TR" b="1" spc="-25" dirty="0" smtClean="0">
                <a:solidFill>
                  <a:srgbClr val="DE7D17"/>
                </a:solidFill>
                <a:latin typeface="Calibri"/>
                <a:cs typeface="Calibri"/>
              </a:rPr>
              <a:t>İş </a:t>
            </a:r>
            <a:r>
              <a:rPr lang="tr-TR" b="1" spc="-25" dirty="0">
                <a:solidFill>
                  <a:srgbClr val="DE7D17"/>
                </a:solidFill>
                <a:latin typeface="Calibri"/>
                <a:cs typeface="Calibri"/>
              </a:rPr>
              <a:t>Birliği Yapılacak Birim</a:t>
            </a:r>
          </a:p>
          <a:p>
            <a:pPr marL="355600" marR="5080" indent="-342900" algn="just" rtl="0">
              <a:lnSpc>
                <a:spcPts val="2410"/>
              </a:lnSpc>
              <a:spcBef>
                <a:spcPts val="990"/>
              </a:spcBef>
              <a:buClr>
                <a:schemeClr val="tx1"/>
              </a:buClr>
              <a:buSzPct val="114583"/>
              <a:buFont typeface="Wingdings" panose="05000000000000000000" pitchFamily="2" charset="2"/>
              <a:buChar char="§"/>
              <a:tabLst>
                <a:tab pos="300355" algn="l"/>
              </a:tabLst>
            </a:pPr>
            <a:r>
              <a:rPr lang="tr-TR" dirty="0"/>
              <a:t>Eylem gerçekleştirilirken iş birliği içinde bulunulan çalışmalara katkıda bulunacak birim yazılacaktır.</a:t>
            </a:r>
          </a:p>
        </p:txBody>
      </p:sp>
      <p:sp>
        <p:nvSpPr>
          <p:cNvPr id="10" name="Unvan 1"/>
          <p:cNvSpPr>
            <a:spLocks noGrp="1"/>
          </p:cNvSpPr>
          <p:nvPr>
            <p:ph type="title"/>
          </p:nvPr>
        </p:nvSpPr>
        <p:spPr>
          <a:xfrm>
            <a:off x="1066800" y="762000"/>
            <a:ext cx="6986447" cy="369332"/>
          </a:xfrm>
        </p:spPr>
        <p:txBody>
          <a:bodyPr/>
          <a:lstStyle/>
          <a:p>
            <a:pPr algn="ctr"/>
            <a:r>
              <a:rPr lang="tr-TR" sz="2400" dirty="0">
                <a:solidFill>
                  <a:schemeClr val="accent5">
                    <a:lumMod val="75000"/>
                  </a:schemeClr>
                </a:solidFill>
              </a:rPr>
              <a:t>Birim </a:t>
            </a:r>
            <a:r>
              <a:rPr lang="tr-TR" sz="2400" dirty="0" smtClean="0">
                <a:solidFill>
                  <a:schemeClr val="accent5">
                    <a:lumMod val="75000"/>
                  </a:schemeClr>
                </a:solidFill>
              </a:rPr>
              <a:t>Eylem Planı Tablosunda Yer Alan Unsurlar</a:t>
            </a:r>
            <a:endParaRPr lang="tr-TR" sz="2400" dirty="0">
              <a:solidFill>
                <a:schemeClr val="accent5">
                  <a:lumMod val="75000"/>
                </a:schemeClr>
              </a:solidFill>
            </a:endParaRPr>
          </a:p>
        </p:txBody>
      </p:sp>
    </p:spTree>
    <p:extLst>
      <p:ext uri="{BB962C8B-B14F-4D97-AF65-F5344CB8AC3E}">
        <p14:creationId xmlns:p14="http://schemas.microsoft.com/office/powerpoint/2010/main" val="6123235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4"/>
          <p:cNvPicPr/>
          <p:nvPr/>
        </p:nvPicPr>
        <p:blipFill>
          <a:blip r:embed="rId2" cstate="print">
            <a:extLst>
              <a:ext uri="{28A0092B-C50C-407E-A947-70E740481C1C}">
                <a14:useLocalDpi xmlns:a14="http://schemas.microsoft.com/office/drawing/2010/main" val="0"/>
              </a:ext>
            </a:extLst>
          </a:blip>
          <a:stretch>
            <a:fillRect/>
          </a:stretch>
        </p:blipFill>
        <p:spPr>
          <a:xfrm>
            <a:off x="76200" y="515891"/>
            <a:ext cx="762000" cy="609600"/>
          </a:xfrm>
          <a:prstGeom prst="rect">
            <a:avLst/>
          </a:prstGeom>
        </p:spPr>
      </p:pic>
      <p:sp>
        <p:nvSpPr>
          <p:cNvPr id="6" name="Metin Yer Tutucusu 2"/>
          <p:cNvSpPr>
            <a:spLocks noGrp="1"/>
          </p:cNvSpPr>
          <p:nvPr>
            <p:ph type="body" idx="1"/>
          </p:nvPr>
        </p:nvSpPr>
        <p:spPr>
          <a:xfrm>
            <a:off x="56804" y="1295400"/>
            <a:ext cx="8934796" cy="4380686"/>
          </a:xfrm>
        </p:spPr>
        <p:txBody>
          <a:bodyPr/>
          <a:lstStyle/>
          <a:p>
            <a:pPr marL="285750" marR="5080" indent="-285750" algn="just">
              <a:spcBef>
                <a:spcPts val="105"/>
              </a:spcBef>
              <a:buClr>
                <a:schemeClr val="accent6"/>
              </a:buClr>
              <a:buSzPct val="95000"/>
              <a:buFont typeface="Wingdings" panose="05000000000000000000" pitchFamily="2" charset="2"/>
              <a:buChar char="Ø"/>
              <a:tabLst>
                <a:tab pos="286385" algn="l"/>
              </a:tabLst>
            </a:pPr>
            <a:r>
              <a:rPr lang="tr-TR" b="1" spc="-25" dirty="0" smtClean="0">
                <a:solidFill>
                  <a:srgbClr val="DE7D17"/>
                </a:solidFill>
                <a:latin typeface="Calibri"/>
                <a:cs typeface="Calibri"/>
              </a:rPr>
              <a:t>Çıktı</a:t>
            </a:r>
            <a:endParaRPr lang="tr-TR" b="1" spc="-25" dirty="0">
              <a:solidFill>
                <a:srgbClr val="DE7D17"/>
              </a:solidFill>
              <a:latin typeface="Calibri"/>
              <a:cs typeface="Calibri"/>
            </a:endParaRPr>
          </a:p>
          <a:p>
            <a:pPr marL="355600" marR="5080" indent="-342900" algn="just" rtl="0">
              <a:lnSpc>
                <a:spcPts val="2410"/>
              </a:lnSpc>
              <a:spcBef>
                <a:spcPts val="990"/>
              </a:spcBef>
              <a:buClr>
                <a:schemeClr val="tx1"/>
              </a:buClr>
              <a:buSzPct val="114583"/>
              <a:buFont typeface="Wingdings" panose="05000000000000000000" pitchFamily="2" charset="2"/>
              <a:buChar char="§"/>
              <a:tabLst>
                <a:tab pos="300355" algn="l"/>
              </a:tabLst>
            </a:pPr>
            <a:r>
              <a:rPr lang="tr-TR" dirty="0"/>
              <a:t>Eğer ilgili genel şart için eylem öngörülmüşse; eylemin gerçekleştirilmesi sonucunda elde edilen çıktı olarak yazılır. Yönerge, talimat, şema, rapor, çizelge, eğitim programı, eğitim materyali, eğitim faaliyeti, rehber, bülten, broşür, elkitabı, yazılım, kontrol listeleri, vb.)</a:t>
            </a:r>
          </a:p>
          <a:p>
            <a:pPr marL="285750" marR="5080" indent="-285750" algn="just" rtl="0">
              <a:lnSpc>
                <a:spcPts val="2160"/>
              </a:lnSpc>
              <a:spcBef>
                <a:spcPts val="375"/>
              </a:spcBef>
              <a:buClr>
                <a:schemeClr val="tx1"/>
              </a:buClr>
              <a:buSzPct val="95000"/>
              <a:buFont typeface="Arial" panose="020B0604020202020204" pitchFamily="34" charset="0"/>
              <a:buChar char="•"/>
              <a:tabLst>
                <a:tab pos="287020" algn="l"/>
              </a:tabLst>
            </a:pPr>
            <a:endParaRPr lang="tr-TR" dirty="0"/>
          </a:p>
          <a:p>
            <a:pPr marL="285750" marR="5080" indent="-285750" algn="just" rtl="0">
              <a:lnSpc>
                <a:spcPts val="2160"/>
              </a:lnSpc>
              <a:spcBef>
                <a:spcPts val="105"/>
              </a:spcBef>
              <a:buClr>
                <a:schemeClr val="accent6"/>
              </a:buClr>
              <a:buSzPct val="95000"/>
              <a:buFont typeface="Wingdings" panose="05000000000000000000" pitchFamily="2" charset="2"/>
              <a:buChar char="Ø"/>
              <a:tabLst>
                <a:tab pos="286385" algn="l"/>
              </a:tabLst>
            </a:pPr>
            <a:r>
              <a:rPr lang="tr-TR" b="1" spc="-25" dirty="0" smtClean="0">
                <a:solidFill>
                  <a:srgbClr val="DE7D17"/>
                </a:solidFill>
                <a:latin typeface="Calibri"/>
                <a:cs typeface="Calibri"/>
              </a:rPr>
              <a:t>Tamamlanma Tarihi</a:t>
            </a:r>
            <a:endParaRPr lang="tr-TR" b="1" spc="-25" dirty="0">
              <a:solidFill>
                <a:srgbClr val="DE7D17"/>
              </a:solidFill>
              <a:latin typeface="Calibri"/>
              <a:cs typeface="Calibri"/>
            </a:endParaRPr>
          </a:p>
          <a:p>
            <a:pPr marL="355600" marR="5080" indent="-342900" algn="just" rtl="0">
              <a:lnSpc>
                <a:spcPts val="2410"/>
              </a:lnSpc>
              <a:spcBef>
                <a:spcPts val="990"/>
              </a:spcBef>
              <a:buClr>
                <a:schemeClr val="tx1"/>
              </a:buClr>
              <a:buSzPct val="114583"/>
              <a:buFont typeface="Wingdings" panose="05000000000000000000" pitchFamily="2" charset="2"/>
              <a:buChar char="§"/>
              <a:tabLst>
                <a:tab pos="300355" algn="l"/>
              </a:tabLst>
            </a:pPr>
            <a:r>
              <a:rPr lang="tr-TR" dirty="0"/>
              <a:t>Yazılan eylemin tamamlanma tarihi ay ve yıl olarak yazılır</a:t>
            </a:r>
            <a:r>
              <a:rPr lang="tr-TR" dirty="0" smtClean="0"/>
              <a:t>.</a:t>
            </a:r>
            <a:endParaRPr lang="tr-TR" dirty="0"/>
          </a:p>
          <a:p>
            <a:pPr marL="285750" marR="5080" indent="-285750" algn="just" rtl="0">
              <a:lnSpc>
                <a:spcPts val="2160"/>
              </a:lnSpc>
              <a:spcBef>
                <a:spcPts val="375"/>
              </a:spcBef>
              <a:buClr>
                <a:schemeClr val="tx1"/>
              </a:buClr>
              <a:buSzPct val="95000"/>
              <a:buFont typeface="Arial" panose="020B0604020202020204" pitchFamily="34" charset="0"/>
              <a:buChar char="•"/>
              <a:tabLst>
                <a:tab pos="287020" algn="l"/>
              </a:tabLst>
            </a:pPr>
            <a:endParaRPr lang="tr-TR" dirty="0"/>
          </a:p>
          <a:p>
            <a:pPr marL="285750" marR="5080" indent="-285750" algn="just" rtl="0">
              <a:lnSpc>
                <a:spcPts val="2160"/>
              </a:lnSpc>
              <a:spcBef>
                <a:spcPts val="105"/>
              </a:spcBef>
              <a:buClr>
                <a:schemeClr val="accent6"/>
              </a:buClr>
              <a:buSzPct val="95000"/>
              <a:buFont typeface="Wingdings" panose="05000000000000000000" pitchFamily="2" charset="2"/>
              <a:buChar char="Ø"/>
              <a:tabLst>
                <a:tab pos="286385" algn="l"/>
              </a:tabLst>
            </a:pPr>
            <a:r>
              <a:rPr lang="tr-TR" b="1" spc="-25" dirty="0" smtClean="0">
                <a:solidFill>
                  <a:srgbClr val="DE7D17"/>
                </a:solidFill>
                <a:latin typeface="Calibri"/>
                <a:cs typeface="Calibri"/>
              </a:rPr>
              <a:t>Açıklama</a:t>
            </a:r>
          </a:p>
          <a:p>
            <a:pPr marL="355600" marR="5080" indent="-342900" algn="just" rtl="0">
              <a:lnSpc>
                <a:spcPts val="2410"/>
              </a:lnSpc>
              <a:spcBef>
                <a:spcPts val="990"/>
              </a:spcBef>
              <a:buClr>
                <a:schemeClr val="tx1"/>
              </a:buClr>
              <a:buSzPct val="114583"/>
              <a:buFont typeface="Wingdings" panose="05000000000000000000" pitchFamily="2" charset="2"/>
              <a:buChar char="§"/>
              <a:tabLst>
                <a:tab pos="300355" algn="l"/>
              </a:tabLst>
            </a:pPr>
            <a:r>
              <a:rPr lang="tr-TR" dirty="0"/>
              <a:t>Bu düzenleme veya uygulamaların makul güvence sağladığı ve bu nedenle yeni bir düzenleme veya uygulamaya gerek bulunmadığı hususuna da “açıklama” bölümünde yer verilmesi gerekmektedir. Ayrıca altı aylık izleme dönemlerinde yapılan iş ve işlemlere ait bilgiler SGDB’ ye gönderilmek üzere bu bölüme yazılır.</a:t>
            </a:r>
          </a:p>
        </p:txBody>
      </p:sp>
      <p:sp>
        <p:nvSpPr>
          <p:cNvPr id="8" name="Unvan 1"/>
          <p:cNvSpPr>
            <a:spLocks noGrp="1"/>
          </p:cNvSpPr>
          <p:nvPr>
            <p:ph type="title"/>
          </p:nvPr>
        </p:nvSpPr>
        <p:spPr>
          <a:xfrm>
            <a:off x="1066800" y="762000"/>
            <a:ext cx="6986447" cy="369332"/>
          </a:xfrm>
        </p:spPr>
        <p:txBody>
          <a:bodyPr/>
          <a:lstStyle/>
          <a:p>
            <a:pPr algn="ctr"/>
            <a:r>
              <a:rPr lang="tr-TR" sz="2400" dirty="0">
                <a:solidFill>
                  <a:schemeClr val="accent5">
                    <a:lumMod val="75000"/>
                  </a:schemeClr>
                </a:solidFill>
              </a:rPr>
              <a:t>Birim </a:t>
            </a:r>
            <a:r>
              <a:rPr lang="tr-TR" sz="2400" dirty="0" smtClean="0">
                <a:solidFill>
                  <a:schemeClr val="accent5">
                    <a:lumMod val="75000"/>
                  </a:schemeClr>
                </a:solidFill>
              </a:rPr>
              <a:t>Eylem Planı Tablosunda Yer Alan Unsurlar</a:t>
            </a:r>
            <a:endParaRPr lang="tr-TR" sz="2400" dirty="0">
              <a:solidFill>
                <a:schemeClr val="accent5">
                  <a:lumMod val="75000"/>
                </a:schemeClr>
              </a:solidFill>
            </a:endParaRPr>
          </a:p>
        </p:txBody>
      </p:sp>
    </p:spTree>
    <p:extLst>
      <p:ext uri="{BB962C8B-B14F-4D97-AF65-F5344CB8AC3E}">
        <p14:creationId xmlns:p14="http://schemas.microsoft.com/office/powerpoint/2010/main" val="38428090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4"/>
          <p:cNvPicPr/>
          <p:nvPr/>
        </p:nvPicPr>
        <p:blipFill>
          <a:blip r:embed="rId2" cstate="print">
            <a:extLst>
              <a:ext uri="{28A0092B-C50C-407E-A947-70E740481C1C}">
                <a14:useLocalDpi xmlns:a14="http://schemas.microsoft.com/office/drawing/2010/main" val="0"/>
              </a:ext>
            </a:extLst>
          </a:blip>
          <a:stretch>
            <a:fillRect/>
          </a:stretch>
        </p:blipFill>
        <p:spPr>
          <a:xfrm>
            <a:off x="76200" y="515891"/>
            <a:ext cx="762000" cy="609600"/>
          </a:xfrm>
          <a:prstGeom prst="rect">
            <a:avLst/>
          </a:prstGeom>
        </p:spPr>
      </p:pic>
      <p:sp>
        <p:nvSpPr>
          <p:cNvPr id="6" name="Unvan 1"/>
          <p:cNvSpPr>
            <a:spLocks noGrp="1"/>
          </p:cNvSpPr>
          <p:nvPr>
            <p:ph type="title"/>
          </p:nvPr>
        </p:nvSpPr>
        <p:spPr>
          <a:xfrm>
            <a:off x="1066800" y="762000"/>
            <a:ext cx="6986447" cy="307777"/>
          </a:xfrm>
        </p:spPr>
        <p:txBody>
          <a:bodyPr/>
          <a:lstStyle/>
          <a:p>
            <a:pPr algn="ctr"/>
            <a:r>
              <a:rPr lang="tr-TR" sz="2000" dirty="0">
                <a:solidFill>
                  <a:schemeClr val="accent5">
                    <a:lumMod val="75000"/>
                  </a:schemeClr>
                </a:solidFill>
              </a:rPr>
              <a:t>İDARE KAMU İÇ KONTROL STANDARTLARINA UYUM EYLEM PLANI</a:t>
            </a:r>
          </a:p>
        </p:txBody>
      </p:sp>
      <p:sp>
        <p:nvSpPr>
          <p:cNvPr id="7" name="Metin Yer Tutucusu 2"/>
          <p:cNvSpPr>
            <a:spLocks noGrp="1"/>
          </p:cNvSpPr>
          <p:nvPr>
            <p:ph type="body" idx="1"/>
          </p:nvPr>
        </p:nvSpPr>
        <p:spPr>
          <a:xfrm>
            <a:off x="94703" y="1295400"/>
            <a:ext cx="8930640" cy="4821833"/>
          </a:xfrm>
        </p:spPr>
        <p:txBody>
          <a:bodyPr/>
          <a:lstStyle/>
          <a:p>
            <a:pPr marL="355600" marR="5080" indent="-342900" algn="just" rtl="0">
              <a:lnSpc>
                <a:spcPts val="2410"/>
              </a:lnSpc>
              <a:spcBef>
                <a:spcPts val="990"/>
              </a:spcBef>
              <a:buClr>
                <a:schemeClr val="tx1"/>
              </a:buClr>
              <a:buSzPct val="114583"/>
              <a:buFont typeface="Wingdings" panose="05000000000000000000" pitchFamily="2" charset="2"/>
              <a:buChar char="§"/>
              <a:tabLst>
                <a:tab pos="300355" algn="l"/>
              </a:tabLst>
            </a:pPr>
            <a:r>
              <a:rPr lang="tr-TR" sz="1400" dirty="0"/>
              <a:t>İdare Kamu İç Kontrol Standartlarına Uyum Eylem Planı </a:t>
            </a:r>
            <a:r>
              <a:rPr lang="tr-TR" sz="1400" b="1" dirty="0"/>
              <a:t>harcama birimlerinden iletilen ve tüm idareyi ilgilendiren veya üst yönetici onayı gerektiren</a:t>
            </a:r>
            <a:r>
              <a:rPr lang="tr-TR" sz="1400" dirty="0"/>
              <a:t> eylemleri içerir</a:t>
            </a:r>
            <a:r>
              <a:rPr lang="tr-TR" sz="1400" dirty="0" smtClean="0"/>
              <a:t>.</a:t>
            </a:r>
          </a:p>
          <a:p>
            <a:pPr marL="355600" marR="5080" indent="-342900" algn="just" rtl="0">
              <a:lnSpc>
                <a:spcPts val="2410"/>
              </a:lnSpc>
              <a:spcBef>
                <a:spcPts val="990"/>
              </a:spcBef>
              <a:buClr>
                <a:schemeClr val="tx1"/>
              </a:buClr>
              <a:buSzPct val="114583"/>
              <a:buFont typeface="Wingdings" panose="05000000000000000000" pitchFamily="2" charset="2"/>
              <a:buChar char="§"/>
              <a:tabLst>
                <a:tab pos="300355" algn="l"/>
              </a:tabLst>
            </a:pPr>
            <a:r>
              <a:rPr lang="tr-TR" sz="1400" dirty="0" smtClean="0"/>
              <a:t>Strateji </a:t>
            </a:r>
            <a:r>
              <a:rPr lang="tr-TR" sz="1400" dirty="0"/>
              <a:t>Geliştirme Daire Başkanlığı, İdare Kamu İç Kontrol Standartlarına Uyum Eylem Planına dâhil edilmek üzere harcama birimlerince iletilen eylemleri, İç Kontrol İzleme ve Yönlendirme Kurulunun değerlendirmesine sunar. Kurul, yeni bir eylem eklenmesini, eylemlerin yeniden değerlendirilmesini veya çıkarılmasını kararlaştırabilir.</a:t>
            </a:r>
            <a:endParaRPr lang="tr-TR" sz="1400" dirty="0" smtClean="0"/>
          </a:p>
          <a:p>
            <a:pPr marL="355600" marR="5080" indent="-342900" algn="just" rtl="0">
              <a:lnSpc>
                <a:spcPts val="2410"/>
              </a:lnSpc>
              <a:spcBef>
                <a:spcPts val="990"/>
              </a:spcBef>
              <a:buClr>
                <a:schemeClr val="tx1"/>
              </a:buClr>
              <a:buSzPct val="114583"/>
              <a:buFont typeface="Wingdings" panose="05000000000000000000" pitchFamily="2" charset="2"/>
              <a:buChar char="§"/>
              <a:tabLst>
                <a:tab pos="300355" algn="l"/>
              </a:tabLst>
            </a:pPr>
            <a:r>
              <a:rPr lang="tr-TR" sz="1400" dirty="0"/>
              <a:t>Eylem planı, varsa Üst Yöneticinin uygun gördüğü değişiklikler yapıldıktan sonra yürürlüğe konulur. Eylem planında öngörülen çalışmaların gerçekleştirilmesi sırasında ortaya çıkan ihtiyaçlar doğrultusunda Üst Yöneticinin onayıyla eylem planı her zaman revize </a:t>
            </a:r>
            <a:r>
              <a:rPr lang="tr-TR" sz="1400" dirty="0" smtClean="0"/>
              <a:t>edilebilir.</a:t>
            </a:r>
          </a:p>
          <a:p>
            <a:pPr marL="355600" marR="5080" indent="-342900" algn="just" rtl="0">
              <a:lnSpc>
                <a:spcPts val="2410"/>
              </a:lnSpc>
              <a:spcBef>
                <a:spcPts val="990"/>
              </a:spcBef>
              <a:buClr>
                <a:schemeClr val="tx1"/>
              </a:buClr>
              <a:buSzPct val="114583"/>
              <a:buFont typeface="Wingdings" panose="05000000000000000000" pitchFamily="2" charset="2"/>
              <a:buChar char="§"/>
              <a:tabLst>
                <a:tab pos="300355" algn="l"/>
              </a:tabLst>
            </a:pPr>
            <a:r>
              <a:rPr lang="tr-TR" sz="1400" dirty="0"/>
              <a:t>İdare Kamu İç Kontrol Standartlarına Uyum Eylem Planı en fazla </a:t>
            </a:r>
            <a:r>
              <a:rPr lang="tr-TR" sz="1400" b="1" dirty="0"/>
              <a:t>iki yıllık dönemler itibarıyla </a:t>
            </a:r>
            <a:r>
              <a:rPr lang="tr-TR" sz="1400" dirty="0"/>
              <a:t>Strateji Geliştirme Daire Başkanlığınca hazırlanır</a:t>
            </a:r>
            <a:r>
              <a:rPr lang="tr-TR" sz="1400" b="1" dirty="0"/>
              <a:t>, en geç kapsadığı dönemin ilk yılının Ocak ayının ilk haftası itibarıyla </a:t>
            </a:r>
            <a:r>
              <a:rPr lang="tr-TR" sz="1400" dirty="0"/>
              <a:t>yürürlüğe konulur. İdare Kamu İç Kontrol Standartlarına Uyum Eylem Planı, </a:t>
            </a:r>
            <a:r>
              <a:rPr lang="tr-TR" sz="1400" b="1" dirty="0"/>
              <a:t>Üst Yöneticinin onayını izleyen on iş günü içinde </a:t>
            </a:r>
            <a:r>
              <a:rPr lang="tr-TR" sz="1400" dirty="0"/>
              <a:t>Bakanlığa gönderilir</a:t>
            </a:r>
            <a:r>
              <a:rPr lang="tr-TR" sz="1400" dirty="0" smtClean="0"/>
              <a:t>.</a:t>
            </a:r>
          </a:p>
          <a:p>
            <a:pPr marL="355600" marR="5080" indent="-342900" algn="just" rtl="0">
              <a:lnSpc>
                <a:spcPts val="2410"/>
              </a:lnSpc>
              <a:spcBef>
                <a:spcPts val="990"/>
              </a:spcBef>
              <a:buClr>
                <a:schemeClr val="tx1"/>
              </a:buClr>
              <a:buSzPct val="114583"/>
              <a:buFont typeface="Wingdings" panose="05000000000000000000" pitchFamily="2" charset="2"/>
              <a:buChar char="§"/>
              <a:tabLst>
                <a:tab pos="300355" algn="l"/>
              </a:tabLst>
            </a:pPr>
            <a:r>
              <a:rPr lang="tr-TR" sz="1400" smtClean="0"/>
              <a:t>İdare Kamu </a:t>
            </a:r>
            <a:r>
              <a:rPr lang="tr-TR" sz="1400" dirty="0"/>
              <a:t>İç Kontrol Standartlarına Uyum Eylem Planı idarenin tüm birimlerine iletilir, birimler personeline yönelik bilgilendirme ile farkındalık faaliyetlerini yürütür</a:t>
            </a:r>
            <a:r>
              <a:rPr lang="tr-TR" sz="1400" dirty="0" smtClean="0"/>
              <a:t>.</a:t>
            </a:r>
          </a:p>
        </p:txBody>
      </p:sp>
    </p:spTree>
    <p:extLst>
      <p:ext uri="{BB962C8B-B14F-4D97-AF65-F5344CB8AC3E}">
        <p14:creationId xmlns:p14="http://schemas.microsoft.com/office/powerpoint/2010/main" val="15961834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4"/>
          <p:cNvPicPr/>
          <p:nvPr/>
        </p:nvPicPr>
        <p:blipFill>
          <a:blip r:embed="rId2" cstate="print">
            <a:extLst>
              <a:ext uri="{28A0092B-C50C-407E-A947-70E740481C1C}">
                <a14:useLocalDpi xmlns:a14="http://schemas.microsoft.com/office/drawing/2010/main" val="0"/>
              </a:ext>
            </a:extLst>
          </a:blip>
          <a:stretch>
            <a:fillRect/>
          </a:stretch>
        </p:blipFill>
        <p:spPr>
          <a:xfrm>
            <a:off x="76200" y="515891"/>
            <a:ext cx="762000" cy="609600"/>
          </a:xfrm>
          <a:prstGeom prst="rect">
            <a:avLst/>
          </a:prstGeom>
        </p:spPr>
      </p:pic>
      <p:sp>
        <p:nvSpPr>
          <p:cNvPr id="6" name="Unvan 1"/>
          <p:cNvSpPr>
            <a:spLocks noGrp="1"/>
          </p:cNvSpPr>
          <p:nvPr>
            <p:ph type="title"/>
          </p:nvPr>
        </p:nvSpPr>
        <p:spPr>
          <a:xfrm>
            <a:off x="1066800" y="762000"/>
            <a:ext cx="6986447" cy="307777"/>
          </a:xfrm>
        </p:spPr>
        <p:txBody>
          <a:bodyPr/>
          <a:lstStyle/>
          <a:p>
            <a:pPr algn="ctr"/>
            <a:r>
              <a:rPr lang="tr-TR" sz="2000" dirty="0">
                <a:solidFill>
                  <a:schemeClr val="accent5">
                    <a:lumMod val="75000"/>
                  </a:schemeClr>
                </a:solidFill>
              </a:rPr>
              <a:t>İDARE KAMU İÇ KONTROL STANDARTLARINA UYUM EYLEM PLANI</a:t>
            </a:r>
          </a:p>
        </p:txBody>
      </p:sp>
      <p:sp>
        <p:nvSpPr>
          <p:cNvPr id="7" name="Metin Yer Tutucusu 2"/>
          <p:cNvSpPr>
            <a:spLocks noGrp="1"/>
          </p:cNvSpPr>
          <p:nvPr>
            <p:ph type="body" idx="1"/>
          </p:nvPr>
        </p:nvSpPr>
        <p:spPr>
          <a:xfrm>
            <a:off x="94703" y="1524000"/>
            <a:ext cx="8930640" cy="3462486"/>
          </a:xfrm>
        </p:spPr>
        <p:txBody>
          <a:bodyPr/>
          <a:lstStyle/>
          <a:p>
            <a:pPr marL="355600" marR="5080" indent="-342900" algn="just" rtl="0">
              <a:lnSpc>
                <a:spcPts val="2410"/>
              </a:lnSpc>
              <a:spcBef>
                <a:spcPts val="990"/>
              </a:spcBef>
              <a:buClr>
                <a:schemeClr val="tx1"/>
              </a:buClr>
              <a:buSzPct val="114583"/>
              <a:buFont typeface="Wingdings" panose="05000000000000000000" pitchFamily="2" charset="2"/>
              <a:buChar char="§"/>
              <a:tabLst>
                <a:tab pos="300355" algn="l"/>
              </a:tabLst>
            </a:pPr>
            <a:r>
              <a:rPr lang="tr-TR" sz="1400" dirty="0"/>
              <a:t>İdare Kamu İç Kontrol Standartlarına Uyum Eylem Planında </a:t>
            </a:r>
            <a:r>
              <a:rPr lang="tr-TR" sz="1400" b="1" dirty="0"/>
              <a:t>öngörülen eylemlerin gerçekleşme sonuçları</a:t>
            </a:r>
            <a:r>
              <a:rPr lang="tr-TR" sz="1400" dirty="0"/>
              <a:t>, Strateji Geliştirme Daire Başkanlığı tarafından </a:t>
            </a:r>
            <a:r>
              <a:rPr lang="tr-TR" sz="1400" b="1" dirty="0"/>
              <a:t>en az altı ayda bir olmak üzere düzenli olarak izlenir ve her yılın Haziran ve Aralık ayı sonu itibarıyla iki dönem halinde ve eylem planı formatında </a:t>
            </a:r>
            <a:r>
              <a:rPr lang="tr-TR" sz="1400" dirty="0"/>
              <a:t>Üst Yöneticiye sunulur.</a:t>
            </a:r>
          </a:p>
          <a:p>
            <a:pPr marL="355600" marR="5080" indent="-342900" algn="just" rtl="0">
              <a:lnSpc>
                <a:spcPts val="2410"/>
              </a:lnSpc>
              <a:spcBef>
                <a:spcPts val="990"/>
              </a:spcBef>
              <a:buClr>
                <a:schemeClr val="tx1"/>
              </a:buClr>
              <a:buSzPct val="114583"/>
              <a:buFont typeface="Wingdings" panose="05000000000000000000" pitchFamily="2" charset="2"/>
              <a:buChar char="§"/>
              <a:tabLst>
                <a:tab pos="300355" algn="l"/>
              </a:tabLst>
            </a:pPr>
            <a:r>
              <a:rPr lang="tr-TR" sz="1400" dirty="0" smtClean="0"/>
              <a:t>SGDB </a:t>
            </a:r>
            <a:r>
              <a:rPr lang="tr-TR" sz="1400" dirty="0"/>
              <a:t>idarenin yönetici ve diğer personelinin görüşleri, kişi ve/veya idarelerin talep ve önerileri, harcama birimlerinin değerlendirmeleri, eylem planlarının gerçekleşme sonuçları ile iç ve dış denetim sonucunda düzenlenen raporları dikkate alarak </a:t>
            </a:r>
            <a:r>
              <a:rPr lang="tr-TR" sz="1400" b="1" dirty="0"/>
              <a:t>idarede iç kontrol sisteminin uygulama sonuçlarını izler, değerlendirir ve hazırladığı iç kontrol sistemi değerlendirme raporunu güvence beyanlarına kanıt teşkil etmek amacıyla üst yöneticiye </a:t>
            </a:r>
            <a:r>
              <a:rPr lang="tr-TR" sz="1400" dirty="0"/>
              <a:t>sunar. </a:t>
            </a:r>
            <a:endParaRPr lang="tr-TR" sz="1400" dirty="0" smtClean="0"/>
          </a:p>
          <a:p>
            <a:pPr marL="355600" marR="5080" indent="-342900" algn="just" rtl="0">
              <a:lnSpc>
                <a:spcPts val="2410"/>
              </a:lnSpc>
              <a:spcBef>
                <a:spcPts val="990"/>
              </a:spcBef>
              <a:buClr>
                <a:schemeClr val="tx1"/>
              </a:buClr>
              <a:buSzPct val="114583"/>
              <a:buFont typeface="Wingdings" panose="05000000000000000000" pitchFamily="2" charset="2"/>
              <a:buChar char="§"/>
              <a:tabLst>
                <a:tab pos="300355" algn="l"/>
              </a:tabLst>
            </a:pPr>
            <a:r>
              <a:rPr lang="tr-TR" sz="1400" dirty="0" smtClean="0"/>
              <a:t>Üst </a:t>
            </a:r>
            <a:r>
              <a:rPr lang="tr-TR" sz="1400" dirty="0"/>
              <a:t>yönetici tarafından onaylanan </a:t>
            </a:r>
            <a:r>
              <a:rPr lang="tr-TR" sz="1400" b="1" dirty="0"/>
              <a:t>iç kontrol sistemi değerlendirme raporu ve idare Kamu İç Kontrol Standartlarına uyum eylem planı gerçekleşme sonuçları, </a:t>
            </a:r>
            <a:r>
              <a:rPr lang="tr-TR" sz="1400" b="1" dirty="0" smtClean="0"/>
              <a:t>izleyen </a:t>
            </a:r>
            <a:r>
              <a:rPr lang="tr-TR" sz="1400" b="1" dirty="0"/>
              <a:t>yılın en geç Mart ayının on beşine kadar</a:t>
            </a:r>
            <a:r>
              <a:rPr lang="tr-TR" sz="1400" dirty="0"/>
              <a:t> Bakanlığa gönderilir</a:t>
            </a:r>
            <a:r>
              <a:rPr lang="tr-TR" sz="1400" dirty="0" smtClean="0"/>
              <a:t>.</a:t>
            </a:r>
          </a:p>
          <a:p>
            <a:pPr marL="355600" marR="5080" indent="-342900" algn="just" rtl="0">
              <a:lnSpc>
                <a:spcPts val="2410"/>
              </a:lnSpc>
              <a:spcBef>
                <a:spcPts val="990"/>
              </a:spcBef>
              <a:buClr>
                <a:schemeClr val="tx1"/>
              </a:buClr>
              <a:buSzPct val="114583"/>
              <a:buFont typeface="Wingdings" panose="05000000000000000000" pitchFamily="2" charset="2"/>
              <a:buChar char="§"/>
              <a:tabLst>
                <a:tab pos="300355" algn="l"/>
              </a:tabLst>
            </a:pPr>
            <a:r>
              <a:rPr lang="tr-TR" sz="1400" dirty="0"/>
              <a:t>Üst yönetici, uygulama sonuçlarını izler ve gerekli tedbirleri alır</a:t>
            </a:r>
            <a:r>
              <a:rPr lang="tr-TR" sz="1400" dirty="0" smtClean="0"/>
              <a:t>.</a:t>
            </a:r>
            <a:endParaRPr lang="tr-TR" sz="1400" dirty="0"/>
          </a:p>
        </p:txBody>
      </p:sp>
    </p:spTree>
    <p:extLst>
      <p:ext uri="{BB962C8B-B14F-4D97-AF65-F5344CB8AC3E}">
        <p14:creationId xmlns:p14="http://schemas.microsoft.com/office/powerpoint/2010/main" val="35257666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0" y="2938837"/>
            <a:ext cx="9144000" cy="492443"/>
          </a:xfrm>
        </p:spPr>
        <p:txBody>
          <a:bodyPr/>
          <a:lstStyle/>
          <a:p>
            <a:pPr algn="ctr"/>
            <a:r>
              <a:rPr lang="tr-TR" sz="3200" dirty="0" smtClean="0">
                <a:solidFill>
                  <a:schemeClr val="accent5">
                    <a:lumMod val="75000"/>
                  </a:schemeClr>
                </a:solidFill>
              </a:rPr>
              <a:t>ANKARA YILDIRIM BEYAZIT ÜNİVERSİTESİ</a:t>
            </a:r>
            <a:endParaRPr lang="tr-TR" sz="3200" dirty="0">
              <a:solidFill>
                <a:schemeClr val="accent5">
                  <a:lumMod val="75000"/>
                </a:schemeClr>
              </a:solidFill>
            </a:endParaRPr>
          </a:p>
        </p:txBody>
      </p:sp>
      <p:sp>
        <p:nvSpPr>
          <p:cNvPr id="3" name="Alt Başlık 2"/>
          <p:cNvSpPr>
            <a:spLocks noGrp="1"/>
          </p:cNvSpPr>
          <p:nvPr>
            <p:ph type="subTitle" idx="4"/>
          </p:nvPr>
        </p:nvSpPr>
        <p:spPr>
          <a:xfrm>
            <a:off x="0" y="3807485"/>
            <a:ext cx="9144000" cy="492443"/>
          </a:xfrm>
        </p:spPr>
        <p:txBody>
          <a:bodyPr/>
          <a:lstStyle/>
          <a:p>
            <a:pPr algn="ctr"/>
            <a:r>
              <a:rPr lang="tr-TR" sz="3200" b="1" dirty="0" smtClean="0">
                <a:solidFill>
                  <a:schemeClr val="accent5">
                    <a:lumMod val="75000"/>
                  </a:schemeClr>
                </a:solidFill>
                <a:latin typeface="Calibri"/>
                <a:ea typeface="+mj-ea"/>
                <a:cs typeface="Calibri"/>
              </a:rPr>
              <a:t>TEŞEKKÜRLER</a:t>
            </a:r>
            <a:endParaRPr lang="tr-TR" sz="3200" b="1" dirty="0">
              <a:solidFill>
                <a:schemeClr val="accent5">
                  <a:lumMod val="75000"/>
                </a:schemeClr>
              </a:solidFill>
              <a:latin typeface="Calibri"/>
              <a:ea typeface="+mj-ea"/>
              <a:cs typeface="Calibri"/>
            </a:endParaRPr>
          </a:p>
        </p:txBody>
      </p:sp>
      <p:pic>
        <p:nvPicPr>
          <p:cNvPr id="5" name="Image 4"/>
          <p:cNvPicPr/>
          <p:nvPr/>
        </p:nvPicPr>
        <p:blipFill>
          <a:blip r:embed="rId2" cstate="print">
            <a:extLst>
              <a:ext uri="{28A0092B-C50C-407E-A947-70E740481C1C}">
                <a14:useLocalDpi xmlns:a14="http://schemas.microsoft.com/office/drawing/2010/main" val="0"/>
              </a:ext>
            </a:extLst>
          </a:blip>
          <a:stretch>
            <a:fillRect/>
          </a:stretch>
        </p:blipFill>
        <p:spPr>
          <a:xfrm>
            <a:off x="3429000" y="776170"/>
            <a:ext cx="2000250" cy="1895475"/>
          </a:xfrm>
          <a:prstGeom prst="rect">
            <a:avLst/>
          </a:prstGeom>
        </p:spPr>
      </p:pic>
    </p:spTree>
    <p:extLst>
      <p:ext uri="{BB962C8B-B14F-4D97-AF65-F5344CB8AC3E}">
        <p14:creationId xmlns:p14="http://schemas.microsoft.com/office/powerpoint/2010/main" val="20164920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67672" y="681139"/>
            <a:ext cx="3208655" cy="444352"/>
          </a:xfrm>
          <a:prstGeom prst="rect">
            <a:avLst/>
          </a:prstGeom>
        </p:spPr>
        <p:txBody>
          <a:bodyPr vert="horz" wrap="square" lIns="0" tIns="13335" rIns="0" bIns="0" rtlCol="0">
            <a:spAutoFit/>
          </a:bodyPr>
          <a:lstStyle/>
          <a:p>
            <a:pPr marL="12700" algn="ctr">
              <a:lnSpc>
                <a:spcPct val="100000"/>
              </a:lnSpc>
              <a:spcBef>
                <a:spcPts val="105"/>
              </a:spcBef>
            </a:pPr>
            <a:r>
              <a:rPr sz="2800" dirty="0">
                <a:solidFill>
                  <a:schemeClr val="accent5">
                    <a:lumMod val="75000"/>
                  </a:schemeClr>
                </a:solidFill>
                <a:latin typeface="Cambria"/>
                <a:cs typeface="Cambria"/>
              </a:rPr>
              <a:t>İç</a:t>
            </a:r>
            <a:r>
              <a:rPr sz="2800" spc="-100" dirty="0">
                <a:solidFill>
                  <a:schemeClr val="accent5">
                    <a:lumMod val="75000"/>
                  </a:schemeClr>
                </a:solidFill>
                <a:latin typeface="Cambria"/>
                <a:cs typeface="Cambria"/>
              </a:rPr>
              <a:t> </a:t>
            </a:r>
            <a:r>
              <a:rPr sz="2800" spc="-10" dirty="0">
                <a:solidFill>
                  <a:schemeClr val="accent5">
                    <a:lumMod val="75000"/>
                  </a:schemeClr>
                </a:solidFill>
                <a:latin typeface="Cambria"/>
                <a:cs typeface="Cambria"/>
              </a:rPr>
              <a:t>Kontrol</a:t>
            </a:r>
            <a:r>
              <a:rPr sz="2800" spc="-85" dirty="0">
                <a:solidFill>
                  <a:schemeClr val="accent5">
                    <a:lumMod val="75000"/>
                  </a:schemeClr>
                </a:solidFill>
                <a:latin typeface="Cambria"/>
                <a:cs typeface="Cambria"/>
              </a:rPr>
              <a:t> </a:t>
            </a:r>
            <a:r>
              <a:rPr sz="2800" spc="-10" dirty="0">
                <a:solidFill>
                  <a:schemeClr val="accent5">
                    <a:lumMod val="75000"/>
                  </a:schemeClr>
                </a:solidFill>
                <a:latin typeface="Cambria"/>
                <a:cs typeface="Cambria"/>
              </a:rPr>
              <a:t>Nedir?</a:t>
            </a:r>
            <a:endParaRPr sz="2800" dirty="0">
              <a:solidFill>
                <a:schemeClr val="accent5">
                  <a:lumMod val="75000"/>
                </a:schemeClr>
              </a:solidFill>
              <a:latin typeface="Cambria"/>
              <a:cs typeface="Cambria"/>
            </a:endParaRPr>
          </a:p>
        </p:txBody>
      </p:sp>
      <p:sp>
        <p:nvSpPr>
          <p:cNvPr id="5" name="object 5"/>
          <p:cNvSpPr txBox="1"/>
          <p:nvPr/>
        </p:nvSpPr>
        <p:spPr>
          <a:xfrm>
            <a:off x="76199" y="1447800"/>
            <a:ext cx="8991600" cy="4917372"/>
          </a:xfrm>
          <a:prstGeom prst="rect">
            <a:avLst/>
          </a:prstGeom>
        </p:spPr>
        <p:txBody>
          <a:bodyPr vert="horz" wrap="square" lIns="0" tIns="13335" rIns="0" bIns="0" rtlCol="0">
            <a:spAutoFit/>
          </a:bodyPr>
          <a:lstStyle/>
          <a:p>
            <a:pPr marL="355600" indent="-342900" algn="just">
              <a:spcBef>
                <a:spcPts val="990"/>
              </a:spcBef>
              <a:buSzPct val="114583"/>
              <a:buFont typeface="Wingdings" panose="05000000000000000000" pitchFamily="2" charset="2"/>
              <a:buChar char="§"/>
              <a:tabLst>
                <a:tab pos="300355" algn="l"/>
              </a:tabLst>
            </a:pPr>
            <a:r>
              <a:rPr lang="tr-TR" sz="1400" dirty="0" smtClean="0">
                <a:solidFill>
                  <a:schemeClr val="tx1"/>
                </a:solidFill>
                <a:latin typeface="+mn-lt"/>
                <a:ea typeface="+mn-ea"/>
                <a:cs typeface="+mn-cs"/>
              </a:rPr>
              <a:t>İç </a:t>
            </a:r>
            <a:r>
              <a:rPr lang="tr-TR" sz="1400" dirty="0">
                <a:solidFill>
                  <a:schemeClr val="tx1"/>
                </a:solidFill>
                <a:latin typeface="+mn-lt"/>
                <a:ea typeface="+mn-ea"/>
                <a:cs typeface="+mn-cs"/>
              </a:rPr>
              <a:t>kontrol sadece finansal işlemler ve raporlama ile ilgili değil; yönetimi, idare süreçlerini, stratejiyi ve kurumun diğer faaliyet ve operasyonlarını kapsayan, uyum ve performans ölçeğinde uygulanan tüm kontrolleri ifade eder. Bu yönüyle iç kontrol daha önceki sadece finansman kontrolü anlayışından çok daha geniş çerçevelidir</a:t>
            </a:r>
            <a:r>
              <a:rPr lang="tr-TR" sz="1400" dirty="0" smtClean="0">
                <a:solidFill>
                  <a:schemeClr val="tx1"/>
                </a:solidFill>
                <a:latin typeface="+mn-lt"/>
                <a:ea typeface="+mn-ea"/>
                <a:cs typeface="+mn-cs"/>
              </a:rPr>
              <a:t>.</a:t>
            </a:r>
          </a:p>
          <a:p>
            <a:pPr marL="355600" indent="-342900" algn="just">
              <a:spcBef>
                <a:spcPts val="990"/>
              </a:spcBef>
              <a:buSzPct val="114583"/>
              <a:buFont typeface="Wingdings" panose="05000000000000000000" pitchFamily="2" charset="2"/>
              <a:buChar char="§"/>
              <a:tabLst>
                <a:tab pos="300355" algn="l"/>
              </a:tabLst>
            </a:pPr>
            <a:r>
              <a:rPr lang="tr-TR" sz="1400" dirty="0" smtClean="0">
                <a:solidFill>
                  <a:schemeClr val="tx1"/>
                </a:solidFill>
                <a:latin typeface="+mn-lt"/>
                <a:ea typeface="+mn-ea"/>
                <a:cs typeface="+mn-cs"/>
              </a:rPr>
              <a:t>İç </a:t>
            </a:r>
            <a:r>
              <a:rPr lang="tr-TR" sz="1400" dirty="0">
                <a:solidFill>
                  <a:schemeClr val="tx1"/>
                </a:solidFill>
                <a:latin typeface="+mn-lt"/>
                <a:ea typeface="+mn-ea"/>
                <a:cs typeface="+mn-cs"/>
              </a:rPr>
              <a:t>kontrol kurumun doğasına ve ihtiyaçlarına uygun olmalıdır. Bu süreç, kurumların misyonlarını gerçekleştirmelerinin en etkili </a:t>
            </a:r>
            <a:r>
              <a:rPr lang="tr-TR" sz="1400" dirty="0" smtClean="0">
                <a:solidFill>
                  <a:schemeClr val="tx1"/>
                </a:solidFill>
                <a:latin typeface="+mn-lt"/>
                <a:ea typeface="+mn-ea"/>
                <a:cs typeface="+mn-cs"/>
              </a:rPr>
              <a:t>yoludur.</a:t>
            </a:r>
          </a:p>
          <a:p>
            <a:pPr marL="355600" indent="-342900" algn="just">
              <a:spcBef>
                <a:spcPts val="990"/>
              </a:spcBef>
              <a:buSzPct val="114583"/>
              <a:buFont typeface="Wingdings" panose="05000000000000000000" pitchFamily="2" charset="2"/>
              <a:buChar char="§"/>
              <a:tabLst>
                <a:tab pos="300355" algn="l"/>
              </a:tabLst>
            </a:pPr>
            <a:r>
              <a:rPr lang="tr-TR" sz="1400" dirty="0">
                <a:solidFill>
                  <a:schemeClr val="tx1"/>
                </a:solidFill>
                <a:latin typeface="+mn-lt"/>
                <a:ea typeface="+mn-ea"/>
                <a:cs typeface="+mn-cs"/>
              </a:rPr>
              <a:t>Ancak; her kurumun iç kontrol sistemi aynı değildir. Kurumlar ve kontrolleri; sektöre, organizasyon yapısına, kurum kültürüne ve yönetim felsefesine göre farklılaşır. Tek bir model olarak verilen iç kontrol yapısını, her kurum kendine uyarlamalıdır. Yönetim, yerleştireceği kontrollerin yapısına kendi kurumunu dikkate alarak karar vermeli ve uyarlama işlemini yaparken kurumun özel ihtiyaçlarını göz önünde bulundurmalıdır.</a:t>
            </a:r>
          </a:p>
          <a:p>
            <a:pPr marL="355600" indent="-342900" algn="just">
              <a:spcBef>
                <a:spcPts val="990"/>
              </a:spcBef>
              <a:buSzPct val="114583"/>
              <a:buFont typeface="Wingdings" panose="05000000000000000000" pitchFamily="2" charset="2"/>
              <a:buChar char="§"/>
              <a:tabLst>
                <a:tab pos="300355" algn="l"/>
              </a:tabLst>
            </a:pPr>
            <a:r>
              <a:rPr lang="tr-TR" sz="1400" dirty="0">
                <a:solidFill>
                  <a:schemeClr val="tx1"/>
                </a:solidFill>
                <a:latin typeface="+mn-lt"/>
                <a:ea typeface="+mn-ea"/>
                <a:cs typeface="+mn-cs"/>
              </a:rPr>
              <a:t>İç kontrol özel sektörü olduğu kadar kamu sektörünü de ilgilendirir. Özel sektörde şirketin öncelikli amacı genellikle hissedarların elde ettiği değeri artırmaktır. Kamu sektöründe ise amaç genellikle bir hizmetin yerine getirilmesi veya kamu yararı sağlayan bir sonucun elde edilmesidir. Kamu sektöründe yönetimin sorumluluğu kaynakların kullanılması ve sonuçlara ulaşılmasıdır</a:t>
            </a:r>
            <a:r>
              <a:rPr lang="tr-TR" sz="1400" dirty="0" smtClean="0">
                <a:solidFill>
                  <a:schemeClr val="tx1"/>
                </a:solidFill>
                <a:latin typeface="+mn-lt"/>
                <a:ea typeface="+mn-ea"/>
                <a:cs typeface="+mn-cs"/>
              </a:rPr>
              <a:t>.</a:t>
            </a:r>
          </a:p>
          <a:p>
            <a:pPr marL="355600" indent="-342900" algn="just">
              <a:spcBef>
                <a:spcPts val="990"/>
              </a:spcBef>
              <a:buSzPct val="114583"/>
              <a:buFont typeface="Wingdings" panose="05000000000000000000" pitchFamily="2" charset="2"/>
              <a:buChar char="Ø"/>
              <a:tabLst>
                <a:tab pos="300355" algn="l"/>
              </a:tabLst>
            </a:pPr>
            <a:r>
              <a:rPr lang="tr-TR" sz="1400" b="1" spc="-20" dirty="0">
                <a:solidFill>
                  <a:srgbClr val="DE7D17"/>
                </a:solidFill>
                <a:latin typeface="+mn-lt"/>
                <a:cs typeface="Calibri"/>
              </a:rPr>
              <a:t>Kurumlar hedeflerini gerçekleştirmek için iç kontrol sistemini kullanırlar. Kurumların başlıca dört hedefi vardır:</a:t>
            </a:r>
          </a:p>
          <a:p>
            <a:pPr marL="355600" indent="-342900" algn="just">
              <a:spcBef>
                <a:spcPts val="990"/>
              </a:spcBef>
              <a:buSzPct val="114583"/>
              <a:buFont typeface="Wingdings" panose="05000000000000000000" pitchFamily="2" charset="2"/>
              <a:buChar char="ü"/>
              <a:tabLst>
                <a:tab pos="300355" algn="l"/>
              </a:tabLst>
            </a:pPr>
            <a:r>
              <a:rPr lang="fi-FI" sz="1400" dirty="0">
                <a:solidFill>
                  <a:schemeClr val="tx1"/>
                </a:solidFill>
                <a:latin typeface="+mn-lt"/>
                <a:ea typeface="+mn-ea"/>
                <a:cs typeface="+mn-cs"/>
              </a:rPr>
              <a:t>Faaliyetlerin etkin ve verimli </a:t>
            </a:r>
            <a:r>
              <a:rPr lang="fi-FI" sz="1400" dirty="0" smtClean="0">
                <a:solidFill>
                  <a:schemeClr val="tx1"/>
                </a:solidFill>
                <a:latin typeface="+mn-lt"/>
                <a:ea typeface="+mn-ea"/>
                <a:cs typeface="+mn-cs"/>
              </a:rPr>
              <a:t>olması</a:t>
            </a:r>
            <a:endParaRPr lang="tr-TR" sz="1400" dirty="0" smtClean="0">
              <a:solidFill>
                <a:schemeClr val="tx1"/>
              </a:solidFill>
              <a:latin typeface="+mn-lt"/>
              <a:ea typeface="+mn-ea"/>
              <a:cs typeface="+mn-cs"/>
            </a:endParaRPr>
          </a:p>
          <a:p>
            <a:pPr marL="355600" indent="-342900" algn="just">
              <a:spcBef>
                <a:spcPts val="990"/>
              </a:spcBef>
              <a:buSzPct val="114583"/>
              <a:buFont typeface="Wingdings" panose="05000000000000000000" pitchFamily="2" charset="2"/>
              <a:buChar char="ü"/>
              <a:tabLst>
                <a:tab pos="300355" algn="l"/>
              </a:tabLst>
            </a:pPr>
            <a:r>
              <a:rPr lang="tr-TR" sz="1400" dirty="0">
                <a:solidFill>
                  <a:schemeClr val="tx1"/>
                </a:solidFill>
                <a:latin typeface="+mn-lt"/>
                <a:ea typeface="+mn-ea"/>
                <a:cs typeface="+mn-cs"/>
              </a:rPr>
              <a:t>Mali raporların güvenilirliği</a:t>
            </a:r>
          </a:p>
          <a:p>
            <a:pPr marL="355600" indent="-342900" algn="just">
              <a:spcBef>
                <a:spcPts val="990"/>
              </a:spcBef>
              <a:buSzPct val="114583"/>
              <a:buFont typeface="Wingdings" panose="05000000000000000000" pitchFamily="2" charset="2"/>
              <a:buChar char="ü"/>
              <a:tabLst>
                <a:tab pos="300355" algn="l"/>
              </a:tabLst>
            </a:pPr>
            <a:r>
              <a:rPr lang="tr-TR" sz="1400" dirty="0">
                <a:solidFill>
                  <a:schemeClr val="tx1"/>
                </a:solidFill>
                <a:latin typeface="+mn-lt"/>
                <a:ea typeface="+mn-ea"/>
                <a:cs typeface="+mn-cs"/>
              </a:rPr>
              <a:t>Yürürlükteki mevzuata uyum</a:t>
            </a:r>
          </a:p>
          <a:p>
            <a:pPr marL="355600" indent="-342900" algn="just">
              <a:spcBef>
                <a:spcPts val="990"/>
              </a:spcBef>
              <a:buSzPct val="114583"/>
              <a:buFont typeface="Wingdings" panose="05000000000000000000" pitchFamily="2" charset="2"/>
              <a:buChar char="ü"/>
              <a:tabLst>
                <a:tab pos="300355" algn="l"/>
              </a:tabLst>
            </a:pPr>
            <a:r>
              <a:rPr lang="tr-TR" sz="1400" dirty="0">
                <a:solidFill>
                  <a:schemeClr val="tx1"/>
                </a:solidFill>
                <a:latin typeface="+mn-lt"/>
                <a:ea typeface="+mn-ea"/>
                <a:cs typeface="+mn-cs"/>
              </a:rPr>
              <a:t>Varlıkların korunması</a:t>
            </a:r>
          </a:p>
        </p:txBody>
      </p:sp>
      <p:pic>
        <p:nvPicPr>
          <p:cNvPr id="4" name="Image 4"/>
          <p:cNvPicPr/>
          <p:nvPr/>
        </p:nvPicPr>
        <p:blipFill>
          <a:blip r:embed="rId2" cstate="print">
            <a:extLst>
              <a:ext uri="{28A0092B-C50C-407E-A947-70E740481C1C}">
                <a14:useLocalDpi xmlns:a14="http://schemas.microsoft.com/office/drawing/2010/main" val="0"/>
              </a:ext>
            </a:extLst>
          </a:blip>
          <a:stretch>
            <a:fillRect/>
          </a:stretch>
        </p:blipFill>
        <p:spPr>
          <a:xfrm>
            <a:off x="76200" y="515891"/>
            <a:ext cx="762000" cy="609600"/>
          </a:xfrm>
          <a:prstGeom prst="rect">
            <a:avLst/>
          </a:prstGeom>
        </p:spPr>
      </p:pic>
    </p:spTree>
    <p:extLst>
      <p:ext uri="{BB962C8B-B14F-4D97-AF65-F5344CB8AC3E}">
        <p14:creationId xmlns:p14="http://schemas.microsoft.com/office/powerpoint/2010/main" val="11822055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67672" y="681139"/>
            <a:ext cx="3208655" cy="444352"/>
          </a:xfrm>
          <a:prstGeom prst="rect">
            <a:avLst/>
          </a:prstGeom>
        </p:spPr>
        <p:txBody>
          <a:bodyPr vert="horz" wrap="square" lIns="0" tIns="13335" rIns="0" bIns="0" rtlCol="0">
            <a:spAutoFit/>
          </a:bodyPr>
          <a:lstStyle/>
          <a:p>
            <a:pPr marL="12700" algn="ctr">
              <a:lnSpc>
                <a:spcPct val="100000"/>
              </a:lnSpc>
              <a:spcBef>
                <a:spcPts val="105"/>
              </a:spcBef>
            </a:pPr>
            <a:r>
              <a:rPr sz="2800" dirty="0">
                <a:solidFill>
                  <a:schemeClr val="accent5">
                    <a:lumMod val="75000"/>
                  </a:schemeClr>
                </a:solidFill>
                <a:latin typeface="Cambria"/>
                <a:cs typeface="Cambria"/>
              </a:rPr>
              <a:t>İç</a:t>
            </a:r>
            <a:r>
              <a:rPr sz="2800" spc="-100" dirty="0">
                <a:solidFill>
                  <a:schemeClr val="accent5">
                    <a:lumMod val="75000"/>
                  </a:schemeClr>
                </a:solidFill>
                <a:latin typeface="Cambria"/>
                <a:cs typeface="Cambria"/>
              </a:rPr>
              <a:t> </a:t>
            </a:r>
            <a:r>
              <a:rPr sz="2800" spc="-10" dirty="0">
                <a:solidFill>
                  <a:schemeClr val="accent5">
                    <a:lumMod val="75000"/>
                  </a:schemeClr>
                </a:solidFill>
                <a:latin typeface="Cambria"/>
                <a:cs typeface="Cambria"/>
              </a:rPr>
              <a:t>Kontrol</a:t>
            </a:r>
            <a:r>
              <a:rPr sz="2800" spc="-85" dirty="0">
                <a:solidFill>
                  <a:schemeClr val="accent5">
                    <a:lumMod val="75000"/>
                  </a:schemeClr>
                </a:solidFill>
                <a:latin typeface="Cambria"/>
                <a:cs typeface="Cambria"/>
              </a:rPr>
              <a:t> </a:t>
            </a:r>
            <a:r>
              <a:rPr sz="2800" spc="-10" dirty="0">
                <a:solidFill>
                  <a:schemeClr val="accent5">
                    <a:lumMod val="75000"/>
                  </a:schemeClr>
                </a:solidFill>
                <a:latin typeface="Cambria"/>
                <a:cs typeface="Cambria"/>
              </a:rPr>
              <a:t>Nedir?</a:t>
            </a:r>
            <a:endParaRPr sz="2800" dirty="0">
              <a:solidFill>
                <a:schemeClr val="accent5">
                  <a:lumMod val="75000"/>
                </a:schemeClr>
              </a:solidFill>
              <a:latin typeface="Cambria"/>
              <a:cs typeface="Cambria"/>
            </a:endParaRPr>
          </a:p>
        </p:txBody>
      </p:sp>
      <p:sp>
        <p:nvSpPr>
          <p:cNvPr id="5" name="object 5"/>
          <p:cNvSpPr txBox="1"/>
          <p:nvPr/>
        </p:nvSpPr>
        <p:spPr>
          <a:xfrm>
            <a:off x="76199" y="1447800"/>
            <a:ext cx="8991600" cy="4486485"/>
          </a:xfrm>
          <a:prstGeom prst="rect">
            <a:avLst/>
          </a:prstGeom>
        </p:spPr>
        <p:txBody>
          <a:bodyPr vert="horz" wrap="square" lIns="0" tIns="13335" rIns="0" bIns="0" rtlCol="0">
            <a:spAutoFit/>
          </a:bodyPr>
          <a:lstStyle/>
          <a:p>
            <a:pPr marL="355600" indent="-342900" algn="just">
              <a:spcBef>
                <a:spcPts val="990"/>
              </a:spcBef>
              <a:buSzPct val="114583"/>
              <a:buFont typeface="Wingdings" panose="05000000000000000000" pitchFamily="2" charset="2"/>
              <a:buChar char="ü"/>
              <a:tabLst>
                <a:tab pos="300355" algn="l"/>
              </a:tabLst>
            </a:pPr>
            <a:r>
              <a:rPr lang="tr-TR" sz="1400" dirty="0">
                <a:solidFill>
                  <a:schemeClr val="tx1"/>
                </a:solidFill>
                <a:latin typeface="+mn-lt"/>
                <a:ea typeface="+mn-ea"/>
                <a:cs typeface="+mn-cs"/>
              </a:rPr>
              <a:t>Faaliyetlerin etkin ve verimli olması, kurumun; hedeflere ulaşma düzeyi, performansı, fayda-maliyet yapısı gibi temel faaliyet hedefleri ile ilgilidir. </a:t>
            </a:r>
          </a:p>
          <a:p>
            <a:pPr marL="355600" indent="-342900" algn="just">
              <a:spcBef>
                <a:spcPts val="990"/>
              </a:spcBef>
              <a:buSzPct val="114583"/>
              <a:buFont typeface="Wingdings" panose="05000000000000000000" pitchFamily="2" charset="2"/>
              <a:buChar char="ü"/>
              <a:tabLst>
                <a:tab pos="300355" algn="l"/>
              </a:tabLst>
            </a:pPr>
            <a:r>
              <a:rPr lang="tr-TR" sz="1400" dirty="0">
                <a:solidFill>
                  <a:schemeClr val="tx1"/>
                </a:solidFill>
                <a:latin typeface="+mn-lt"/>
                <a:ea typeface="+mn-ea"/>
                <a:cs typeface="+mn-cs"/>
              </a:rPr>
              <a:t>Mali raporların güvenilirliği, geçici ve özetlenmiş raporları da içeren güvenilir hesap raporlarının hazırlanması, mali verilerin açık ve anlaşılır bir biçimde kayıtlara alınması ve yayınlanması, konu ile ilgili diğer bilgilere kolaylıkla ulaşılabilmesi gibi konuları içerir. </a:t>
            </a:r>
          </a:p>
          <a:p>
            <a:pPr marL="355600" indent="-342900" algn="just">
              <a:spcBef>
                <a:spcPts val="990"/>
              </a:spcBef>
              <a:buSzPct val="114583"/>
              <a:buFont typeface="Wingdings" panose="05000000000000000000" pitchFamily="2" charset="2"/>
              <a:buChar char="ü"/>
              <a:tabLst>
                <a:tab pos="300355" algn="l"/>
              </a:tabLst>
            </a:pPr>
            <a:r>
              <a:rPr lang="tr-TR" sz="1400" dirty="0">
                <a:solidFill>
                  <a:schemeClr val="tx1"/>
                </a:solidFill>
                <a:latin typeface="+mn-lt"/>
                <a:ea typeface="+mn-ea"/>
                <a:cs typeface="+mn-cs"/>
              </a:rPr>
              <a:t>Yürürlükteki mevzuata uyum, kurumun hedeflerine ulaşmak için yürüttüğü faaliyetlerin yasal prosedürle uygun olmasını sağlamak üzere yapılması gereken uyum çalışmaları ile ilgilidir.</a:t>
            </a:r>
          </a:p>
          <a:p>
            <a:pPr marL="355600" indent="-342900" algn="just">
              <a:spcBef>
                <a:spcPts val="990"/>
              </a:spcBef>
              <a:buSzPct val="114583"/>
              <a:buFont typeface="Wingdings" panose="05000000000000000000" pitchFamily="2" charset="2"/>
              <a:buChar char="ü"/>
              <a:tabLst>
                <a:tab pos="300355" algn="l"/>
              </a:tabLst>
            </a:pPr>
            <a:r>
              <a:rPr lang="tr-TR" sz="1400" dirty="0">
                <a:solidFill>
                  <a:schemeClr val="tx1"/>
                </a:solidFill>
                <a:latin typeface="+mn-lt"/>
                <a:ea typeface="+mn-ea"/>
                <a:cs typeface="+mn-cs"/>
              </a:rPr>
              <a:t> Varlıkların korunması ise kurumun sahip olduğu tüm varlıkların güvence altına alınmasını içerir.</a:t>
            </a:r>
          </a:p>
          <a:p>
            <a:pPr marL="355600" indent="-342900" algn="just">
              <a:spcBef>
                <a:spcPts val="990"/>
              </a:spcBef>
              <a:buSzPct val="114583"/>
              <a:buFont typeface="Wingdings" panose="05000000000000000000" pitchFamily="2" charset="2"/>
              <a:buChar char="§"/>
              <a:tabLst>
                <a:tab pos="300355" algn="l"/>
              </a:tabLst>
            </a:pPr>
            <a:r>
              <a:rPr lang="tr-TR" sz="1400" dirty="0">
                <a:solidFill>
                  <a:schemeClr val="tx1"/>
                </a:solidFill>
                <a:latin typeface="+mn-lt"/>
                <a:ea typeface="+mn-ea"/>
                <a:cs typeface="+mn-cs"/>
              </a:rPr>
              <a:t>İç kontrol sisteminin etkili bir biçimde uygulanabilmesi için iç kontrol bir yük olarak değil, beklenmeyen olaylar ortaya çıktığında oluşacak kayıpları önlemek ve fırsatları değerlendirmek ile ilgili bir araç olarak görülmelidir. </a:t>
            </a:r>
            <a:endParaRPr lang="tr-TR" sz="1400" dirty="0" smtClean="0">
              <a:solidFill>
                <a:schemeClr val="tx1"/>
              </a:solidFill>
              <a:latin typeface="+mn-lt"/>
              <a:ea typeface="+mn-ea"/>
              <a:cs typeface="+mn-cs"/>
            </a:endParaRPr>
          </a:p>
          <a:p>
            <a:pPr marL="355600" indent="-342900" algn="just">
              <a:spcBef>
                <a:spcPts val="990"/>
              </a:spcBef>
              <a:buSzPct val="114583"/>
              <a:buFont typeface="Wingdings" panose="05000000000000000000" pitchFamily="2" charset="2"/>
              <a:buChar char="Ø"/>
              <a:tabLst>
                <a:tab pos="300355" algn="l"/>
              </a:tabLst>
            </a:pPr>
            <a:r>
              <a:rPr lang="tr-TR" sz="1400" b="1" spc="-20" dirty="0">
                <a:solidFill>
                  <a:srgbClr val="DE7D17"/>
                </a:solidFill>
                <a:latin typeface="+mn-lt"/>
                <a:cs typeface="Calibri"/>
              </a:rPr>
              <a:t>Ancak iç kontrol sisteminin doğru anlaşılması gerekmektedir; </a:t>
            </a:r>
          </a:p>
          <a:p>
            <a:pPr marL="355600" indent="-342900" algn="just">
              <a:spcBef>
                <a:spcPts val="990"/>
              </a:spcBef>
              <a:buSzPct val="114583"/>
              <a:buFont typeface="Wingdings" panose="05000000000000000000" pitchFamily="2" charset="2"/>
              <a:buChar char="ü"/>
              <a:tabLst>
                <a:tab pos="300355" algn="l"/>
              </a:tabLst>
            </a:pPr>
            <a:r>
              <a:rPr lang="tr-TR" sz="1400" dirty="0">
                <a:solidFill>
                  <a:schemeClr val="tx1"/>
                </a:solidFill>
                <a:latin typeface="+mn-lt"/>
                <a:ea typeface="+mn-ea"/>
                <a:cs typeface="+mn-cs"/>
              </a:rPr>
              <a:t>Sistem kurumun ana faaliyeti değildir ve yönetimin fonksiyonlarını icra etmez. </a:t>
            </a:r>
          </a:p>
          <a:p>
            <a:pPr marL="355600" indent="-342900" algn="just">
              <a:spcBef>
                <a:spcPts val="990"/>
              </a:spcBef>
              <a:buSzPct val="114583"/>
              <a:buFont typeface="Wingdings" panose="05000000000000000000" pitchFamily="2" charset="2"/>
              <a:buChar char="ü"/>
              <a:tabLst>
                <a:tab pos="300355" algn="l"/>
              </a:tabLst>
            </a:pPr>
            <a:r>
              <a:rPr lang="tr-TR" sz="1400" dirty="0">
                <a:solidFill>
                  <a:schemeClr val="tx1"/>
                </a:solidFill>
                <a:latin typeface="+mn-lt"/>
                <a:ea typeface="+mn-ea"/>
                <a:cs typeface="+mn-cs"/>
              </a:rPr>
              <a:t>Öncelikle iç kontrol kurum hedeflerinin elde edilmesini destekleyip onlara ulaşmayı engelleyecek risklere karşı erken uyarı sistemi olsa da hangi hedeflerin konulacağını belirleyemez. </a:t>
            </a:r>
          </a:p>
          <a:p>
            <a:pPr marL="355600" indent="-342900" algn="just">
              <a:spcBef>
                <a:spcPts val="990"/>
              </a:spcBef>
              <a:buSzPct val="114583"/>
              <a:buFont typeface="Wingdings" panose="05000000000000000000" pitchFamily="2" charset="2"/>
              <a:buChar char="ü"/>
              <a:tabLst>
                <a:tab pos="300355" algn="l"/>
              </a:tabLst>
            </a:pPr>
            <a:r>
              <a:rPr lang="tr-TR" sz="1400" dirty="0">
                <a:solidFill>
                  <a:schemeClr val="tx1"/>
                </a:solidFill>
                <a:latin typeface="+mn-lt"/>
                <a:ea typeface="+mn-ea"/>
                <a:cs typeface="+mn-cs"/>
              </a:rPr>
              <a:t>Karar verme sürecinde, yöneticiyi doğru bilgiyle destekler, verilen kararların iletilmesini sağlar ama hangi kararların alınacağı konusunda yönetimin yerini alamaz.</a:t>
            </a:r>
          </a:p>
        </p:txBody>
      </p:sp>
      <p:pic>
        <p:nvPicPr>
          <p:cNvPr id="4" name="Image 4"/>
          <p:cNvPicPr/>
          <p:nvPr/>
        </p:nvPicPr>
        <p:blipFill>
          <a:blip r:embed="rId2" cstate="print">
            <a:extLst>
              <a:ext uri="{28A0092B-C50C-407E-A947-70E740481C1C}">
                <a14:useLocalDpi xmlns:a14="http://schemas.microsoft.com/office/drawing/2010/main" val="0"/>
              </a:ext>
            </a:extLst>
          </a:blip>
          <a:stretch>
            <a:fillRect/>
          </a:stretch>
        </p:blipFill>
        <p:spPr>
          <a:xfrm>
            <a:off x="76200" y="515891"/>
            <a:ext cx="762000" cy="609600"/>
          </a:xfrm>
          <a:prstGeom prst="rect">
            <a:avLst/>
          </a:prstGeom>
        </p:spPr>
      </p:pic>
    </p:spTree>
    <p:extLst>
      <p:ext uri="{BB962C8B-B14F-4D97-AF65-F5344CB8AC3E}">
        <p14:creationId xmlns:p14="http://schemas.microsoft.com/office/powerpoint/2010/main" val="24120719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67672" y="681139"/>
            <a:ext cx="3208655" cy="444352"/>
          </a:xfrm>
          <a:prstGeom prst="rect">
            <a:avLst/>
          </a:prstGeom>
        </p:spPr>
        <p:txBody>
          <a:bodyPr vert="horz" wrap="square" lIns="0" tIns="13335" rIns="0" bIns="0" rtlCol="0">
            <a:spAutoFit/>
          </a:bodyPr>
          <a:lstStyle/>
          <a:p>
            <a:pPr marL="12700" algn="ctr">
              <a:lnSpc>
                <a:spcPct val="100000"/>
              </a:lnSpc>
              <a:spcBef>
                <a:spcPts val="105"/>
              </a:spcBef>
            </a:pPr>
            <a:r>
              <a:rPr sz="2800" dirty="0">
                <a:solidFill>
                  <a:schemeClr val="accent5">
                    <a:lumMod val="75000"/>
                  </a:schemeClr>
                </a:solidFill>
                <a:latin typeface="Cambria"/>
                <a:cs typeface="Cambria"/>
              </a:rPr>
              <a:t>İç</a:t>
            </a:r>
            <a:r>
              <a:rPr sz="2800" spc="-100" dirty="0">
                <a:solidFill>
                  <a:schemeClr val="accent5">
                    <a:lumMod val="75000"/>
                  </a:schemeClr>
                </a:solidFill>
                <a:latin typeface="Cambria"/>
                <a:cs typeface="Cambria"/>
              </a:rPr>
              <a:t> </a:t>
            </a:r>
            <a:r>
              <a:rPr sz="2800" spc="-10" dirty="0">
                <a:solidFill>
                  <a:schemeClr val="accent5">
                    <a:lumMod val="75000"/>
                  </a:schemeClr>
                </a:solidFill>
                <a:latin typeface="Cambria"/>
                <a:cs typeface="Cambria"/>
              </a:rPr>
              <a:t>Kontrol</a:t>
            </a:r>
            <a:r>
              <a:rPr sz="2800" spc="-85" dirty="0">
                <a:solidFill>
                  <a:schemeClr val="accent5">
                    <a:lumMod val="75000"/>
                  </a:schemeClr>
                </a:solidFill>
                <a:latin typeface="Cambria"/>
                <a:cs typeface="Cambria"/>
              </a:rPr>
              <a:t> </a:t>
            </a:r>
            <a:r>
              <a:rPr sz="2800" spc="-10" dirty="0">
                <a:solidFill>
                  <a:schemeClr val="accent5">
                    <a:lumMod val="75000"/>
                  </a:schemeClr>
                </a:solidFill>
                <a:latin typeface="Cambria"/>
                <a:cs typeface="Cambria"/>
              </a:rPr>
              <a:t>Nedir?</a:t>
            </a:r>
            <a:endParaRPr sz="2800" dirty="0">
              <a:solidFill>
                <a:schemeClr val="accent5">
                  <a:lumMod val="75000"/>
                </a:schemeClr>
              </a:solidFill>
              <a:latin typeface="Cambria"/>
              <a:cs typeface="Cambria"/>
            </a:endParaRPr>
          </a:p>
        </p:txBody>
      </p:sp>
      <p:sp>
        <p:nvSpPr>
          <p:cNvPr id="5" name="object 5"/>
          <p:cNvSpPr txBox="1"/>
          <p:nvPr/>
        </p:nvSpPr>
        <p:spPr>
          <a:xfrm>
            <a:off x="76200" y="1295400"/>
            <a:ext cx="8991600" cy="5348259"/>
          </a:xfrm>
          <a:prstGeom prst="rect">
            <a:avLst/>
          </a:prstGeom>
        </p:spPr>
        <p:txBody>
          <a:bodyPr vert="horz" wrap="square" lIns="0" tIns="13335" rIns="0" bIns="0" rtlCol="0">
            <a:spAutoFit/>
          </a:bodyPr>
          <a:lstStyle/>
          <a:p>
            <a:pPr marL="355600" indent="-342900" algn="just">
              <a:spcBef>
                <a:spcPts val="990"/>
              </a:spcBef>
              <a:buSzPct val="114583"/>
              <a:buFont typeface="Wingdings" panose="05000000000000000000" pitchFamily="2" charset="2"/>
              <a:buChar char="Ø"/>
              <a:tabLst>
                <a:tab pos="300355" algn="l"/>
              </a:tabLst>
            </a:pPr>
            <a:r>
              <a:rPr lang="tr-TR" sz="1400" b="1" spc="-20" dirty="0">
                <a:solidFill>
                  <a:srgbClr val="DE7D17"/>
                </a:solidFill>
                <a:latin typeface="+mn-lt"/>
                <a:cs typeface="Calibri"/>
              </a:rPr>
              <a:t>İç kontrol sistemi kurumun farklı etkinlik seviyelerinde faaliyet gösterir. İç kontrol faaliyetlerinin ne kadar etkin yürütüldüğü:</a:t>
            </a:r>
          </a:p>
          <a:p>
            <a:pPr marL="355600" indent="-342900" algn="just">
              <a:spcBef>
                <a:spcPts val="990"/>
              </a:spcBef>
              <a:buSzPct val="114583"/>
              <a:buFont typeface="Wingdings" panose="05000000000000000000" pitchFamily="2" charset="2"/>
              <a:buChar char="ü"/>
              <a:tabLst>
                <a:tab pos="300355" algn="l"/>
              </a:tabLst>
            </a:pPr>
            <a:r>
              <a:rPr lang="tr-TR" sz="1400" dirty="0">
                <a:solidFill>
                  <a:schemeClr val="tx1"/>
                </a:solidFill>
                <a:latin typeface="+mn-lt"/>
                <a:ea typeface="+mn-ea"/>
                <a:cs typeface="+mn-cs"/>
              </a:rPr>
              <a:t>Üst yönetim ve idarecilerin, kurumu, kurumun hedeflerine ulaşılması için yapılan faaliyetlerin kapsamını, faaliyetlerin yer aldığı çevreyi ve karşılaşılacak riskleri anlamalarına,</a:t>
            </a:r>
          </a:p>
          <a:p>
            <a:pPr marL="355600" indent="-342900" algn="just">
              <a:spcBef>
                <a:spcPts val="990"/>
              </a:spcBef>
              <a:buSzPct val="114583"/>
              <a:buFont typeface="Wingdings" panose="05000000000000000000" pitchFamily="2" charset="2"/>
              <a:buChar char="ü"/>
              <a:tabLst>
                <a:tab pos="300355" algn="l"/>
              </a:tabLst>
            </a:pPr>
            <a:r>
              <a:rPr lang="tr-TR" sz="1400" dirty="0">
                <a:solidFill>
                  <a:schemeClr val="tx1"/>
                </a:solidFill>
                <a:latin typeface="+mn-lt"/>
                <a:ea typeface="+mn-ea"/>
                <a:cs typeface="+mn-cs"/>
              </a:rPr>
              <a:t>Çalışanların iç kontrolün uygulanmasına yönelik sorumluluğa, gerekli bilgiye, yeteneğe ve yetkiye sahip olmalarına,</a:t>
            </a:r>
          </a:p>
          <a:p>
            <a:pPr marL="355600" indent="-342900" algn="just">
              <a:spcBef>
                <a:spcPts val="990"/>
              </a:spcBef>
              <a:buSzPct val="114583"/>
              <a:buFont typeface="Wingdings" panose="05000000000000000000" pitchFamily="2" charset="2"/>
              <a:buChar char="ü"/>
              <a:tabLst>
                <a:tab pos="300355" algn="l"/>
              </a:tabLst>
            </a:pPr>
            <a:r>
              <a:rPr lang="tr-TR" sz="1400" dirty="0">
                <a:solidFill>
                  <a:schemeClr val="tx1"/>
                </a:solidFill>
                <a:latin typeface="+mn-lt"/>
                <a:ea typeface="+mn-ea"/>
                <a:cs typeface="+mn-cs"/>
              </a:rPr>
              <a:t>Yayınlanan mali raporların güvenilir bir biçimde hazırlanmasına,</a:t>
            </a:r>
          </a:p>
          <a:p>
            <a:pPr marL="355600" indent="-342900" algn="just">
              <a:spcBef>
                <a:spcPts val="990"/>
              </a:spcBef>
              <a:buSzPct val="114583"/>
              <a:buFont typeface="Wingdings" panose="05000000000000000000" pitchFamily="2" charset="2"/>
              <a:buChar char="ü"/>
              <a:tabLst>
                <a:tab pos="300355" algn="l"/>
              </a:tabLst>
            </a:pPr>
            <a:r>
              <a:rPr lang="tr-TR" sz="1400" dirty="0">
                <a:solidFill>
                  <a:schemeClr val="tx1"/>
                </a:solidFill>
                <a:latin typeface="+mn-lt"/>
                <a:ea typeface="+mn-ea"/>
                <a:cs typeface="+mn-cs"/>
              </a:rPr>
              <a:t>Yasa ve yönetmeliklerle uyumun sağlanabilmesine bağlıdır.</a:t>
            </a:r>
          </a:p>
          <a:p>
            <a:pPr marL="355600" indent="-342900" algn="just">
              <a:spcBef>
                <a:spcPts val="990"/>
              </a:spcBef>
              <a:buSzPct val="114583"/>
              <a:buFont typeface="Wingdings" panose="05000000000000000000" pitchFamily="2" charset="2"/>
              <a:buChar char="§"/>
              <a:tabLst>
                <a:tab pos="300355" algn="l"/>
              </a:tabLst>
            </a:pPr>
            <a:r>
              <a:rPr lang="tr-TR" sz="1400" dirty="0" smtClean="0">
                <a:solidFill>
                  <a:schemeClr val="tx1"/>
                </a:solidFill>
                <a:latin typeface="+mn-lt"/>
                <a:ea typeface="+mn-ea"/>
                <a:cs typeface="+mn-cs"/>
              </a:rPr>
              <a:t>İç </a:t>
            </a:r>
            <a:r>
              <a:rPr lang="tr-TR" sz="1400" dirty="0">
                <a:solidFill>
                  <a:schemeClr val="tx1"/>
                </a:solidFill>
                <a:latin typeface="+mn-lt"/>
                <a:ea typeface="+mn-ea"/>
                <a:cs typeface="+mn-cs"/>
              </a:rPr>
              <a:t>kontrolün etkinliğinde </a:t>
            </a:r>
            <a:r>
              <a:rPr lang="tr-TR" sz="1400" b="1" dirty="0">
                <a:solidFill>
                  <a:schemeClr val="tx1"/>
                </a:solidFill>
                <a:latin typeface="+mn-lt"/>
                <a:ea typeface="+mn-ea"/>
                <a:cs typeface="+mn-cs"/>
              </a:rPr>
              <a:t>en büyük rolü yönetim </a:t>
            </a:r>
            <a:r>
              <a:rPr lang="tr-TR" sz="1400" dirty="0">
                <a:solidFill>
                  <a:schemeClr val="tx1"/>
                </a:solidFill>
                <a:latin typeface="+mn-lt"/>
                <a:ea typeface="+mn-ea"/>
                <a:cs typeface="+mn-cs"/>
              </a:rPr>
              <a:t>üstlenir. İdareciler iç kontrol sisteminin etkili bir biçimde işlediğinin güvencesini verebilmek için uygun politikalar oluşturmalı ve güvence </a:t>
            </a:r>
            <a:r>
              <a:rPr lang="tr-TR" sz="1400" dirty="0" smtClean="0">
                <a:solidFill>
                  <a:schemeClr val="tx1"/>
                </a:solidFill>
                <a:latin typeface="+mn-lt"/>
                <a:ea typeface="+mn-ea"/>
                <a:cs typeface="+mn-cs"/>
              </a:rPr>
              <a:t>sağlamalıdırlar. İç </a:t>
            </a:r>
            <a:r>
              <a:rPr lang="tr-TR" sz="1400" dirty="0">
                <a:solidFill>
                  <a:schemeClr val="tx1"/>
                </a:solidFill>
                <a:latin typeface="+mn-lt"/>
                <a:ea typeface="+mn-ea"/>
                <a:cs typeface="+mn-cs"/>
              </a:rPr>
              <a:t>kontrol uygulanırken, hedeflere ulaşılmasını etkileyecek belirsizlikler öngörülmeli ve önlemler alınmalıdır; yani idareciler risk yönetimi konusunda da sorumludurlar</a:t>
            </a:r>
            <a:r>
              <a:rPr lang="tr-TR" sz="1400" dirty="0" smtClean="0">
                <a:solidFill>
                  <a:schemeClr val="tx1"/>
                </a:solidFill>
                <a:latin typeface="+mn-lt"/>
                <a:ea typeface="+mn-ea"/>
                <a:cs typeface="+mn-cs"/>
              </a:rPr>
              <a:t>.</a:t>
            </a:r>
          </a:p>
          <a:p>
            <a:pPr marL="355600" indent="-342900" algn="just">
              <a:spcBef>
                <a:spcPts val="990"/>
              </a:spcBef>
              <a:buSzPct val="114583"/>
              <a:buFont typeface="Wingdings" panose="05000000000000000000" pitchFamily="2" charset="2"/>
              <a:buChar char="§"/>
              <a:tabLst>
                <a:tab pos="300355" algn="l"/>
              </a:tabLst>
            </a:pPr>
            <a:r>
              <a:rPr lang="tr-TR" sz="1400" dirty="0">
                <a:solidFill>
                  <a:schemeClr val="tx1"/>
                </a:solidFill>
                <a:latin typeface="+mn-lt"/>
                <a:ea typeface="+mn-ea"/>
                <a:cs typeface="+mn-cs"/>
              </a:rPr>
              <a:t>Kurumun </a:t>
            </a:r>
            <a:r>
              <a:rPr lang="tr-TR" sz="1400" b="1" dirty="0">
                <a:solidFill>
                  <a:schemeClr val="tx1"/>
                </a:solidFill>
                <a:latin typeface="+mn-lt"/>
                <a:ea typeface="+mn-ea"/>
                <a:cs typeface="+mn-cs"/>
              </a:rPr>
              <a:t>tüm personeli </a:t>
            </a:r>
            <a:r>
              <a:rPr lang="tr-TR" sz="1400" dirty="0">
                <a:solidFill>
                  <a:schemeClr val="tx1"/>
                </a:solidFill>
                <a:latin typeface="+mn-lt"/>
                <a:ea typeface="+mn-ea"/>
                <a:cs typeface="+mn-cs"/>
              </a:rPr>
              <a:t>görevlerini icra ederken belirli faaliyetlerin yerine getirilmesini amaçlar. Bu faaliyetler birimin diğer faaliyetleri ile birleşerek birim hedeflerine, birim hedefleri de bir bütün olarak kurum hedeflerine ulaşılmasını sağlar. </a:t>
            </a:r>
            <a:endParaRPr lang="tr-TR" sz="1400" dirty="0" smtClean="0">
              <a:solidFill>
                <a:schemeClr val="tx1"/>
              </a:solidFill>
              <a:latin typeface="+mn-lt"/>
              <a:ea typeface="+mn-ea"/>
              <a:cs typeface="+mn-cs"/>
            </a:endParaRPr>
          </a:p>
          <a:p>
            <a:pPr marL="355600" indent="-342900" algn="just">
              <a:spcBef>
                <a:spcPts val="990"/>
              </a:spcBef>
              <a:buSzPct val="114583"/>
              <a:buFont typeface="Wingdings" panose="05000000000000000000" pitchFamily="2" charset="2"/>
              <a:buChar char="§"/>
              <a:tabLst>
                <a:tab pos="300355" algn="l"/>
              </a:tabLst>
            </a:pPr>
            <a:r>
              <a:rPr lang="tr-TR" sz="1400" b="1" dirty="0" smtClean="0">
                <a:solidFill>
                  <a:schemeClr val="tx1"/>
                </a:solidFill>
                <a:latin typeface="+mn-lt"/>
                <a:ea typeface="+mn-ea"/>
                <a:cs typeface="+mn-cs"/>
              </a:rPr>
              <a:t>Personel</a:t>
            </a:r>
            <a:r>
              <a:rPr lang="tr-TR" sz="1400" dirty="0">
                <a:solidFill>
                  <a:schemeClr val="tx1"/>
                </a:solidFill>
                <a:latin typeface="+mn-lt"/>
                <a:ea typeface="+mn-ea"/>
                <a:cs typeface="+mn-cs"/>
              </a:rPr>
              <a:t>, yerine getirdiği görev hakkında en detaylı bilgiye sahip kişidir. Bu görevin en etkin biçimde yerine getirilmesinden; ayrıca hem işi ile ilgili problemlerin hem de kurum içinde fark ettiği diğer problemlerin yönetime iletilmesinden </a:t>
            </a:r>
            <a:r>
              <a:rPr lang="tr-TR" sz="1400" dirty="0" smtClean="0">
                <a:solidFill>
                  <a:schemeClr val="tx1"/>
                </a:solidFill>
                <a:latin typeface="+mn-lt"/>
                <a:ea typeface="+mn-ea"/>
                <a:cs typeface="+mn-cs"/>
              </a:rPr>
              <a:t>sorumludur. Çalışanlar </a:t>
            </a:r>
            <a:r>
              <a:rPr lang="tr-TR" sz="1400" dirty="0">
                <a:solidFill>
                  <a:schemeClr val="tx1"/>
                </a:solidFill>
                <a:latin typeface="+mn-lt"/>
                <a:ea typeface="+mn-ea"/>
                <a:cs typeface="+mn-cs"/>
              </a:rPr>
              <a:t>görevlerini yerine getirirken iç kontrol sisteminde kullanılacak bilgileri üretir, kontrolleri etkileyen faaliyetlerde bulunur. Bu nedenle </a:t>
            </a:r>
            <a:r>
              <a:rPr lang="tr-TR" sz="1400" b="1" dirty="0">
                <a:solidFill>
                  <a:schemeClr val="tx1"/>
                </a:solidFill>
                <a:latin typeface="+mn-lt"/>
                <a:ea typeface="+mn-ea"/>
                <a:cs typeface="+mn-cs"/>
              </a:rPr>
              <a:t>iç kontrol herkesin sorumluluğudur</a:t>
            </a:r>
            <a:r>
              <a:rPr lang="tr-TR" sz="1400" dirty="0" smtClean="0">
                <a:solidFill>
                  <a:schemeClr val="tx1"/>
                </a:solidFill>
                <a:latin typeface="+mn-lt"/>
                <a:ea typeface="+mn-ea"/>
                <a:cs typeface="+mn-cs"/>
              </a:rPr>
              <a:t>.</a:t>
            </a:r>
          </a:p>
          <a:p>
            <a:pPr marL="355600" indent="-342900" algn="just">
              <a:spcBef>
                <a:spcPts val="990"/>
              </a:spcBef>
              <a:buSzPct val="114583"/>
              <a:buFont typeface="Wingdings" panose="05000000000000000000" pitchFamily="2" charset="2"/>
              <a:buChar char="§"/>
              <a:tabLst>
                <a:tab pos="300355" algn="l"/>
              </a:tabLst>
            </a:pPr>
            <a:r>
              <a:rPr lang="tr-TR" sz="1400" dirty="0">
                <a:solidFill>
                  <a:schemeClr val="tx1"/>
                </a:solidFill>
                <a:latin typeface="+mn-lt"/>
                <a:ea typeface="+mn-ea"/>
                <a:cs typeface="+mn-cs"/>
              </a:rPr>
              <a:t>İç Denetim ise iç kontrol sisteminin etkinliğinin değerlendirilmesi ve sistemin etkinliğine katkı sağlamak konusunda rol oynar.</a:t>
            </a:r>
          </a:p>
        </p:txBody>
      </p:sp>
      <p:pic>
        <p:nvPicPr>
          <p:cNvPr id="4" name="Image 4"/>
          <p:cNvPicPr/>
          <p:nvPr/>
        </p:nvPicPr>
        <p:blipFill>
          <a:blip r:embed="rId2" cstate="print">
            <a:extLst>
              <a:ext uri="{28A0092B-C50C-407E-A947-70E740481C1C}">
                <a14:useLocalDpi xmlns:a14="http://schemas.microsoft.com/office/drawing/2010/main" val="0"/>
              </a:ext>
            </a:extLst>
          </a:blip>
          <a:stretch>
            <a:fillRect/>
          </a:stretch>
        </p:blipFill>
        <p:spPr>
          <a:xfrm>
            <a:off x="76200" y="515891"/>
            <a:ext cx="762000" cy="609600"/>
          </a:xfrm>
          <a:prstGeom prst="rect">
            <a:avLst/>
          </a:prstGeom>
        </p:spPr>
      </p:pic>
    </p:spTree>
    <p:extLst>
      <p:ext uri="{BB962C8B-B14F-4D97-AF65-F5344CB8AC3E}">
        <p14:creationId xmlns:p14="http://schemas.microsoft.com/office/powerpoint/2010/main" val="9527884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407467" y="1157356"/>
            <a:ext cx="4267200" cy="443711"/>
          </a:xfrm>
          <a:prstGeom prst="rect">
            <a:avLst/>
          </a:prstGeom>
        </p:spPr>
        <p:txBody>
          <a:bodyPr vert="horz" wrap="square" lIns="0" tIns="12700" rIns="0" bIns="0" rtlCol="0">
            <a:spAutoFit/>
          </a:bodyPr>
          <a:lstStyle/>
          <a:p>
            <a:pPr marL="12700" algn="ctr">
              <a:spcBef>
                <a:spcPts val="105"/>
              </a:spcBef>
            </a:pPr>
            <a:r>
              <a:rPr lang="tr-TR" sz="2800" dirty="0" smtClean="0">
                <a:solidFill>
                  <a:schemeClr val="accent5">
                    <a:lumMod val="75000"/>
                  </a:schemeClr>
                </a:solidFill>
                <a:latin typeface="+mn-lt"/>
                <a:cs typeface="Cambria"/>
              </a:rPr>
              <a:t>İç Kontrolün Temel İlkeleri</a:t>
            </a:r>
            <a:endParaRPr sz="2800" dirty="0">
              <a:solidFill>
                <a:schemeClr val="accent5">
                  <a:lumMod val="75000"/>
                </a:schemeClr>
              </a:solidFill>
              <a:latin typeface="+mn-lt"/>
              <a:cs typeface="Cambria"/>
            </a:endParaRPr>
          </a:p>
        </p:txBody>
      </p:sp>
      <p:sp>
        <p:nvSpPr>
          <p:cNvPr id="3" name="object 3"/>
          <p:cNvSpPr txBox="1"/>
          <p:nvPr/>
        </p:nvSpPr>
        <p:spPr>
          <a:xfrm>
            <a:off x="76200" y="1905000"/>
            <a:ext cx="8929734" cy="3758080"/>
          </a:xfrm>
          <a:prstGeom prst="rect">
            <a:avLst/>
          </a:prstGeom>
        </p:spPr>
        <p:txBody>
          <a:bodyPr vert="horz" wrap="square" lIns="0" tIns="13335" rIns="0" bIns="0" rtlCol="0">
            <a:spAutoFit/>
          </a:bodyPr>
          <a:lstStyle/>
          <a:p>
            <a:pPr marL="355600" indent="-342900" algn="just">
              <a:lnSpc>
                <a:spcPts val="2590"/>
              </a:lnSpc>
              <a:spcBef>
                <a:spcPts val="100"/>
              </a:spcBef>
              <a:buFont typeface="Wingdings" panose="05000000000000000000" pitchFamily="2" charset="2"/>
              <a:buChar char="Ø"/>
              <a:tabLst>
                <a:tab pos="355600" algn="l"/>
                <a:tab pos="931544" algn="l"/>
                <a:tab pos="2179955" algn="l"/>
                <a:tab pos="3855085" algn="l"/>
                <a:tab pos="5245100" algn="l"/>
                <a:tab pos="6665595" algn="l"/>
              </a:tabLst>
            </a:pPr>
            <a:r>
              <a:rPr lang="tr-TR" dirty="0">
                <a:latin typeface="+mn-lt"/>
              </a:rPr>
              <a:t>İç kontrol faaliyetleri, </a:t>
            </a:r>
            <a:r>
              <a:rPr lang="tr-TR" b="1" spc="-10" dirty="0">
                <a:solidFill>
                  <a:srgbClr val="DE7D17"/>
                </a:solidFill>
                <a:latin typeface="+mn-lt"/>
                <a:cs typeface="Calibri"/>
              </a:rPr>
              <a:t>yönetim sorumluluğu </a:t>
            </a:r>
            <a:r>
              <a:rPr lang="tr-TR" dirty="0">
                <a:latin typeface="+mn-lt"/>
              </a:rPr>
              <a:t>çerçevesinde </a:t>
            </a:r>
            <a:r>
              <a:rPr lang="tr-TR" dirty="0" smtClean="0">
                <a:latin typeface="+mn-lt"/>
              </a:rPr>
              <a:t>yürütülür.</a:t>
            </a:r>
          </a:p>
          <a:p>
            <a:pPr marL="355600" indent="-342900" algn="just">
              <a:lnSpc>
                <a:spcPts val="2590"/>
              </a:lnSpc>
              <a:spcBef>
                <a:spcPts val="100"/>
              </a:spcBef>
              <a:buFont typeface="Wingdings" panose="05000000000000000000" pitchFamily="2" charset="2"/>
              <a:buChar char="Ø"/>
              <a:tabLst>
                <a:tab pos="355600" algn="l"/>
                <a:tab pos="931544" algn="l"/>
                <a:tab pos="2179955" algn="l"/>
                <a:tab pos="3855085" algn="l"/>
                <a:tab pos="5245100" algn="l"/>
                <a:tab pos="6665595" algn="l"/>
              </a:tabLst>
            </a:pPr>
            <a:r>
              <a:rPr lang="tr-TR" dirty="0" smtClean="0">
                <a:latin typeface="+mn-lt"/>
              </a:rPr>
              <a:t>İç </a:t>
            </a:r>
            <a:r>
              <a:rPr lang="tr-TR" dirty="0">
                <a:latin typeface="+mn-lt"/>
              </a:rPr>
              <a:t>kontrol faaliyet, düzenleme ve uygulamalarında öncelikle </a:t>
            </a:r>
            <a:r>
              <a:rPr lang="tr-TR" b="1" dirty="0" smtClean="0">
                <a:solidFill>
                  <a:srgbClr val="DE7D17"/>
                </a:solidFill>
                <a:latin typeface="+mn-lt"/>
                <a:cs typeface="Calibri"/>
              </a:rPr>
              <a:t>riskli</a:t>
            </a:r>
            <a:r>
              <a:rPr lang="tr-TR" b="1" spc="270" dirty="0" smtClean="0">
                <a:solidFill>
                  <a:srgbClr val="DE7D17"/>
                </a:solidFill>
                <a:latin typeface="+mn-lt"/>
                <a:cs typeface="Calibri"/>
              </a:rPr>
              <a:t> </a:t>
            </a:r>
            <a:r>
              <a:rPr lang="tr-TR" b="1" spc="-10" dirty="0" smtClean="0">
                <a:solidFill>
                  <a:srgbClr val="DE7D17"/>
                </a:solidFill>
                <a:latin typeface="+mn-lt"/>
                <a:cs typeface="Calibri"/>
              </a:rPr>
              <a:t>alanlar </a:t>
            </a:r>
            <a:r>
              <a:rPr lang="tr-TR" dirty="0" smtClean="0">
                <a:latin typeface="+mn-lt"/>
              </a:rPr>
              <a:t>dikkate alınır.</a:t>
            </a:r>
            <a:endParaRPr lang="tr-TR" spc="-25" dirty="0" smtClean="0">
              <a:solidFill>
                <a:srgbClr val="404040"/>
              </a:solidFill>
              <a:latin typeface="+mn-lt"/>
              <a:cs typeface="Calibri"/>
            </a:endParaRPr>
          </a:p>
          <a:p>
            <a:pPr marL="355600" indent="-342900" algn="just">
              <a:lnSpc>
                <a:spcPts val="2590"/>
              </a:lnSpc>
              <a:spcBef>
                <a:spcPts val="100"/>
              </a:spcBef>
              <a:buFont typeface="Wingdings" panose="05000000000000000000" pitchFamily="2" charset="2"/>
              <a:buChar char="Ø"/>
              <a:tabLst>
                <a:tab pos="355600" algn="l"/>
                <a:tab pos="931544" algn="l"/>
                <a:tab pos="2179955" algn="l"/>
                <a:tab pos="3855085" algn="l"/>
                <a:tab pos="5245100" algn="l"/>
                <a:tab pos="6665595" algn="l"/>
              </a:tabLst>
            </a:pPr>
            <a:r>
              <a:rPr lang="tr-TR" dirty="0" smtClean="0">
                <a:latin typeface="+mn-lt"/>
              </a:rPr>
              <a:t>İç </a:t>
            </a:r>
            <a:r>
              <a:rPr lang="tr-TR" dirty="0">
                <a:latin typeface="+mn-lt"/>
              </a:rPr>
              <a:t>kontrol sisteminin oluşturulmasında ve uygulanmasında, </a:t>
            </a:r>
            <a:r>
              <a:rPr lang="tr-TR" b="1" dirty="0">
                <a:solidFill>
                  <a:srgbClr val="DE7D17"/>
                </a:solidFill>
                <a:latin typeface="+mn-lt"/>
                <a:cs typeface="Calibri"/>
              </a:rPr>
              <a:t>idarenin kurumsal kapasitesi</a:t>
            </a:r>
            <a:r>
              <a:rPr lang="tr-TR" dirty="0">
                <a:latin typeface="+mn-lt"/>
              </a:rPr>
              <a:t>, </a:t>
            </a:r>
            <a:r>
              <a:rPr lang="tr-TR" b="1" dirty="0">
                <a:solidFill>
                  <a:srgbClr val="DE7D17"/>
                </a:solidFill>
                <a:latin typeface="+mn-lt"/>
                <a:cs typeface="Calibri"/>
              </a:rPr>
              <a:t>yerine getirmekle yükümlü olduğu hizmetlerin niteliği </a:t>
            </a:r>
            <a:r>
              <a:rPr lang="tr-TR" dirty="0">
                <a:latin typeface="+mn-lt"/>
              </a:rPr>
              <a:t>ile </a:t>
            </a:r>
            <a:r>
              <a:rPr lang="tr-TR" b="1" dirty="0">
                <a:solidFill>
                  <a:srgbClr val="DE7D17"/>
                </a:solidFill>
                <a:latin typeface="+mn-lt"/>
                <a:cs typeface="Calibri"/>
              </a:rPr>
              <a:t>mali durumları </a:t>
            </a:r>
            <a:r>
              <a:rPr lang="tr-TR" dirty="0">
                <a:latin typeface="+mn-lt"/>
              </a:rPr>
              <a:t>gibi </a:t>
            </a:r>
            <a:r>
              <a:rPr lang="tr-TR" u="sng" dirty="0">
                <a:latin typeface="+mn-lt"/>
              </a:rPr>
              <a:t>kendine özgü koşulları</a:t>
            </a:r>
            <a:r>
              <a:rPr lang="tr-TR" dirty="0">
                <a:latin typeface="+mn-lt"/>
              </a:rPr>
              <a:t> dikkate </a:t>
            </a:r>
            <a:r>
              <a:rPr lang="tr-TR" dirty="0" smtClean="0">
                <a:latin typeface="+mn-lt"/>
              </a:rPr>
              <a:t>alınır.</a:t>
            </a:r>
          </a:p>
          <a:p>
            <a:pPr marL="355600" indent="-342900" algn="just">
              <a:lnSpc>
                <a:spcPts val="2590"/>
              </a:lnSpc>
              <a:spcBef>
                <a:spcPts val="100"/>
              </a:spcBef>
              <a:buFont typeface="Wingdings" panose="05000000000000000000" pitchFamily="2" charset="2"/>
              <a:buChar char="Ø"/>
              <a:tabLst>
                <a:tab pos="355600" algn="l"/>
                <a:tab pos="931544" algn="l"/>
                <a:tab pos="2179955" algn="l"/>
                <a:tab pos="3855085" algn="l"/>
                <a:tab pos="5245100" algn="l"/>
                <a:tab pos="6665595" algn="l"/>
              </a:tabLst>
            </a:pPr>
            <a:r>
              <a:rPr lang="tr-TR" dirty="0" smtClean="0">
                <a:latin typeface="+mn-lt"/>
              </a:rPr>
              <a:t>İç </a:t>
            </a:r>
            <a:r>
              <a:rPr lang="tr-TR" dirty="0">
                <a:latin typeface="+mn-lt"/>
              </a:rPr>
              <a:t>kontrole ilişkin sorumluluk, faaliyet ve süreçlerde yer alan </a:t>
            </a:r>
            <a:r>
              <a:rPr lang="tr-TR" b="1" dirty="0">
                <a:solidFill>
                  <a:srgbClr val="DE7D17"/>
                </a:solidFill>
                <a:latin typeface="+mn-lt"/>
                <a:cs typeface="Calibri"/>
              </a:rPr>
              <a:t>bütün görevlileri </a:t>
            </a:r>
            <a:r>
              <a:rPr lang="tr-TR" dirty="0" smtClean="0">
                <a:latin typeface="+mn-lt"/>
              </a:rPr>
              <a:t>kapsar.</a:t>
            </a:r>
            <a:endParaRPr lang="tr-TR" dirty="0">
              <a:latin typeface="+mn-lt"/>
            </a:endParaRPr>
          </a:p>
          <a:p>
            <a:pPr marL="355600" indent="-342900" algn="just">
              <a:lnSpc>
                <a:spcPts val="2590"/>
              </a:lnSpc>
              <a:spcBef>
                <a:spcPts val="100"/>
              </a:spcBef>
              <a:buFont typeface="Wingdings" panose="05000000000000000000" pitchFamily="2" charset="2"/>
              <a:buChar char="Ø"/>
              <a:tabLst>
                <a:tab pos="355600" algn="l"/>
                <a:tab pos="931544" algn="l"/>
                <a:tab pos="2179955" algn="l"/>
                <a:tab pos="3855085" algn="l"/>
                <a:tab pos="5245100" algn="l"/>
                <a:tab pos="6665595" algn="l"/>
              </a:tabLst>
            </a:pPr>
            <a:r>
              <a:rPr lang="tr-TR" dirty="0" smtClean="0">
                <a:latin typeface="+mn-lt"/>
              </a:rPr>
              <a:t>İç </a:t>
            </a:r>
            <a:r>
              <a:rPr lang="tr-TR" dirty="0">
                <a:latin typeface="+mn-lt"/>
              </a:rPr>
              <a:t>kontrol, idarenin bütün birimlerindeki </a:t>
            </a:r>
            <a:r>
              <a:rPr lang="tr-TR" b="1" dirty="0">
                <a:solidFill>
                  <a:srgbClr val="DE7D17"/>
                </a:solidFill>
                <a:latin typeface="+mn-lt"/>
                <a:cs typeface="Calibri"/>
              </a:rPr>
              <a:t>mali ve mali olmayan </a:t>
            </a:r>
            <a:r>
              <a:rPr lang="tr-TR" dirty="0">
                <a:latin typeface="+mn-lt"/>
              </a:rPr>
              <a:t>her türlü faaliyet, süreç ve işlemleri </a:t>
            </a:r>
            <a:r>
              <a:rPr lang="tr-TR" dirty="0" smtClean="0">
                <a:latin typeface="+mn-lt"/>
              </a:rPr>
              <a:t>kapsar. </a:t>
            </a:r>
          </a:p>
          <a:p>
            <a:pPr marL="355600" indent="-342900" algn="just">
              <a:lnSpc>
                <a:spcPts val="2590"/>
              </a:lnSpc>
              <a:spcBef>
                <a:spcPts val="100"/>
              </a:spcBef>
              <a:buFont typeface="Wingdings" panose="05000000000000000000" pitchFamily="2" charset="2"/>
              <a:buChar char="Ø"/>
              <a:tabLst>
                <a:tab pos="355600" algn="l"/>
                <a:tab pos="931544" algn="l"/>
                <a:tab pos="2179955" algn="l"/>
                <a:tab pos="3855085" algn="l"/>
                <a:tab pos="5245100" algn="l"/>
                <a:tab pos="6665595" algn="l"/>
              </a:tabLst>
            </a:pPr>
            <a:r>
              <a:rPr lang="tr-TR" dirty="0" smtClean="0">
                <a:latin typeface="+mn-lt"/>
              </a:rPr>
              <a:t>İç </a:t>
            </a:r>
            <a:r>
              <a:rPr lang="tr-TR" dirty="0">
                <a:latin typeface="+mn-lt"/>
              </a:rPr>
              <a:t>kontrol sistemi </a:t>
            </a:r>
            <a:r>
              <a:rPr lang="tr-TR" b="1" dirty="0">
                <a:solidFill>
                  <a:srgbClr val="DE7D17"/>
                </a:solidFill>
                <a:latin typeface="+mn-lt"/>
                <a:cs typeface="Calibri"/>
              </a:rPr>
              <a:t>yılda en az bir kez </a:t>
            </a:r>
            <a:r>
              <a:rPr lang="tr-TR" dirty="0">
                <a:latin typeface="+mn-lt"/>
              </a:rPr>
              <a:t>değerlendirilir ve alınması gereken önlemler belirlenir</a:t>
            </a:r>
            <a:r>
              <a:rPr lang="tr-TR" dirty="0" smtClean="0">
                <a:latin typeface="+mn-lt"/>
              </a:rPr>
              <a:t>.</a:t>
            </a:r>
          </a:p>
          <a:p>
            <a:pPr marL="355600" indent="-342900" algn="just">
              <a:lnSpc>
                <a:spcPts val="2590"/>
              </a:lnSpc>
              <a:spcBef>
                <a:spcPts val="100"/>
              </a:spcBef>
              <a:buFont typeface="Wingdings" panose="05000000000000000000" pitchFamily="2" charset="2"/>
              <a:buChar char="Ø"/>
              <a:tabLst>
                <a:tab pos="355600" algn="l"/>
                <a:tab pos="931544" algn="l"/>
                <a:tab pos="2179955" algn="l"/>
                <a:tab pos="3855085" algn="l"/>
                <a:tab pos="5245100" algn="l"/>
                <a:tab pos="6665595" algn="l"/>
              </a:tabLst>
            </a:pPr>
            <a:r>
              <a:rPr lang="tr-TR" dirty="0">
                <a:latin typeface="+mn-lt"/>
              </a:rPr>
              <a:t>İç kontrol düzenleme ve uygulamalarında </a:t>
            </a:r>
            <a:r>
              <a:rPr lang="tr-TR" b="1" dirty="0">
                <a:solidFill>
                  <a:srgbClr val="DE7D17"/>
                </a:solidFill>
                <a:latin typeface="+mn-lt"/>
                <a:cs typeface="Calibri"/>
              </a:rPr>
              <a:t>mevzuata uygunluk, saydamlık, hesap verebilirlik, etkililik, ekonomiklik ve verimlilik gibi iyi mali yönetim ilkeleri </a:t>
            </a:r>
            <a:r>
              <a:rPr lang="tr-TR" dirty="0">
                <a:latin typeface="+mn-lt"/>
              </a:rPr>
              <a:t>esas alınır</a:t>
            </a:r>
            <a:r>
              <a:rPr lang="tr-TR" dirty="0" smtClean="0">
                <a:latin typeface="+mn-lt"/>
              </a:rPr>
              <a:t>. </a:t>
            </a:r>
            <a:endParaRPr lang="tr-TR" sz="2400" dirty="0" smtClean="0">
              <a:latin typeface="Calibri"/>
              <a:cs typeface="Calibri"/>
            </a:endParaRPr>
          </a:p>
        </p:txBody>
      </p:sp>
      <p:pic>
        <p:nvPicPr>
          <p:cNvPr id="4" name="Image 4"/>
          <p:cNvPicPr/>
          <p:nvPr/>
        </p:nvPicPr>
        <p:blipFill>
          <a:blip r:embed="rId2" cstate="print">
            <a:extLst>
              <a:ext uri="{28A0092B-C50C-407E-A947-70E740481C1C}">
                <a14:useLocalDpi xmlns:a14="http://schemas.microsoft.com/office/drawing/2010/main" val="0"/>
              </a:ext>
            </a:extLst>
          </a:blip>
          <a:stretch>
            <a:fillRect/>
          </a:stretch>
        </p:blipFill>
        <p:spPr>
          <a:xfrm>
            <a:off x="76200" y="515891"/>
            <a:ext cx="762000" cy="6096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762250" y="1170327"/>
            <a:ext cx="3581400" cy="430887"/>
          </a:xfrm>
        </p:spPr>
        <p:txBody>
          <a:bodyPr/>
          <a:lstStyle/>
          <a:p>
            <a:pPr algn="ctr"/>
            <a:r>
              <a:rPr lang="tr-TR" sz="2800" dirty="0">
                <a:solidFill>
                  <a:schemeClr val="accent5">
                    <a:lumMod val="75000"/>
                  </a:schemeClr>
                </a:solidFill>
                <a:latin typeface="+mn-lt"/>
                <a:cs typeface="Cambria"/>
              </a:rPr>
              <a:t>İç Kontrolün Amaçları</a:t>
            </a:r>
            <a:endParaRPr lang="tr-TR" sz="2800" dirty="0">
              <a:solidFill>
                <a:schemeClr val="accent5">
                  <a:lumMod val="75000"/>
                </a:schemeClr>
              </a:solidFill>
              <a:latin typeface="+mn-lt"/>
            </a:endParaRPr>
          </a:p>
        </p:txBody>
      </p:sp>
      <p:sp>
        <p:nvSpPr>
          <p:cNvPr id="3" name="Alt Başlık 2"/>
          <p:cNvSpPr>
            <a:spLocks noGrp="1"/>
          </p:cNvSpPr>
          <p:nvPr>
            <p:ph type="subTitle" idx="4"/>
          </p:nvPr>
        </p:nvSpPr>
        <p:spPr>
          <a:xfrm>
            <a:off x="76200" y="1981200"/>
            <a:ext cx="8953500" cy="2964914"/>
          </a:xfrm>
        </p:spPr>
        <p:txBody>
          <a:bodyPr/>
          <a:lstStyle/>
          <a:p>
            <a:pPr marL="298450" indent="-285750" algn="just">
              <a:lnSpc>
                <a:spcPts val="1825"/>
              </a:lnSpc>
              <a:spcBef>
                <a:spcPts val="95"/>
              </a:spcBef>
              <a:buFont typeface="Wingdings" panose="05000000000000000000" pitchFamily="2" charset="2"/>
              <a:buChar char="Ø"/>
              <a:tabLst>
                <a:tab pos="286385" algn="l"/>
              </a:tabLst>
            </a:pPr>
            <a:r>
              <a:rPr lang="tr-TR" dirty="0"/>
              <a:t>Kamu gelir, gider, varlık ve yükümlülüklerinin </a:t>
            </a:r>
            <a:r>
              <a:rPr lang="tr-TR" b="1" spc="-10" dirty="0">
                <a:solidFill>
                  <a:srgbClr val="DE7D17"/>
                </a:solidFill>
                <a:cs typeface="Calibri"/>
              </a:rPr>
              <a:t>etkili, ekonomik ve verimli </a:t>
            </a:r>
            <a:r>
              <a:rPr lang="tr-TR" dirty="0"/>
              <a:t>bir şekilde yönetilmesini</a:t>
            </a:r>
            <a:r>
              <a:rPr lang="tr-TR" dirty="0" smtClean="0"/>
              <a:t>,</a:t>
            </a:r>
          </a:p>
          <a:p>
            <a:pPr marL="298450" indent="-285750" algn="just">
              <a:lnSpc>
                <a:spcPts val="1825"/>
              </a:lnSpc>
              <a:spcBef>
                <a:spcPts val="95"/>
              </a:spcBef>
              <a:buFont typeface="Wingdings" panose="05000000000000000000" pitchFamily="2" charset="2"/>
              <a:buChar char="Ø"/>
              <a:tabLst>
                <a:tab pos="286385" algn="l"/>
              </a:tabLst>
            </a:pPr>
            <a:endParaRPr lang="tr-TR" dirty="0" smtClean="0"/>
          </a:p>
          <a:p>
            <a:pPr marL="298450" indent="-285750" algn="just">
              <a:lnSpc>
                <a:spcPts val="1825"/>
              </a:lnSpc>
              <a:spcBef>
                <a:spcPts val="95"/>
              </a:spcBef>
              <a:buFont typeface="Wingdings" panose="05000000000000000000" pitchFamily="2" charset="2"/>
              <a:buChar char="Ø"/>
              <a:tabLst>
                <a:tab pos="286385" algn="l"/>
              </a:tabLst>
            </a:pPr>
            <a:r>
              <a:rPr lang="tr-TR" dirty="0" smtClean="0"/>
              <a:t>İdarenin </a:t>
            </a:r>
            <a:r>
              <a:rPr lang="tr-TR" b="1" spc="-10" dirty="0">
                <a:solidFill>
                  <a:srgbClr val="DE7D17"/>
                </a:solidFill>
                <a:cs typeface="Calibri"/>
              </a:rPr>
              <a:t>kanunlara ve diğer düzenlemelere </a:t>
            </a:r>
            <a:r>
              <a:rPr lang="tr-TR" dirty="0"/>
              <a:t>uygun olarak faaliyet göstermesini</a:t>
            </a:r>
            <a:r>
              <a:rPr lang="tr-TR" dirty="0" smtClean="0"/>
              <a:t>,</a:t>
            </a:r>
          </a:p>
          <a:p>
            <a:pPr marL="298450" indent="-285750" algn="just">
              <a:lnSpc>
                <a:spcPts val="1825"/>
              </a:lnSpc>
              <a:spcBef>
                <a:spcPts val="95"/>
              </a:spcBef>
              <a:buFont typeface="Wingdings" panose="05000000000000000000" pitchFamily="2" charset="2"/>
              <a:buChar char="Ø"/>
              <a:tabLst>
                <a:tab pos="286385" algn="l"/>
              </a:tabLst>
            </a:pPr>
            <a:endParaRPr lang="tr-TR" dirty="0" smtClean="0"/>
          </a:p>
          <a:p>
            <a:pPr marL="298450" indent="-285750" algn="just">
              <a:lnSpc>
                <a:spcPts val="1825"/>
              </a:lnSpc>
              <a:spcBef>
                <a:spcPts val="95"/>
              </a:spcBef>
              <a:buFont typeface="Wingdings" panose="05000000000000000000" pitchFamily="2" charset="2"/>
              <a:buChar char="Ø"/>
              <a:tabLst>
                <a:tab pos="286385" algn="l"/>
              </a:tabLst>
            </a:pPr>
            <a:r>
              <a:rPr lang="tr-TR" dirty="0"/>
              <a:t>Her türlü mali karar ve işlemlerde </a:t>
            </a:r>
            <a:r>
              <a:rPr lang="tr-TR" b="1" spc="-10" dirty="0">
                <a:solidFill>
                  <a:srgbClr val="DE7D17"/>
                </a:solidFill>
                <a:cs typeface="Calibri"/>
              </a:rPr>
              <a:t>usulsüzlük ve yolsuzluğun önlenmesini</a:t>
            </a:r>
            <a:r>
              <a:rPr lang="tr-TR" dirty="0" smtClean="0"/>
              <a:t>,</a:t>
            </a:r>
          </a:p>
          <a:p>
            <a:pPr marL="298450" indent="-285750" algn="just">
              <a:lnSpc>
                <a:spcPts val="1825"/>
              </a:lnSpc>
              <a:spcBef>
                <a:spcPts val="95"/>
              </a:spcBef>
              <a:buFont typeface="Wingdings" panose="05000000000000000000" pitchFamily="2" charset="2"/>
              <a:buChar char="Ø"/>
              <a:tabLst>
                <a:tab pos="286385" algn="l"/>
              </a:tabLst>
            </a:pPr>
            <a:endParaRPr lang="tr-TR" dirty="0" smtClean="0"/>
          </a:p>
          <a:p>
            <a:pPr marL="298450" indent="-285750" algn="just">
              <a:lnSpc>
                <a:spcPts val="1825"/>
              </a:lnSpc>
              <a:spcBef>
                <a:spcPts val="95"/>
              </a:spcBef>
              <a:buFont typeface="Wingdings" panose="05000000000000000000" pitchFamily="2" charset="2"/>
              <a:buChar char="Ø"/>
              <a:tabLst>
                <a:tab pos="286385" algn="l"/>
              </a:tabLst>
            </a:pPr>
            <a:r>
              <a:rPr lang="tr-TR" dirty="0"/>
              <a:t>Karar oluşturmak ve izlemek için </a:t>
            </a:r>
            <a:r>
              <a:rPr lang="tr-TR" b="1" spc="-10" dirty="0">
                <a:solidFill>
                  <a:srgbClr val="DE7D17"/>
                </a:solidFill>
                <a:cs typeface="Calibri"/>
              </a:rPr>
              <a:t>düzenli, zamanında ve güvenilir rapor ve bilgi </a:t>
            </a:r>
            <a:r>
              <a:rPr lang="tr-TR" b="1" spc="-10" dirty="0" smtClean="0">
                <a:solidFill>
                  <a:srgbClr val="DE7D17"/>
                </a:solidFill>
                <a:cs typeface="Calibri"/>
              </a:rPr>
              <a:t>edinilmesini</a:t>
            </a:r>
            <a:r>
              <a:rPr lang="tr-TR" dirty="0" smtClean="0"/>
              <a:t>,</a:t>
            </a:r>
            <a:endParaRPr lang="tr-TR" dirty="0">
              <a:cs typeface="Calibri"/>
            </a:endParaRPr>
          </a:p>
          <a:p>
            <a:pPr marL="298450" indent="-285750" algn="just">
              <a:lnSpc>
                <a:spcPts val="1825"/>
              </a:lnSpc>
              <a:spcBef>
                <a:spcPts val="95"/>
              </a:spcBef>
              <a:buFont typeface="Wingdings" panose="05000000000000000000" pitchFamily="2" charset="2"/>
              <a:buChar char="Ø"/>
              <a:tabLst>
                <a:tab pos="286385" algn="l"/>
              </a:tabLst>
            </a:pPr>
            <a:endParaRPr lang="tr-TR" dirty="0" smtClean="0">
              <a:cs typeface="Calibri"/>
            </a:endParaRPr>
          </a:p>
          <a:p>
            <a:pPr marL="298450" indent="-285750" algn="just">
              <a:lnSpc>
                <a:spcPts val="1825"/>
              </a:lnSpc>
              <a:spcBef>
                <a:spcPts val="95"/>
              </a:spcBef>
              <a:buFont typeface="Wingdings" panose="05000000000000000000" pitchFamily="2" charset="2"/>
              <a:buChar char="Ø"/>
              <a:tabLst>
                <a:tab pos="286385" algn="l"/>
              </a:tabLst>
            </a:pPr>
            <a:r>
              <a:rPr lang="tr-TR" dirty="0" smtClean="0"/>
              <a:t>Varlıkların </a:t>
            </a:r>
            <a:r>
              <a:rPr lang="tr-TR" b="1" spc="-10" dirty="0">
                <a:solidFill>
                  <a:srgbClr val="DE7D17"/>
                </a:solidFill>
                <a:cs typeface="Calibri"/>
              </a:rPr>
              <a:t>kötüye kullanılmasını ve israfını önlemek ve kayıplara karşı korunmasını</a:t>
            </a:r>
            <a:r>
              <a:rPr lang="tr-TR" dirty="0"/>
              <a:t>,</a:t>
            </a:r>
          </a:p>
          <a:p>
            <a:pPr algn="just"/>
            <a:r>
              <a:rPr lang="tr-TR" dirty="0"/>
              <a:t>	</a:t>
            </a:r>
            <a:r>
              <a:rPr lang="tr-TR" dirty="0" smtClean="0"/>
              <a:t> </a:t>
            </a:r>
          </a:p>
          <a:p>
            <a:pPr algn="just"/>
            <a:r>
              <a:rPr lang="tr-TR" dirty="0"/>
              <a:t>	</a:t>
            </a:r>
            <a:r>
              <a:rPr lang="tr-TR" dirty="0" smtClean="0"/>
              <a:t>sağlamaktır. </a:t>
            </a:r>
            <a:endParaRPr lang="tr-TR" dirty="0" smtClean="0">
              <a:cs typeface="Calibri"/>
            </a:endParaRPr>
          </a:p>
        </p:txBody>
      </p:sp>
      <p:pic>
        <p:nvPicPr>
          <p:cNvPr id="4" name="Image 4"/>
          <p:cNvPicPr/>
          <p:nvPr/>
        </p:nvPicPr>
        <p:blipFill>
          <a:blip r:embed="rId2" cstate="print">
            <a:extLst>
              <a:ext uri="{28A0092B-C50C-407E-A947-70E740481C1C}">
                <a14:useLocalDpi xmlns:a14="http://schemas.microsoft.com/office/drawing/2010/main" val="0"/>
              </a:ext>
            </a:extLst>
          </a:blip>
          <a:stretch>
            <a:fillRect/>
          </a:stretch>
        </p:blipFill>
        <p:spPr>
          <a:xfrm>
            <a:off x="76200" y="515891"/>
            <a:ext cx="762000" cy="609600"/>
          </a:xfrm>
          <a:prstGeom prst="rect">
            <a:avLst/>
          </a:prstGeom>
        </p:spPr>
      </p:pic>
    </p:spTree>
    <p:extLst>
      <p:ext uri="{BB962C8B-B14F-4D97-AF65-F5344CB8AC3E}">
        <p14:creationId xmlns:p14="http://schemas.microsoft.com/office/powerpoint/2010/main" val="8985175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1312</TotalTime>
  <Words>4358</Words>
  <Application>Microsoft Office PowerPoint</Application>
  <PresentationFormat>Ekran Gösterisi (4:3)</PresentationFormat>
  <Paragraphs>432</Paragraphs>
  <Slides>47</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47</vt:i4>
      </vt:variant>
    </vt:vector>
  </HeadingPairs>
  <TitlesOfParts>
    <vt:vector size="52" baseType="lpstr">
      <vt:lpstr>Arial</vt:lpstr>
      <vt:lpstr>Calibri</vt:lpstr>
      <vt:lpstr>Cambria</vt:lpstr>
      <vt:lpstr>Wingdings</vt:lpstr>
      <vt:lpstr>Office Theme</vt:lpstr>
      <vt:lpstr>ANKARA YILDIRIM BEYAZIT ÜNİVERSİTESİ</vt:lpstr>
      <vt:lpstr>İç Kontrole İlişkin Mevzuat</vt:lpstr>
      <vt:lpstr>İç Kontrol Nedir?</vt:lpstr>
      <vt:lpstr>İç Kontrol Nedir?</vt:lpstr>
      <vt:lpstr>İç Kontrol Nedir?</vt:lpstr>
      <vt:lpstr>İç Kontrol Nedir?</vt:lpstr>
      <vt:lpstr>İç Kontrol Nedir?</vt:lpstr>
      <vt:lpstr>İç Kontrolün Temel İlkeleri</vt:lpstr>
      <vt:lpstr>İç Kontrolün Amaçları</vt:lpstr>
      <vt:lpstr>İç Kontrolün Faydaları</vt:lpstr>
      <vt:lpstr>İç Kontrole İlişkin Sorumluluklar</vt:lpstr>
      <vt:lpstr>İç Kontrole İlişkin Temel Sorumluluklar</vt:lpstr>
      <vt:lpstr>Üst Yöneticilerin Sorumluluğu</vt:lpstr>
      <vt:lpstr>Harcama yetkilisinin görev ve sorumlulukları</vt:lpstr>
      <vt:lpstr>Diğer yöneticiler ve personelin görev ve sorumlulukları</vt:lpstr>
      <vt:lpstr>Muhasebe yetkilisinin görev ve sorumlulukları</vt:lpstr>
      <vt:lpstr>Kamu İç Kontrol Standartları</vt:lpstr>
      <vt:lpstr>Kamu İç Kontrol Standartları</vt:lpstr>
      <vt:lpstr>KAMU İÇ KONTROL STANDARTLARI</vt:lpstr>
      <vt:lpstr>PowerPoint Sunusu</vt:lpstr>
      <vt:lpstr>Kontrol Ortamı Standartları</vt:lpstr>
      <vt:lpstr>Kontrol Ortamı Standartları</vt:lpstr>
      <vt:lpstr>Kontrol Ortamı Standartları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GÜNCELLENEN İÇ KONTROL MEVZUATI</vt:lpstr>
      <vt:lpstr>YENİ KAMU İÇ KONTROL YÖNETMELİĞİ KAPSAMINDA GETİRİLEN DÜZENLEMELER</vt:lpstr>
      <vt:lpstr>BİRİMLERDE İÇ KONTROL</vt:lpstr>
      <vt:lpstr>BİRİMLERDE İÇ KONTROL</vt:lpstr>
      <vt:lpstr>BİRİMLERDE İÇ KONTROL</vt:lpstr>
      <vt:lpstr>PowerPoint Sunusu</vt:lpstr>
      <vt:lpstr>PowerPoint Sunusu</vt:lpstr>
      <vt:lpstr>BİRİM EYLEM PLANI TABLOSUNDA YER ALAN UNSURLAR</vt:lpstr>
      <vt:lpstr>Birim Eylem Planı Tablosunda Yer Alan Unsurlar</vt:lpstr>
      <vt:lpstr>Birim Eylem Planı Tablosunda Yer Alan Unsurlar</vt:lpstr>
      <vt:lpstr>Birim Eylem Planı Tablosunda Yer Alan Unsurlar</vt:lpstr>
      <vt:lpstr>İDARE KAMU İÇ KONTROL STANDARTLARINA UYUM EYLEM PLANI</vt:lpstr>
      <vt:lpstr>İDARE KAMU İÇ KONTROL STANDARTLARINA UYUM EYLEM PLANI</vt:lpstr>
      <vt:lpstr>ANKARA YILDIRIM BEYAZIT ÜNİVERSİTESİ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mustafademir</dc:creator>
  <cp:lastModifiedBy>AYBU</cp:lastModifiedBy>
  <cp:revision>196</cp:revision>
  <cp:lastPrinted>2026-06-16T06:11:25Z</cp:lastPrinted>
  <dcterms:created xsi:type="dcterms:W3CDTF">2025-10-20T07:36:41Z</dcterms:created>
  <dcterms:modified xsi:type="dcterms:W3CDTF">2026-06-29T08:08:47Z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2015-12-02T00:00:00Z</vt:filetime>
  </property>
  <property fmtid="{D5CDD505-2E9C-101B-9397-08002B2CF9AE}" pid="3" name="Creator">
    <vt:lpwstr>Microsoft® Office PowerPoint® 2007</vt:lpwstr>
  </property>
  <property fmtid="{D5CDD505-2E9C-101B-9397-08002B2CF9AE}" pid="4" name="LastSaved">
    <vt:filetime>2025-10-20T00:00:00Z</vt:filetime>
  </property>
  <property fmtid="{D5CDD505-2E9C-101B-9397-08002B2CF9AE}" pid="5" name="Producer">
    <vt:lpwstr>Microsoft® Office PowerPoint® 2007</vt:lpwstr>
  </property>
</Properties>
</file>