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70"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6" r:id="rId32"/>
    <p:sldId id="288" r:id="rId33"/>
    <p:sldId id="289" r:id="rId34"/>
    <p:sldId id="290" r:id="rId35"/>
    <p:sldId id="291" r:id="rId36"/>
    <p:sldId id="293" r:id="rId37"/>
    <p:sldId id="294" r:id="rId38"/>
    <p:sldId id="295" r:id="rId39"/>
    <p:sldId id="296" r:id="rId40"/>
    <p:sldId id="301" r:id="rId41"/>
    <p:sldId id="297" r:id="rId42"/>
    <p:sldId id="298" r:id="rId43"/>
    <p:sldId id="299"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7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4810B-2375-45BA-B04A-80FE19490FFF}"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83D13583-C606-47DE-8C37-B7BA9CED0335}">
      <dgm:prSet custT="1"/>
      <dgm:spPr/>
      <dgm:t>
        <a:bodyPr/>
        <a:lstStyle/>
        <a:p>
          <a:r>
            <a:rPr lang="en-US" sz="1800" b="1" noProof="0" dirty="0"/>
            <a:t>Commission Chairman </a:t>
          </a:r>
        </a:p>
      </dgm:t>
    </dgm:pt>
    <dgm:pt modelId="{CFE25361-25B0-428A-822D-C25799814CAB}" type="parTrans" cxnId="{6878092F-9CCD-481A-B0A9-F88F88DFF0CF}">
      <dgm:prSet/>
      <dgm:spPr/>
      <dgm:t>
        <a:bodyPr/>
        <a:lstStyle/>
        <a:p>
          <a:endParaRPr lang="en-US"/>
        </a:p>
      </dgm:t>
    </dgm:pt>
    <dgm:pt modelId="{96D3F012-A207-42C6-85D1-AB96D0E12DB3}" type="sibTrans" cxnId="{6878092F-9CCD-481A-B0A9-F88F88DFF0CF}">
      <dgm:prSet/>
      <dgm:spPr/>
      <dgm:t>
        <a:bodyPr/>
        <a:lstStyle/>
        <a:p>
          <a:endParaRPr lang="en-US"/>
        </a:p>
      </dgm:t>
    </dgm:pt>
    <dgm:pt modelId="{C71FCA24-56EB-4DDC-81D4-BAEC84366437}">
      <dgm:prSet custT="1"/>
      <dgm:spPr/>
      <dgm:t>
        <a:bodyPr/>
        <a:lstStyle/>
        <a:p>
          <a:r>
            <a:rPr lang="tr-TR" sz="1800" dirty="0"/>
            <a:t>Dr. Fatma KÜÇÜK</a:t>
          </a:r>
        </a:p>
        <a:p>
          <a:r>
            <a:rPr lang="tr-TR" sz="1800" dirty="0"/>
            <a:t>(fatmakucuk@aybu.edu.tr) </a:t>
          </a:r>
          <a:endParaRPr lang="en-US" sz="1800" dirty="0"/>
        </a:p>
      </dgm:t>
    </dgm:pt>
    <dgm:pt modelId="{2E549A2B-1CDD-4971-AC93-0C04A84838D5}" type="parTrans" cxnId="{1108979D-D911-4597-898C-3735EBA1C3B5}">
      <dgm:prSet/>
      <dgm:spPr/>
      <dgm:t>
        <a:bodyPr/>
        <a:lstStyle/>
        <a:p>
          <a:endParaRPr lang="en-US"/>
        </a:p>
      </dgm:t>
    </dgm:pt>
    <dgm:pt modelId="{8FD29AAE-FD29-407F-954B-5EC8E108C02A}" type="sibTrans" cxnId="{1108979D-D911-4597-898C-3735EBA1C3B5}">
      <dgm:prSet/>
      <dgm:spPr/>
      <dgm:t>
        <a:bodyPr/>
        <a:lstStyle/>
        <a:p>
          <a:endParaRPr lang="en-US"/>
        </a:p>
      </dgm:t>
    </dgm:pt>
    <dgm:pt modelId="{70B66706-717D-4F51-9232-B1F02056D313}">
      <dgm:prSet custT="1"/>
      <dgm:spPr/>
      <dgm:t>
        <a:bodyPr/>
        <a:lstStyle/>
        <a:p>
          <a:r>
            <a:rPr lang="en-US" sz="1800" b="1" noProof="0" dirty="0"/>
            <a:t>Commission Members </a:t>
          </a:r>
        </a:p>
      </dgm:t>
    </dgm:pt>
    <dgm:pt modelId="{0968ADA5-0E7D-4B66-9E79-C4B6C3662EF4}" type="parTrans" cxnId="{919BF7CD-2BB9-45B0-927A-BBDD0346E6BB}">
      <dgm:prSet/>
      <dgm:spPr/>
      <dgm:t>
        <a:bodyPr/>
        <a:lstStyle/>
        <a:p>
          <a:endParaRPr lang="en-US"/>
        </a:p>
      </dgm:t>
    </dgm:pt>
    <dgm:pt modelId="{969A6D87-9599-4B2D-9025-51E7B6D3D90B}" type="sibTrans" cxnId="{919BF7CD-2BB9-45B0-927A-BBDD0346E6BB}">
      <dgm:prSet/>
      <dgm:spPr/>
      <dgm:t>
        <a:bodyPr/>
        <a:lstStyle/>
        <a:p>
          <a:endParaRPr lang="en-US"/>
        </a:p>
      </dgm:t>
    </dgm:pt>
    <dgm:pt modelId="{DDB2DDE2-D8FE-4371-9995-8A227AB6E10B}">
      <dgm:prSet custT="1"/>
      <dgm:spPr/>
      <dgm:t>
        <a:bodyPr/>
        <a:lstStyle/>
        <a:p>
          <a:r>
            <a:rPr lang="en-US" sz="1600" noProof="0" dirty="0"/>
            <a:t>Research Assistant </a:t>
          </a:r>
        </a:p>
        <a:p>
          <a:r>
            <a:rPr lang="tr-TR" sz="1600" dirty="0"/>
            <a:t>Murat Can YILMAZ (muratcanyilmaz@aybu.edu.tr) </a:t>
          </a:r>
          <a:endParaRPr lang="en-US" sz="1600" dirty="0"/>
        </a:p>
      </dgm:t>
    </dgm:pt>
    <dgm:pt modelId="{061881C3-329D-4E5F-8CDE-04C36E7E13B0}" type="parTrans" cxnId="{85A1B8A2-811B-44CF-96B3-BECCB2DEDBB8}">
      <dgm:prSet/>
      <dgm:spPr/>
      <dgm:t>
        <a:bodyPr/>
        <a:lstStyle/>
        <a:p>
          <a:endParaRPr lang="en-US"/>
        </a:p>
      </dgm:t>
    </dgm:pt>
    <dgm:pt modelId="{F568A8D9-413B-4766-8E8C-00E203635BFA}" type="sibTrans" cxnId="{85A1B8A2-811B-44CF-96B3-BECCB2DEDBB8}">
      <dgm:prSet/>
      <dgm:spPr/>
      <dgm:t>
        <a:bodyPr/>
        <a:lstStyle/>
        <a:p>
          <a:endParaRPr lang="en-US"/>
        </a:p>
      </dgm:t>
    </dgm:pt>
    <dgm:pt modelId="{0D69F48E-B501-4D3D-9024-470B3DC83C65}">
      <dgm:prSet custT="1"/>
      <dgm:spPr/>
      <dgm:t>
        <a:bodyPr/>
        <a:lstStyle/>
        <a:p>
          <a:r>
            <a:rPr lang="en-US" sz="1600" noProof="0" dirty="0"/>
            <a:t>Research Assistant </a:t>
          </a:r>
        </a:p>
        <a:p>
          <a:r>
            <a:rPr lang="tr-TR" sz="1600" dirty="0" err="1"/>
            <a:t>Kübranur</a:t>
          </a:r>
          <a:r>
            <a:rPr lang="tr-TR" sz="1600" dirty="0"/>
            <a:t> GÜMÜŞLÜ (</a:t>
          </a:r>
          <a:r>
            <a:rPr lang="tr-TR" sz="1600" b="0" i="0" dirty="0" err="1"/>
            <a:t>kubranurgumuslu</a:t>
          </a:r>
          <a:r>
            <a:rPr lang="tr-TR" sz="1600" dirty="0"/>
            <a:t> @aybu.edu.tr)</a:t>
          </a:r>
          <a:endParaRPr lang="en-US" sz="1600" dirty="0"/>
        </a:p>
      </dgm:t>
    </dgm:pt>
    <dgm:pt modelId="{1CCEF08C-ADE8-4977-80B4-19E592BB3C7E}" type="parTrans" cxnId="{EDB9B31B-DBB6-4A7C-8509-932460368D7F}">
      <dgm:prSet/>
      <dgm:spPr/>
      <dgm:t>
        <a:bodyPr/>
        <a:lstStyle/>
        <a:p>
          <a:endParaRPr lang="en-US"/>
        </a:p>
      </dgm:t>
    </dgm:pt>
    <dgm:pt modelId="{E7EDBD13-611E-4744-8FB7-FD66F7680E62}" type="sibTrans" cxnId="{EDB9B31B-DBB6-4A7C-8509-932460368D7F}">
      <dgm:prSet/>
      <dgm:spPr/>
      <dgm:t>
        <a:bodyPr/>
        <a:lstStyle/>
        <a:p>
          <a:endParaRPr lang="en-US"/>
        </a:p>
      </dgm:t>
    </dgm:pt>
    <dgm:pt modelId="{26F8E9B3-02F9-48A6-BD92-51B7E0E9CCBB}" type="pres">
      <dgm:prSet presAssocID="{77C4810B-2375-45BA-B04A-80FE19490FFF}" presName="hierChild1" presStyleCnt="0">
        <dgm:presLayoutVars>
          <dgm:chPref val="1"/>
          <dgm:dir/>
          <dgm:animOne val="branch"/>
          <dgm:animLvl val="lvl"/>
          <dgm:resizeHandles/>
        </dgm:presLayoutVars>
      </dgm:prSet>
      <dgm:spPr/>
    </dgm:pt>
    <dgm:pt modelId="{78ADFE93-6396-4083-B9F3-B1D96B8FD570}" type="pres">
      <dgm:prSet presAssocID="{83D13583-C606-47DE-8C37-B7BA9CED0335}" presName="hierRoot1" presStyleCnt="0"/>
      <dgm:spPr/>
    </dgm:pt>
    <dgm:pt modelId="{91F73413-0804-41B1-8E65-31D38D42E8CB}" type="pres">
      <dgm:prSet presAssocID="{83D13583-C606-47DE-8C37-B7BA9CED0335}" presName="composite" presStyleCnt="0"/>
      <dgm:spPr/>
    </dgm:pt>
    <dgm:pt modelId="{CCEB3F63-C4FE-4E0B-879B-695683990B7D}" type="pres">
      <dgm:prSet presAssocID="{83D13583-C606-47DE-8C37-B7BA9CED0335}" presName="background" presStyleLbl="node0" presStyleIdx="0" presStyleCnt="2"/>
      <dgm:spPr/>
    </dgm:pt>
    <dgm:pt modelId="{E2E42A83-E86D-45EC-ADA6-95B0A0F1D55B}" type="pres">
      <dgm:prSet presAssocID="{83D13583-C606-47DE-8C37-B7BA9CED0335}" presName="text" presStyleLbl="fgAcc0" presStyleIdx="0" presStyleCnt="2">
        <dgm:presLayoutVars>
          <dgm:chPref val="3"/>
        </dgm:presLayoutVars>
      </dgm:prSet>
      <dgm:spPr/>
    </dgm:pt>
    <dgm:pt modelId="{576EAA90-215E-4C6B-B6DC-17670A7BEF41}" type="pres">
      <dgm:prSet presAssocID="{83D13583-C606-47DE-8C37-B7BA9CED0335}" presName="hierChild2" presStyleCnt="0"/>
      <dgm:spPr/>
    </dgm:pt>
    <dgm:pt modelId="{3DCCF54F-4BFE-4615-9C38-30B87B6ADB2D}" type="pres">
      <dgm:prSet presAssocID="{2E549A2B-1CDD-4971-AC93-0C04A84838D5}" presName="Name10" presStyleLbl="parChTrans1D2" presStyleIdx="0" presStyleCnt="3"/>
      <dgm:spPr/>
    </dgm:pt>
    <dgm:pt modelId="{C6E61185-E45C-460B-B9F4-A5757C623F6A}" type="pres">
      <dgm:prSet presAssocID="{C71FCA24-56EB-4DDC-81D4-BAEC84366437}" presName="hierRoot2" presStyleCnt="0"/>
      <dgm:spPr/>
    </dgm:pt>
    <dgm:pt modelId="{C7784C22-3E0D-46AE-BF0A-B371E8C060F7}" type="pres">
      <dgm:prSet presAssocID="{C71FCA24-56EB-4DDC-81D4-BAEC84366437}" presName="composite2" presStyleCnt="0"/>
      <dgm:spPr/>
    </dgm:pt>
    <dgm:pt modelId="{D418B992-C553-41D4-B5B3-B4409A4E254F}" type="pres">
      <dgm:prSet presAssocID="{C71FCA24-56EB-4DDC-81D4-BAEC84366437}" presName="background2" presStyleLbl="node2" presStyleIdx="0" presStyleCnt="3"/>
      <dgm:spPr/>
    </dgm:pt>
    <dgm:pt modelId="{2A329B3B-D713-4102-8F63-36D0D9D8F5CD}" type="pres">
      <dgm:prSet presAssocID="{C71FCA24-56EB-4DDC-81D4-BAEC84366437}" presName="text2" presStyleLbl="fgAcc2" presStyleIdx="0" presStyleCnt="3" custScaleX="123307">
        <dgm:presLayoutVars>
          <dgm:chPref val="3"/>
        </dgm:presLayoutVars>
      </dgm:prSet>
      <dgm:spPr/>
    </dgm:pt>
    <dgm:pt modelId="{7BC3FD42-4390-4EDF-99F2-5E6797D57BE4}" type="pres">
      <dgm:prSet presAssocID="{C71FCA24-56EB-4DDC-81D4-BAEC84366437}" presName="hierChild3" presStyleCnt="0"/>
      <dgm:spPr/>
    </dgm:pt>
    <dgm:pt modelId="{51A53477-3BF6-4FC5-B2FE-907CBEE72242}" type="pres">
      <dgm:prSet presAssocID="{70B66706-717D-4F51-9232-B1F02056D313}" presName="hierRoot1" presStyleCnt="0"/>
      <dgm:spPr/>
    </dgm:pt>
    <dgm:pt modelId="{12264B73-C033-4D89-A72D-CFA257BE1F46}" type="pres">
      <dgm:prSet presAssocID="{70B66706-717D-4F51-9232-B1F02056D313}" presName="composite" presStyleCnt="0"/>
      <dgm:spPr/>
    </dgm:pt>
    <dgm:pt modelId="{D30BEE06-FD17-4E6E-8DB0-A34E0E3C40D6}" type="pres">
      <dgm:prSet presAssocID="{70B66706-717D-4F51-9232-B1F02056D313}" presName="background" presStyleLbl="node0" presStyleIdx="1" presStyleCnt="2"/>
      <dgm:spPr/>
    </dgm:pt>
    <dgm:pt modelId="{2BA27F54-5DA0-4D8C-8015-4660CCC55D98}" type="pres">
      <dgm:prSet presAssocID="{70B66706-717D-4F51-9232-B1F02056D313}" presName="text" presStyleLbl="fgAcc0" presStyleIdx="1" presStyleCnt="2">
        <dgm:presLayoutVars>
          <dgm:chPref val="3"/>
        </dgm:presLayoutVars>
      </dgm:prSet>
      <dgm:spPr/>
    </dgm:pt>
    <dgm:pt modelId="{CCA6CE37-1B0E-4F46-BAC1-8EE44941DFD1}" type="pres">
      <dgm:prSet presAssocID="{70B66706-717D-4F51-9232-B1F02056D313}" presName="hierChild2" presStyleCnt="0"/>
      <dgm:spPr/>
    </dgm:pt>
    <dgm:pt modelId="{D9078BCA-D66A-4533-8D3C-CF23587F5D27}" type="pres">
      <dgm:prSet presAssocID="{061881C3-329D-4E5F-8CDE-04C36E7E13B0}" presName="Name10" presStyleLbl="parChTrans1D2" presStyleIdx="1" presStyleCnt="3"/>
      <dgm:spPr/>
    </dgm:pt>
    <dgm:pt modelId="{908A7E7A-B2E9-4640-B1F9-684AE49F7046}" type="pres">
      <dgm:prSet presAssocID="{DDB2DDE2-D8FE-4371-9995-8A227AB6E10B}" presName="hierRoot2" presStyleCnt="0"/>
      <dgm:spPr/>
    </dgm:pt>
    <dgm:pt modelId="{8CEBA121-3B9E-4F33-A644-E2AA496574AD}" type="pres">
      <dgm:prSet presAssocID="{DDB2DDE2-D8FE-4371-9995-8A227AB6E10B}" presName="composite2" presStyleCnt="0"/>
      <dgm:spPr/>
    </dgm:pt>
    <dgm:pt modelId="{A02D7B9D-43D8-433F-9623-D452489B5715}" type="pres">
      <dgm:prSet presAssocID="{DDB2DDE2-D8FE-4371-9995-8A227AB6E10B}" presName="background2" presStyleLbl="node2" presStyleIdx="1" presStyleCnt="3"/>
      <dgm:spPr/>
    </dgm:pt>
    <dgm:pt modelId="{9AFD42E4-1AA4-4316-963F-A18E4DD72977}" type="pres">
      <dgm:prSet presAssocID="{DDB2DDE2-D8FE-4371-9995-8A227AB6E10B}" presName="text2" presStyleLbl="fgAcc2" presStyleIdx="1" presStyleCnt="3" custScaleX="128368">
        <dgm:presLayoutVars>
          <dgm:chPref val="3"/>
        </dgm:presLayoutVars>
      </dgm:prSet>
      <dgm:spPr/>
    </dgm:pt>
    <dgm:pt modelId="{9B75330E-4DB4-4E06-AF43-15189508189D}" type="pres">
      <dgm:prSet presAssocID="{DDB2DDE2-D8FE-4371-9995-8A227AB6E10B}" presName="hierChild3" presStyleCnt="0"/>
      <dgm:spPr/>
    </dgm:pt>
    <dgm:pt modelId="{192F6334-62A1-4B0B-8FBE-AC7A35E21541}" type="pres">
      <dgm:prSet presAssocID="{1CCEF08C-ADE8-4977-80B4-19E592BB3C7E}" presName="Name10" presStyleLbl="parChTrans1D2" presStyleIdx="2" presStyleCnt="3"/>
      <dgm:spPr/>
    </dgm:pt>
    <dgm:pt modelId="{814E469A-FCEB-4A66-97CD-0383C531F432}" type="pres">
      <dgm:prSet presAssocID="{0D69F48E-B501-4D3D-9024-470B3DC83C65}" presName="hierRoot2" presStyleCnt="0"/>
      <dgm:spPr/>
    </dgm:pt>
    <dgm:pt modelId="{914A83D8-8919-497E-94D0-CAD313A13606}" type="pres">
      <dgm:prSet presAssocID="{0D69F48E-B501-4D3D-9024-470B3DC83C65}" presName="composite2" presStyleCnt="0"/>
      <dgm:spPr/>
    </dgm:pt>
    <dgm:pt modelId="{BEDDA97D-9A75-4145-AA2D-BF89125E9290}" type="pres">
      <dgm:prSet presAssocID="{0D69F48E-B501-4D3D-9024-470B3DC83C65}" presName="background2" presStyleLbl="node2" presStyleIdx="2" presStyleCnt="3"/>
      <dgm:spPr/>
    </dgm:pt>
    <dgm:pt modelId="{A23002E7-FB73-428C-B0F8-103B2183A330}" type="pres">
      <dgm:prSet presAssocID="{0D69F48E-B501-4D3D-9024-470B3DC83C65}" presName="text2" presStyleLbl="fgAcc2" presStyleIdx="2" presStyleCnt="3" custScaleX="109390">
        <dgm:presLayoutVars>
          <dgm:chPref val="3"/>
        </dgm:presLayoutVars>
      </dgm:prSet>
      <dgm:spPr/>
    </dgm:pt>
    <dgm:pt modelId="{83540E78-18C3-4EB8-8BDA-9626CA158E5B}" type="pres">
      <dgm:prSet presAssocID="{0D69F48E-B501-4D3D-9024-470B3DC83C65}" presName="hierChild3" presStyleCnt="0"/>
      <dgm:spPr/>
    </dgm:pt>
  </dgm:ptLst>
  <dgm:cxnLst>
    <dgm:cxn modelId="{F681B215-BA23-4832-9686-536B535F0CA0}" type="presOf" srcId="{DDB2DDE2-D8FE-4371-9995-8A227AB6E10B}" destId="{9AFD42E4-1AA4-4316-963F-A18E4DD72977}" srcOrd="0" destOrd="0" presId="urn:microsoft.com/office/officeart/2005/8/layout/hierarchy1"/>
    <dgm:cxn modelId="{EDB9B31B-DBB6-4A7C-8509-932460368D7F}" srcId="{70B66706-717D-4F51-9232-B1F02056D313}" destId="{0D69F48E-B501-4D3D-9024-470B3DC83C65}" srcOrd="1" destOrd="0" parTransId="{1CCEF08C-ADE8-4977-80B4-19E592BB3C7E}" sibTransId="{E7EDBD13-611E-4744-8FB7-FD66F7680E62}"/>
    <dgm:cxn modelId="{6878092F-9CCD-481A-B0A9-F88F88DFF0CF}" srcId="{77C4810B-2375-45BA-B04A-80FE19490FFF}" destId="{83D13583-C606-47DE-8C37-B7BA9CED0335}" srcOrd="0" destOrd="0" parTransId="{CFE25361-25B0-428A-822D-C25799814CAB}" sibTransId="{96D3F012-A207-42C6-85D1-AB96D0E12DB3}"/>
    <dgm:cxn modelId="{D08C5E63-19EE-41AB-90DD-70DD51500668}" type="presOf" srcId="{83D13583-C606-47DE-8C37-B7BA9CED0335}" destId="{E2E42A83-E86D-45EC-ADA6-95B0A0F1D55B}" srcOrd="0" destOrd="0" presId="urn:microsoft.com/office/officeart/2005/8/layout/hierarchy1"/>
    <dgm:cxn modelId="{BC325265-FFBD-4826-A87F-9B9063E65DF9}" type="presOf" srcId="{061881C3-329D-4E5F-8CDE-04C36E7E13B0}" destId="{D9078BCA-D66A-4533-8D3C-CF23587F5D27}" srcOrd="0" destOrd="0" presId="urn:microsoft.com/office/officeart/2005/8/layout/hierarchy1"/>
    <dgm:cxn modelId="{644FD066-26EF-4619-83B8-90C2171E463B}" type="presOf" srcId="{C71FCA24-56EB-4DDC-81D4-BAEC84366437}" destId="{2A329B3B-D713-4102-8F63-36D0D9D8F5CD}" srcOrd="0" destOrd="0" presId="urn:microsoft.com/office/officeart/2005/8/layout/hierarchy1"/>
    <dgm:cxn modelId="{C0356997-2B4E-46A0-84F4-4B7BBF57CBC3}" type="presOf" srcId="{0D69F48E-B501-4D3D-9024-470B3DC83C65}" destId="{A23002E7-FB73-428C-B0F8-103B2183A330}" srcOrd="0" destOrd="0" presId="urn:microsoft.com/office/officeart/2005/8/layout/hierarchy1"/>
    <dgm:cxn modelId="{1108979D-D911-4597-898C-3735EBA1C3B5}" srcId="{83D13583-C606-47DE-8C37-B7BA9CED0335}" destId="{C71FCA24-56EB-4DDC-81D4-BAEC84366437}" srcOrd="0" destOrd="0" parTransId="{2E549A2B-1CDD-4971-AC93-0C04A84838D5}" sibTransId="{8FD29AAE-FD29-407F-954B-5EC8E108C02A}"/>
    <dgm:cxn modelId="{4B76AA9D-B122-4948-A4A8-195E9374E9C7}" type="presOf" srcId="{77C4810B-2375-45BA-B04A-80FE19490FFF}" destId="{26F8E9B3-02F9-48A6-BD92-51B7E0E9CCBB}" srcOrd="0" destOrd="0" presId="urn:microsoft.com/office/officeart/2005/8/layout/hierarchy1"/>
    <dgm:cxn modelId="{85A1B8A2-811B-44CF-96B3-BECCB2DEDBB8}" srcId="{70B66706-717D-4F51-9232-B1F02056D313}" destId="{DDB2DDE2-D8FE-4371-9995-8A227AB6E10B}" srcOrd="0" destOrd="0" parTransId="{061881C3-329D-4E5F-8CDE-04C36E7E13B0}" sibTransId="{F568A8D9-413B-4766-8E8C-00E203635BFA}"/>
    <dgm:cxn modelId="{312424BA-ADB6-4794-9FF8-987DFD3EF60F}" type="presOf" srcId="{1CCEF08C-ADE8-4977-80B4-19E592BB3C7E}" destId="{192F6334-62A1-4B0B-8FBE-AC7A35E21541}" srcOrd="0" destOrd="0" presId="urn:microsoft.com/office/officeart/2005/8/layout/hierarchy1"/>
    <dgm:cxn modelId="{C80C95BD-2F25-4E06-B055-B3C9CEEC3ED3}" type="presOf" srcId="{70B66706-717D-4F51-9232-B1F02056D313}" destId="{2BA27F54-5DA0-4D8C-8015-4660CCC55D98}" srcOrd="0" destOrd="0" presId="urn:microsoft.com/office/officeart/2005/8/layout/hierarchy1"/>
    <dgm:cxn modelId="{919BF7CD-2BB9-45B0-927A-BBDD0346E6BB}" srcId="{77C4810B-2375-45BA-B04A-80FE19490FFF}" destId="{70B66706-717D-4F51-9232-B1F02056D313}" srcOrd="1" destOrd="0" parTransId="{0968ADA5-0E7D-4B66-9E79-C4B6C3662EF4}" sibTransId="{969A6D87-9599-4B2D-9025-51E7B6D3D90B}"/>
    <dgm:cxn modelId="{4A89B2E1-1F70-473B-817A-B20BCB54B01D}" type="presOf" srcId="{2E549A2B-1CDD-4971-AC93-0C04A84838D5}" destId="{3DCCF54F-4BFE-4615-9C38-30B87B6ADB2D}" srcOrd="0" destOrd="0" presId="urn:microsoft.com/office/officeart/2005/8/layout/hierarchy1"/>
    <dgm:cxn modelId="{9AD873F9-A7B6-44E9-BF78-6D9845A058DC}" type="presParOf" srcId="{26F8E9B3-02F9-48A6-BD92-51B7E0E9CCBB}" destId="{78ADFE93-6396-4083-B9F3-B1D96B8FD570}" srcOrd="0" destOrd="0" presId="urn:microsoft.com/office/officeart/2005/8/layout/hierarchy1"/>
    <dgm:cxn modelId="{AB6A7178-438A-4D04-A618-2C7B9F0255D5}" type="presParOf" srcId="{78ADFE93-6396-4083-B9F3-B1D96B8FD570}" destId="{91F73413-0804-41B1-8E65-31D38D42E8CB}" srcOrd="0" destOrd="0" presId="urn:microsoft.com/office/officeart/2005/8/layout/hierarchy1"/>
    <dgm:cxn modelId="{92F059CF-BCA8-4959-AE1A-DF6283331C13}" type="presParOf" srcId="{91F73413-0804-41B1-8E65-31D38D42E8CB}" destId="{CCEB3F63-C4FE-4E0B-879B-695683990B7D}" srcOrd="0" destOrd="0" presId="urn:microsoft.com/office/officeart/2005/8/layout/hierarchy1"/>
    <dgm:cxn modelId="{D9C2345A-B9B8-49C4-87AF-79CD1D422D48}" type="presParOf" srcId="{91F73413-0804-41B1-8E65-31D38D42E8CB}" destId="{E2E42A83-E86D-45EC-ADA6-95B0A0F1D55B}" srcOrd="1" destOrd="0" presId="urn:microsoft.com/office/officeart/2005/8/layout/hierarchy1"/>
    <dgm:cxn modelId="{1672CEEB-8D32-40DE-B51D-8BFC44A806DD}" type="presParOf" srcId="{78ADFE93-6396-4083-B9F3-B1D96B8FD570}" destId="{576EAA90-215E-4C6B-B6DC-17670A7BEF41}" srcOrd="1" destOrd="0" presId="urn:microsoft.com/office/officeart/2005/8/layout/hierarchy1"/>
    <dgm:cxn modelId="{CEFD4C88-4F1B-4E3C-A8C1-E8FCFB49AC1E}" type="presParOf" srcId="{576EAA90-215E-4C6B-B6DC-17670A7BEF41}" destId="{3DCCF54F-4BFE-4615-9C38-30B87B6ADB2D}" srcOrd="0" destOrd="0" presId="urn:microsoft.com/office/officeart/2005/8/layout/hierarchy1"/>
    <dgm:cxn modelId="{ECF3FBCB-404F-4691-AB10-2D682909988A}" type="presParOf" srcId="{576EAA90-215E-4C6B-B6DC-17670A7BEF41}" destId="{C6E61185-E45C-460B-B9F4-A5757C623F6A}" srcOrd="1" destOrd="0" presId="urn:microsoft.com/office/officeart/2005/8/layout/hierarchy1"/>
    <dgm:cxn modelId="{C7BC16FB-2420-42E1-8AB8-4773C1C3B1DF}" type="presParOf" srcId="{C6E61185-E45C-460B-B9F4-A5757C623F6A}" destId="{C7784C22-3E0D-46AE-BF0A-B371E8C060F7}" srcOrd="0" destOrd="0" presId="urn:microsoft.com/office/officeart/2005/8/layout/hierarchy1"/>
    <dgm:cxn modelId="{6BFCD1DA-B1A6-4F56-A778-71E9A677B301}" type="presParOf" srcId="{C7784C22-3E0D-46AE-BF0A-B371E8C060F7}" destId="{D418B992-C553-41D4-B5B3-B4409A4E254F}" srcOrd="0" destOrd="0" presId="urn:microsoft.com/office/officeart/2005/8/layout/hierarchy1"/>
    <dgm:cxn modelId="{1A4B375E-A898-4066-8CF4-ECFD42B282B0}" type="presParOf" srcId="{C7784C22-3E0D-46AE-BF0A-B371E8C060F7}" destId="{2A329B3B-D713-4102-8F63-36D0D9D8F5CD}" srcOrd="1" destOrd="0" presId="urn:microsoft.com/office/officeart/2005/8/layout/hierarchy1"/>
    <dgm:cxn modelId="{5A599D46-FA2D-4C96-93EE-18682BB78A91}" type="presParOf" srcId="{C6E61185-E45C-460B-B9F4-A5757C623F6A}" destId="{7BC3FD42-4390-4EDF-99F2-5E6797D57BE4}" srcOrd="1" destOrd="0" presId="urn:microsoft.com/office/officeart/2005/8/layout/hierarchy1"/>
    <dgm:cxn modelId="{99574382-7D27-4C6F-B662-5DB4EC0F2D92}" type="presParOf" srcId="{26F8E9B3-02F9-48A6-BD92-51B7E0E9CCBB}" destId="{51A53477-3BF6-4FC5-B2FE-907CBEE72242}" srcOrd="1" destOrd="0" presId="urn:microsoft.com/office/officeart/2005/8/layout/hierarchy1"/>
    <dgm:cxn modelId="{53C5D1C9-FC3A-46F6-B9EC-43AA224500A7}" type="presParOf" srcId="{51A53477-3BF6-4FC5-B2FE-907CBEE72242}" destId="{12264B73-C033-4D89-A72D-CFA257BE1F46}" srcOrd="0" destOrd="0" presId="urn:microsoft.com/office/officeart/2005/8/layout/hierarchy1"/>
    <dgm:cxn modelId="{7CEA21D4-5DE8-4EED-A061-A818C972250C}" type="presParOf" srcId="{12264B73-C033-4D89-A72D-CFA257BE1F46}" destId="{D30BEE06-FD17-4E6E-8DB0-A34E0E3C40D6}" srcOrd="0" destOrd="0" presId="urn:microsoft.com/office/officeart/2005/8/layout/hierarchy1"/>
    <dgm:cxn modelId="{A47C4F59-9006-4417-A29A-06E07170B1D7}" type="presParOf" srcId="{12264B73-C033-4D89-A72D-CFA257BE1F46}" destId="{2BA27F54-5DA0-4D8C-8015-4660CCC55D98}" srcOrd="1" destOrd="0" presId="urn:microsoft.com/office/officeart/2005/8/layout/hierarchy1"/>
    <dgm:cxn modelId="{D010C013-68C8-41BB-A72F-17E83000030C}" type="presParOf" srcId="{51A53477-3BF6-4FC5-B2FE-907CBEE72242}" destId="{CCA6CE37-1B0E-4F46-BAC1-8EE44941DFD1}" srcOrd="1" destOrd="0" presId="urn:microsoft.com/office/officeart/2005/8/layout/hierarchy1"/>
    <dgm:cxn modelId="{03A0A4A8-3C3C-4B68-AA34-39D8D6EBE880}" type="presParOf" srcId="{CCA6CE37-1B0E-4F46-BAC1-8EE44941DFD1}" destId="{D9078BCA-D66A-4533-8D3C-CF23587F5D27}" srcOrd="0" destOrd="0" presId="urn:microsoft.com/office/officeart/2005/8/layout/hierarchy1"/>
    <dgm:cxn modelId="{BB7F65A9-7690-499F-861E-AB044FD451C3}" type="presParOf" srcId="{CCA6CE37-1B0E-4F46-BAC1-8EE44941DFD1}" destId="{908A7E7A-B2E9-4640-B1F9-684AE49F7046}" srcOrd="1" destOrd="0" presId="urn:microsoft.com/office/officeart/2005/8/layout/hierarchy1"/>
    <dgm:cxn modelId="{1835849C-1856-44B0-8DAB-4CF0CBC57E9C}" type="presParOf" srcId="{908A7E7A-B2E9-4640-B1F9-684AE49F7046}" destId="{8CEBA121-3B9E-4F33-A644-E2AA496574AD}" srcOrd="0" destOrd="0" presId="urn:microsoft.com/office/officeart/2005/8/layout/hierarchy1"/>
    <dgm:cxn modelId="{A770E7E3-664B-429E-8449-EE84E9E2D8D4}" type="presParOf" srcId="{8CEBA121-3B9E-4F33-A644-E2AA496574AD}" destId="{A02D7B9D-43D8-433F-9623-D452489B5715}" srcOrd="0" destOrd="0" presId="urn:microsoft.com/office/officeart/2005/8/layout/hierarchy1"/>
    <dgm:cxn modelId="{BB67E351-806B-41A2-9E84-95CED947E01C}" type="presParOf" srcId="{8CEBA121-3B9E-4F33-A644-E2AA496574AD}" destId="{9AFD42E4-1AA4-4316-963F-A18E4DD72977}" srcOrd="1" destOrd="0" presId="urn:microsoft.com/office/officeart/2005/8/layout/hierarchy1"/>
    <dgm:cxn modelId="{61D884AE-13A6-4A84-B2A2-9F1143022672}" type="presParOf" srcId="{908A7E7A-B2E9-4640-B1F9-684AE49F7046}" destId="{9B75330E-4DB4-4E06-AF43-15189508189D}" srcOrd="1" destOrd="0" presId="urn:microsoft.com/office/officeart/2005/8/layout/hierarchy1"/>
    <dgm:cxn modelId="{DB5B28B4-0E91-4B7D-A065-276348084B0D}" type="presParOf" srcId="{CCA6CE37-1B0E-4F46-BAC1-8EE44941DFD1}" destId="{192F6334-62A1-4B0B-8FBE-AC7A35E21541}" srcOrd="2" destOrd="0" presId="urn:microsoft.com/office/officeart/2005/8/layout/hierarchy1"/>
    <dgm:cxn modelId="{D1B5EEC3-3597-485F-B776-EB00702C1F95}" type="presParOf" srcId="{CCA6CE37-1B0E-4F46-BAC1-8EE44941DFD1}" destId="{814E469A-FCEB-4A66-97CD-0383C531F432}" srcOrd="3" destOrd="0" presId="urn:microsoft.com/office/officeart/2005/8/layout/hierarchy1"/>
    <dgm:cxn modelId="{F0B51420-8369-4BB8-AF24-FB24F44FB18B}" type="presParOf" srcId="{814E469A-FCEB-4A66-97CD-0383C531F432}" destId="{914A83D8-8919-497E-94D0-CAD313A13606}" srcOrd="0" destOrd="0" presId="urn:microsoft.com/office/officeart/2005/8/layout/hierarchy1"/>
    <dgm:cxn modelId="{289F4819-A3C9-468E-8ABE-CC9EA3BEDE60}" type="presParOf" srcId="{914A83D8-8919-497E-94D0-CAD313A13606}" destId="{BEDDA97D-9A75-4145-AA2D-BF89125E9290}" srcOrd="0" destOrd="0" presId="urn:microsoft.com/office/officeart/2005/8/layout/hierarchy1"/>
    <dgm:cxn modelId="{392859D8-5B66-4C48-A990-D63494FF11ED}" type="presParOf" srcId="{914A83D8-8919-497E-94D0-CAD313A13606}" destId="{A23002E7-FB73-428C-B0F8-103B2183A330}" srcOrd="1" destOrd="0" presId="urn:microsoft.com/office/officeart/2005/8/layout/hierarchy1"/>
    <dgm:cxn modelId="{3B34E0B2-53C0-4AA0-BA7E-D9BCAA987D3A}" type="presParOf" srcId="{814E469A-FCEB-4A66-97CD-0383C531F432}" destId="{83540E78-18C3-4EB8-8BDA-9626CA158E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8C7421-FAC3-4D6E-BF7E-3EB6306D1EB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7328D2A-CE3B-4577-B44C-40E080E15FF4}">
      <dgm:prSet/>
      <dgm:spPr/>
      <dgm:t>
        <a:bodyPr/>
        <a:lstStyle/>
        <a:p>
          <a:r>
            <a:rPr lang="en-US"/>
            <a:t>If you couldn't do an internship in your second year, what should you do?</a:t>
          </a:r>
        </a:p>
      </dgm:t>
    </dgm:pt>
    <dgm:pt modelId="{8D9EF7DC-1DEA-430B-8826-6E84EF40DD66}" type="parTrans" cxnId="{FFF15788-AAA6-4EC2-8989-F5153AD4D98F}">
      <dgm:prSet/>
      <dgm:spPr/>
      <dgm:t>
        <a:bodyPr/>
        <a:lstStyle/>
        <a:p>
          <a:endParaRPr lang="en-US"/>
        </a:p>
      </dgm:t>
    </dgm:pt>
    <dgm:pt modelId="{B3E7DE95-D95B-40CF-9A9B-CADE7D6E384A}" type="sibTrans" cxnId="{FFF15788-AAA6-4EC2-8989-F5153AD4D98F}">
      <dgm:prSet/>
      <dgm:spPr/>
      <dgm:t>
        <a:bodyPr/>
        <a:lstStyle/>
        <a:p>
          <a:endParaRPr lang="en-US"/>
        </a:p>
      </dgm:t>
    </dgm:pt>
    <dgm:pt modelId="{EB72920A-3624-4C12-8DC2-40CDFD4ED0A1}">
      <dgm:prSet/>
      <dgm:spPr/>
      <dgm:t>
        <a:bodyPr/>
        <a:lstStyle/>
        <a:p>
          <a:r>
            <a:rPr lang="en-US"/>
            <a:t>During the summer term of the third year, you can do 2 internships.</a:t>
          </a:r>
        </a:p>
      </dgm:t>
    </dgm:pt>
    <dgm:pt modelId="{EF0324A5-FEE5-42C0-BD7A-F560E1635EE8}" type="parTrans" cxnId="{477CFD83-AD14-4E2C-9FC0-9A9738F2325E}">
      <dgm:prSet/>
      <dgm:spPr/>
      <dgm:t>
        <a:bodyPr/>
        <a:lstStyle/>
        <a:p>
          <a:endParaRPr lang="en-US"/>
        </a:p>
      </dgm:t>
    </dgm:pt>
    <dgm:pt modelId="{F44D1A54-8791-4384-8C8C-90D9900051E0}" type="sibTrans" cxnId="{477CFD83-AD14-4E2C-9FC0-9A9738F2325E}">
      <dgm:prSet/>
      <dgm:spPr/>
      <dgm:t>
        <a:bodyPr/>
        <a:lstStyle/>
        <a:p>
          <a:endParaRPr lang="en-US"/>
        </a:p>
      </dgm:t>
    </dgm:pt>
    <dgm:pt modelId="{5C22D7C5-06D7-423A-872E-73DE1556142C}">
      <dgm:prSet/>
      <dgm:spPr/>
      <dgm:t>
        <a:bodyPr/>
        <a:lstStyle/>
        <a:p>
          <a:r>
            <a:rPr lang="en-US"/>
            <a:t>During the summer term of the third year, you can do 1 internship, and during the summer term of the fourth year, you can do another internship.</a:t>
          </a:r>
        </a:p>
      </dgm:t>
    </dgm:pt>
    <dgm:pt modelId="{2A4E2BDB-1C49-4060-8B87-CFBD80819CD3}" type="parTrans" cxnId="{5CA174A7-F70C-41E6-9063-B061FE469743}">
      <dgm:prSet/>
      <dgm:spPr/>
      <dgm:t>
        <a:bodyPr/>
        <a:lstStyle/>
        <a:p>
          <a:endParaRPr lang="en-US"/>
        </a:p>
      </dgm:t>
    </dgm:pt>
    <dgm:pt modelId="{1E383448-6706-4551-BDD4-8407D1B532D9}" type="sibTrans" cxnId="{5CA174A7-F70C-41E6-9063-B061FE469743}">
      <dgm:prSet/>
      <dgm:spPr/>
      <dgm:t>
        <a:bodyPr/>
        <a:lstStyle/>
        <a:p>
          <a:endParaRPr lang="en-US"/>
        </a:p>
      </dgm:t>
    </dgm:pt>
    <dgm:pt modelId="{6F9FB392-6D60-4408-9891-0611DC2A7247}">
      <dgm:prSet/>
      <dgm:spPr/>
      <dgm:t>
        <a:bodyPr/>
        <a:lstStyle/>
        <a:p>
          <a:r>
            <a:rPr lang="en-US"/>
            <a:t>During the summer term of the fourth year, you can do 2 internships.</a:t>
          </a:r>
        </a:p>
      </dgm:t>
    </dgm:pt>
    <dgm:pt modelId="{AD3DEE60-0AD0-4A4D-BAAA-379BC065C801}" type="parTrans" cxnId="{ABDFE102-35C5-4D69-A132-5879B2E52C9B}">
      <dgm:prSet/>
      <dgm:spPr/>
      <dgm:t>
        <a:bodyPr/>
        <a:lstStyle/>
        <a:p>
          <a:endParaRPr lang="en-US"/>
        </a:p>
      </dgm:t>
    </dgm:pt>
    <dgm:pt modelId="{1E46569C-8662-4A38-BDD3-0066493A03AE}" type="sibTrans" cxnId="{ABDFE102-35C5-4D69-A132-5879B2E52C9B}">
      <dgm:prSet/>
      <dgm:spPr/>
      <dgm:t>
        <a:bodyPr/>
        <a:lstStyle/>
        <a:p>
          <a:endParaRPr lang="en-US"/>
        </a:p>
      </dgm:t>
    </dgm:pt>
    <dgm:pt modelId="{17420F2A-8B44-4276-8A88-7B87B8AD7A1A}">
      <dgm:prSet/>
      <dgm:spPr/>
      <dgm:t>
        <a:bodyPr/>
        <a:lstStyle/>
        <a:p>
          <a:r>
            <a:rPr lang="en-US"/>
            <a:t>Can I do an internship during the intersession or within the semester?</a:t>
          </a:r>
        </a:p>
      </dgm:t>
    </dgm:pt>
    <dgm:pt modelId="{B18A4296-E977-48E7-A574-4B8A5701F6D3}" type="parTrans" cxnId="{B66D0C2C-FFC5-442C-A461-4A93581E2B34}">
      <dgm:prSet/>
      <dgm:spPr/>
      <dgm:t>
        <a:bodyPr/>
        <a:lstStyle/>
        <a:p>
          <a:endParaRPr lang="en-US"/>
        </a:p>
      </dgm:t>
    </dgm:pt>
    <dgm:pt modelId="{3D22D533-F6C8-4149-9591-8383ABE025DE}" type="sibTrans" cxnId="{B66D0C2C-FFC5-442C-A461-4A93581E2B34}">
      <dgm:prSet/>
      <dgm:spPr/>
      <dgm:t>
        <a:bodyPr/>
        <a:lstStyle/>
        <a:p>
          <a:endParaRPr lang="en-US"/>
        </a:p>
      </dgm:t>
    </dgm:pt>
    <dgm:pt modelId="{14EB70F5-3B57-4875-A545-60408E53AC78}">
      <dgm:prSet/>
      <dgm:spPr/>
      <dgm:t>
        <a:bodyPr/>
        <a:lstStyle/>
        <a:p>
          <a:r>
            <a:rPr lang="en-US"/>
            <a:t>You can only do an internship during the intersession or within the semester if you only have the internship course left and have completed all other courses. Otherwise, it is not possible.</a:t>
          </a:r>
        </a:p>
      </dgm:t>
    </dgm:pt>
    <dgm:pt modelId="{42165808-81C4-42EE-9926-5C325559350A}" type="parTrans" cxnId="{8FFFFD4A-7D83-401A-8785-B9BAED2493D7}">
      <dgm:prSet/>
      <dgm:spPr/>
      <dgm:t>
        <a:bodyPr/>
        <a:lstStyle/>
        <a:p>
          <a:endParaRPr lang="en-US"/>
        </a:p>
      </dgm:t>
    </dgm:pt>
    <dgm:pt modelId="{B00F2842-D221-4310-B668-304F21E03C3F}" type="sibTrans" cxnId="{8FFFFD4A-7D83-401A-8785-B9BAED2493D7}">
      <dgm:prSet/>
      <dgm:spPr/>
      <dgm:t>
        <a:bodyPr/>
        <a:lstStyle/>
        <a:p>
          <a:endParaRPr lang="en-US"/>
        </a:p>
      </dgm:t>
    </dgm:pt>
    <dgm:pt modelId="{2652517E-20A4-43B2-8D42-2BBBC9C0EB6A}" type="pres">
      <dgm:prSet presAssocID="{968C7421-FAC3-4D6E-BF7E-3EB6306D1EB9}" presName="linear" presStyleCnt="0">
        <dgm:presLayoutVars>
          <dgm:animLvl val="lvl"/>
          <dgm:resizeHandles val="exact"/>
        </dgm:presLayoutVars>
      </dgm:prSet>
      <dgm:spPr/>
    </dgm:pt>
    <dgm:pt modelId="{F80ACA6A-146C-4A91-A266-B630C7A086DC}" type="pres">
      <dgm:prSet presAssocID="{37328D2A-CE3B-4577-B44C-40E080E15FF4}" presName="parentText" presStyleLbl="node1" presStyleIdx="0" presStyleCnt="2">
        <dgm:presLayoutVars>
          <dgm:chMax val="0"/>
          <dgm:bulletEnabled val="1"/>
        </dgm:presLayoutVars>
      </dgm:prSet>
      <dgm:spPr/>
    </dgm:pt>
    <dgm:pt modelId="{CE16187B-3C83-4FB3-B550-8119014C3811}" type="pres">
      <dgm:prSet presAssocID="{37328D2A-CE3B-4577-B44C-40E080E15FF4}" presName="childText" presStyleLbl="revTx" presStyleIdx="0" presStyleCnt="2">
        <dgm:presLayoutVars>
          <dgm:bulletEnabled val="1"/>
        </dgm:presLayoutVars>
      </dgm:prSet>
      <dgm:spPr/>
    </dgm:pt>
    <dgm:pt modelId="{FB8F5214-4234-430D-9643-F9EFB37A0C91}" type="pres">
      <dgm:prSet presAssocID="{17420F2A-8B44-4276-8A88-7B87B8AD7A1A}" presName="parentText" presStyleLbl="node1" presStyleIdx="1" presStyleCnt="2">
        <dgm:presLayoutVars>
          <dgm:chMax val="0"/>
          <dgm:bulletEnabled val="1"/>
        </dgm:presLayoutVars>
      </dgm:prSet>
      <dgm:spPr/>
    </dgm:pt>
    <dgm:pt modelId="{0196AC77-8DC9-4B6B-9C13-623ACC5ADBFE}" type="pres">
      <dgm:prSet presAssocID="{17420F2A-8B44-4276-8A88-7B87B8AD7A1A}" presName="childText" presStyleLbl="revTx" presStyleIdx="1" presStyleCnt="2">
        <dgm:presLayoutVars>
          <dgm:bulletEnabled val="1"/>
        </dgm:presLayoutVars>
      </dgm:prSet>
      <dgm:spPr/>
    </dgm:pt>
  </dgm:ptLst>
  <dgm:cxnLst>
    <dgm:cxn modelId="{ABDFE102-35C5-4D69-A132-5879B2E52C9B}" srcId="{37328D2A-CE3B-4577-B44C-40E080E15FF4}" destId="{6F9FB392-6D60-4408-9891-0611DC2A7247}" srcOrd="2" destOrd="0" parTransId="{AD3DEE60-0AD0-4A4D-BAAA-379BC065C801}" sibTransId="{1E46569C-8662-4A38-BDD3-0066493A03AE}"/>
    <dgm:cxn modelId="{B66D0C2C-FFC5-442C-A461-4A93581E2B34}" srcId="{968C7421-FAC3-4D6E-BF7E-3EB6306D1EB9}" destId="{17420F2A-8B44-4276-8A88-7B87B8AD7A1A}" srcOrd="1" destOrd="0" parTransId="{B18A4296-E977-48E7-A574-4B8A5701F6D3}" sibTransId="{3D22D533-F6C8-4149-9591-8383ABE025DE}"/>
    <dgm:cxn modelId="{8BF2F937-39FA-4955-A5A2-8B26B9EA94E4}" type="presOf" srcId="{EB72920A-3624-4C12-8DC2-40CDFD4ED0A1}" destId="{CE16187B-3C83-4FB3-B550-8119014C3811}" srcOrd="0" destOrd="0" presId="urn:microsoft.com/office/officeart/2005/8/layout/vList2"/>
    <dgm:cxn modelId="{51184942-748C-46D3-84CD-FBCF238CBCDB}" type="presOf" srcId="{37328D2A-CE3B-4577-B44C-40E080E15FF4}" destId="{F80ACA6A-146C-4A91-A266-B630C7A086DC}" srcOrd="0" destOrd="0" presId="urn:microsoft.com/office/officeart/2005/8/layout/vList2"/>
    <dgm:cxn modelId="{8FFFFD4A-7D83-401A-8785-B9BAED2493D7}" srcId="{17420F2A-8B44-4276-8A88-7B87B8AD7A1A}" destId="{14EB70F5-3B57-4875-A545-60408E53AC78}" srcOrd="0" destOrd="0" parTransId="{42165808-81C4-42EE-9926-5C325559350A}" sibTransId="{B00F2842-D221-4310-B668-304F21E03C3F}"/>
    <dgm:cxn modelId="{82F40A59-7FF3-4061-9A89-88C8B4650CD4}" type="presOf" srcId="{6F9FB392-6D60-4408-9891-0611DC2A7247}" destId="{CE16187B-3C83-4FB3-B550-8119014C3811}" srcOrd="0" destOrd="2" presId="urn:microsoft.com/office/officeart/2005/8/layout/vList2"/>
    <dgm:cxn modelId="{477CFD83-AD14-4E2C-9FC0-9A9738F2325E}" srcId="{37328D2A-CE3B-4577-B44C-40E080E15FF4}" destId="{EB72920A-3624-4C12-8DC2-40CDFD4ED0A1}" srcOrd="0" destOrd="0" parTransId="{EF0324A5-FEE5-42C0-BD7A-F560E1635EE8}" sibTransId="{F44D1A54-8791-4384-8C8C-90D9900051E0}"/>
    <dgm:cxn modelId="{FFF15788-AAA6-4EC2-8989-F5153AD4D98F}" srcId="{968C7421-FAC3-4D6E-BF7E-3EB6306D1EB9}" destId="{37328D2A-CE3B-4577-B44C-40E080E15FF4}" srcOrd="0" destOrd="0" parTransId="{8D9EF7DC-1DEA-430B-8826-6E84EF40DD66}" sibTransId="{B3E7DE95-D95B-40CF-9A9B-CADE7D6E384A}"/>
    <dgm:cxn modelId="{003E68A7-F5AB-4346-AD13-9C02A12350D1}" type="presOf" srcId="{5C22D7C5-06D7-423A-872E-73DE1556142C}" destId="{CE16187B-3C83-4FB3-B550-8119014C3811}" srcOrd="0" destOrd="1" presId="urn:microsoft.com/office/officeart/2005/8/layout/vList2"/>
    <dgm:cxn modelId="{5CA174A7-F70C-41E6-9063-B061FE469743}" srcId="{37328D2A-CE3B-4577-B44C-40E080E15FF4}" destId="{5C22D7C5-06D7-423A-872E-73DE1556142C}" srcOrd="1" destOrd="0" parTransId="{2A4E2BDB-1C49-4060-8B87-CFBD80819CD3}" sibTransId="{1E383448-6706-4551-BDD4-8407D1B532D9}"/>
    <dgm:cxn modelId="{2B40A1B4-BDDE-4579-8726-875700579655}" type="presOf" srcId="{968C7421-FAC3-4D6E-BF7E-3EB6306D1EB9}" destId="{2652517E-20A4-43B2-8D42-2BBBC9C0EB6A}" srcOrd="0" destOrd="0" presId="urn:microsoft.com/office/officeart/2005/8/layout/vList2"/>
    <dgm:cxn modelId="{472F43C5-6BAD-49FE-9448-3B4287B8BA1B}" type="presOf" srcId="{17420F2A-8B44-4276-8A88-7B87B8AD7A1A}" destId="{FB8F5214-4234-430D-9643-F9EFB37A0C91}" srcOrd="0" destOrd="0" presId="urn:microsoft.com/office/officeart/2005/8/layout/vList2"/>
    <dgm:cxn modelId="{4AD298E6-240C-4527-B6B5-839DDC773886}" type="presOf" srcId="{14EB70F5-3B57-4875-A545-60408E53AC78}" destId="{0196AC77-8DC9-4B6B-9C13-623ACC5ADBFE}" srcOrd="0" destOrd="0" presId="urn:microsoft.com/office/officeart/2005/8/layout/vList2"/>
    <dgm:cxn modelId="{8BDEB717-BC6C-4575-99AA-FAC641739023}" type="presParOf" srcId="{2652517E-20A4-43B2-8D42-2BBBC9C0EB6A}" destId="{F80ACA6A-146C-4A91-A266-B630C7A086DC}" srcOrd="0" destOrd="0" presId="urn:microsoft.com/office/officeart/2005/8/layout/vList2"/>
    <dgm:cxn modelId="{50B8362B-E691-4FE3-B38F-F77EC0A21917}" type="presParOf" srcId="{2652517E-20A4-43B2-8D42-2BBBC9C0EB6A}" destId="{CE16187B-3C83-4FB3-B550-8119014C3811}" srcOrd="1" destOrd="0" presId="urn:microsoft.com/office/officeart/2005/8/layout/vList2"/>
    <dgm:cxn modelId="{27B9B037-BF4C-4825-B587-7FE21C44574E}" type="presParOf" srcId="{2652517E-20A4-43B2-8D42-2BBBC9C0EB6A}" destId="{FB8F5214-4234-430D-9643-F9EFB37A0C91}" srcOrd="2" destOrd="0" presId="urn:microsoft.com/office/officeart/2005/8/layout/vList2"/>
    <dgm:cxn modelId="{722BF381-3E6F-4DDD-B7EF-308BCFED3C27}" type="presParOf" srcId="{2652517E-20A4-43B2-8D42-2BBBC9C0EB6A}" destId="{0196AC77-8DC9-4B6B-9C13-623ACC5ADBF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FF510-25CF-4CAC-87FB-F028CF342D1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C5DE168-4ED7-41D4-9D85-379594617F30}">
      <dgm:prSet/>
      <dgm:spPr/>
      <dgm:t>
        <a:bodyPr/>
        <a:lstStyle/>
        <a:p>
          <a:r>
            <a:rPr lang="en-US"/>
            <a:t>Internships </a:t>
          </a:r>
          <a:r>
            <a:rPr lang="en-US" b="1"/>
            <a:t>should not coincide </a:t>
          </a:r>
          <a:r>
            <a:rPr lang="en-US"/>
            <a:t>with the </a:t>
          </a:r>
          <a:r>
            <a:rPr lang="en-US" b="1"/>
            <a:t>Fall and Spring Semesters of the academic calendar.</a:t>
          </a:r>
          <a:endParaRPr lang="en-US"/>
        </a:p>
      </dgm:t>
    </dgm:pt>
    <dgm:pt modelId="{670814BA-7C1A-40F7-AAF8-202B7DD016AC}" type="parTrans" cxnId="{CB171694-9309-42A4-A181-AD08802A8189}">
      <dgm:prSet/>
      <dgm:spPr/>
      <dgm:t>
        <a:bodyPr/>
        <a:lstStyle/>
        <a:p>
          <a:endParaRPr lang="en-US"/>
        </a:p>
      </dgm:t>
    </dgm:pt>
    <dgm:pt modelId="{50BF826F-0243-4EF3-BB26-663EA85BD334}" type="sibTrans" cxnId="{CB171694-9309-42A4-A181-AD08802A8189}">
      <dgm:prSet/>
      <dgm:spPr/>
      <dgm:t>
        <a:bodyPr/>
        <a:lstStyle/>
        <a:p>
          <a:endParaRPr lang="en-US"/>
        </a:p>
      </dgm:t>
    </dgm:pt>
    <dgm:pt modelId="{900D6B20-42DA-4DC0-B997-3BE6583F9E59}">
      <dgm:prSet/>
      <dgm:spPr/>
      <dgm:t>
        <a:bodyPr/>
        <a:lstStyle/>
        <a:p>
          <a:r>
            <a:rPr lang="en-US" dirty="0"/>
            <a:t>The </a:t>
          </a:r>
          <a:r>
            <a:rPr lang="en-US" b="1" dirty="0"/>
            <a:t>normal duration of the internships </a:t>
          </a:r>
          <a:r>
            <a:rPr lang="en-US" dirty="0"/>
            <a:t>is during the </a:t>
          </a:r>
          <a:r>
            <a:rPr lang="en-US" b="1" i="1" dirty="0"/>
            <a:t>Summer Semester of the 2nd year </a:t>
          </a:r>
          <a:r>
            <a:rPr lang="en-US" dirty="0"/>
            <a:t>and the </a:t>
          </a:r>
          <a:r>
            <a:rPr lang="en-US" b="1" i="1" dirty="0"/>
            <a:t>Summer Semester of the 3rd year.</a:t>
          </a:r>
          <a:endParaRPr lang="en-US" b="1" dirty="0"/>
        </a:p>
      </dgm:t>
    </dgm:pt>
    <dgm:pt modelId="{32E5A150-C9F9-43AC-BC5F-1FF8D7119959}" type="parTrans" cxnId="{7AC7920E-395C-4A61-820B-2650E065E975}">
      <dgm:prSet/>
      <dgm:spPr/>
      <dgm:t>
        <a:bodyPr/>
        <a:lstStyle/>
        <a:p>
          <a:endParaRPr lang="en-US"/>
        </a:p>
      </dgm:t>
    </dgm:pt>
    <dgm:pt modelId="{18869E01-536C-4456-BCB0-76482BA87B44}" type="sibTrans" cxnId="{7AC7920E-395C-4A61-820B-2650E065E975}">
      <dgm:prSet/>
      <dgm:spPr/>
      <dgm:t>
        <a:bodyPr/>
        <a:lstStyle/>
        <a:p>
          <a:endParaRPr lang="en-US"/>
        </a:p>
      </dgm:t>
    </dgm:pt>
    <dgm:pt modelId="{AC977731-56F1-4EF0-95A2-FBBAFC6064EC}">
      <dgm:prSet/>
      <dgm:spPr/>
      <dgm:t>
        <a:bodyPr/>
        <a:lstStyle/>
        <a:p>
          <a:r>
            <a:rPr lang="en-US" dirty="0"/>
            <a:t>In the </a:t>
          </a:r>
          <a:r>
            <a:rPr lang="tr-TR" b="1" i="1" dirty="0"/>
            <a:t>F</a:t>
          </a:r>
          <a:r>
            <a:rPr lang="en-US" b="1" i="1" dirty="0"/>
            <a:t>all </a:t>
          </a:r>
          <a:r>
            <a:rPr lang="tr-TR" b="1" i="1" dirty="0"/>
            <a:t>S</a:t>
          </a:r>
          <a:r>
            <a:rPr lang="en-US" b="1" i="1" dirty="0" err="1"/>
            <a:t>emester</a:t>
          </a:r>
          <a:r>
            <a:rPr lang="en-US" b="1" i="1" dirty="0"/>
            <a:t> following the summer internship</a:t>
          </a:r>
          <a:r>
            <a:rPr lang="en-US" dirty="0"/>
            <a:t>, </a:t>
          </a:r>
          <a:r>
            <a:rPr lang="tr-TR" dirty="0"/>
            <a:t>S</a:t>
          </a:r>
          <a:r>
            <a:rPr lang="en-US" dirty="0"/>
            <a:t>ENG300</a:t>
          </a:r>
          <a:r>
            <a:rPr lang="tr-TR" dirty="0"/>
            <a:t> </a:t>
          </a:r>
          <a:r>
            <a:rPr lang="en-US" dirty="0"/>
            <a:t>is designated for the first internship, while </a:t>
          </a:r>
          <a:r>
            <a:rPr lang="tr-TR" dirty="0"/>
            <a:t>S</a:t>
          </a:r>
          <a:r>
            <a:rPr lang="en-US" dirty="0"/>
            <a:t>ENG400</a:t>
          </a:r>
          <a:r>
            <a:rPr lang="tr-TR" dirty="0"/>
            <a:t> </a:t>
          </a:r>
          <a:r>
            <a:rPr lang="en-US" dirty="0"/>
            <a:t>is allocated for the second internship.</a:t>
          </a:r>
        </a:p>
      </dgm:t>
    </dgm:pt>
    <dgm:pt modelId="{DFCF5485-F094-49C9-B1FF-FD398C930924}" type="parTrans" cxnId="{F4D4F740-326B-449D-90F3-54A60D661EBF}">
      <dgm:prSet/>
      <dgm:spPr/>
      <dgm:t>
        <a:bodyPr/>
        <a:lstStyle/>
        <a:p>
          <a:endParaRPr lang="en-US"/>
        </a:p>
      </dgm:t>
    </dgm:pt>
    <dgm:pt modelId="{67F9E6EB-E4E5-403E-9755-05989DA5FA13}" type="sibTrans" cxnId="{F4D4F740-326B-449D-90F3-54A60D661EBF}">
      <dgm:prSet/>
      <dgm:spPr/>
      <dgm:t>
        <a:bodyPr/>
        <a:lstStyle/>
        <a:p>
          <a:endParaRPr lang="en-US"/>
        </a:p>
      </dgm:t>
    </dgm:pt>
    <dgm:pt modelId="{2E299742-E324-4D91-8917-EE960F0F0139}" type="pres">
      <dgm:prSet presAssocID="{4C2FF510-25CF-4CAC-87FB-F028CF342D1D}" presName="linear" presStyleCnt="0">
        <dgm:presLayoutVars>
          <dgm:animLvl val="lvl"/>
          <dgm:resizeHandles val="exact"/>
        </dgm:presLayoutVars>
      </dgm:prSet>
      <dgm:spPr/>
    </dgm:pt>
    <dgm:pt modelId="{C7172A3A-6097-4157-A926-56AB038CEB06}" type="pres">
      <dgm:prSet presAssocID="{CC5DE168-4ED7-41D4-9D85-379594617F30}" presName="parentText" presStyleLbl="node1" presStyleIdx="0" presStyleCnt="3">
        <dgm:presLayoutVars>
          <dgm:chMax val="0"/>
          <dgm:bulletEnabled val="1"/>
        </dgm:presLayoutVars>
      </dgm:prSet>
      <dgm:spPr/>
    </dgm:pt>
    <dgm:pt modelId="{61EB16CD-A9E2-4365-A3B1-64E93FCF5982}" type="pres">
      <dgm:prSet presAssocID="{50BF826F-0243-4EF3-BB26-663EA85BD334}" presName="spacer" presStyleCnt="0"/>
      <dgm:spPr/>
    </dgm:pt>
    <dgm:pt modelId="{C4A12E81-18B7-42DD-A080-B0A90F1807F3}" type="pres">
      <dgm:prSet presAssocID="{900D6B20-42DA-4DC0-B997-3BE6583F9E59}" presName="parentText" presStyleLbl="node1" presStyleIdx="1" presStyleCnt="3">
        <dgm:presLayoutVars>
          <dgm:chMax val="0"/>
          <dgm:bulletEnabled val="1"/>
        </dgm:presLayoutVars>
      </dgm:prSet>
      <dgm:spPr/>
    </dgm:pt>
    <dgm:pt modelId="{C87F1A7D-3231-4D6D-9FE9-472811BCB333}" type="pres">
      <dgm:prSet presAssocID="{18869E01-536C-4456-BCB0-76482BA87B44}" presName="spacer" presStyleCnt="0"/>
      <dgm:spPr/>
    </dgm:pt>
    <dgm:pt modelId="{E606A8AC-1F45-4F99-BCF9-4B083355844E}" type="pres">
      <dgm:prSet presAssocID="{AC977731-56F1-4EF0-95A2-FBBAFC6064EC}" presName="parentText" presStyleLbl="node1" presStyleIdx="2" presStyleCnt="3" custScaleY="122838">
        <dgm:presLayoutVars>
          <dgm:chMax val="0"/>
          <dgm:bulletEnabled val="1"/>
        </dgm:presLayoutVars>
      </dgm:prSet>
      <dgm:spPr/>
    </dgm:pt>
  </dgm:ptLst>
  <dgm:cxnLst>
    <dgm:cxn modelId="{7AC7920E-395C-4A61-820B-2650E065E975}" srcId="{4C2FF510-25CF-4CAC-87FB-F028CF342D1D}" destId="{900D6B20-42DA-4DC0-B997-3BE6583F9E59}" srcOrd="1" destOrd="0" parTransId="{32E5A150-C9F9-43AC-BC5F-1FF8D7119959}" sibTransId="{18869E01-536C-4456-BCB0-76482BA87B44}"/>
    <dgm:cxn modelId="{626A1228-C591-4B0E-A93D-A551F547C068}" type="presOf" srcId="{4C2FF510-25CF-4CAC-87FB-F028CF342D1D}" destId="{2E299742-E324-4D91-8917-EE960F0F0139}" srcOrd="0" destOrd="0" presId="urn:microsoft.com/office/officeart/2005/8/layout/vList2"/>
    <dgm:cxn modelId="{F4D4F740-326B-449D-90F3-54A60D661EBF}" srcId="{4C2FF510-25CF-4CAC-87FB-F028CF342D1D}" destId="{AC977731-56F1-4EF0-95A2-FBBAFC6064EC}" srcOrd="2" destOrd="0" parTransId="{DFCF5485-F094-49C9-B1FF-FD398C930924}" sibTransId="{67F9E6EB-E4E5-403E-9755-05989DA5FA13}"/>
    <dgm:cxn modelId="{E16C3770-22D2-49DD-9F19-E1A7956FD743}" type="presOf" srcId="{AC977731-56F1-4EF0-95A2-FBBAFC6064EC}" destId="{E606A8AC-1F45-4F99-BCF9-4B083355844E}" srcOrd="0" destOrd="0" presId="urn:microsoft.com/office/officeart/2005/8/layout/vList2"/>
    <dgm:cxn modelId="{CB171694-9309-42A4-A181-AD08802A8189}" srcId="{4C2FF510-25CF-4CAC-87FB-F028CF342D1D}" destId="{CC5DE168-4ED7-41D4-9D85-379594617F30}" srcOrd="0" destOrd="0" parTransId="{670814BA-7C1A-40F7-AAF8-202B7DD016AC}" sibTransId="{50BF826F-0243-4EF3-BB26-663EA85BD334}"/>
    <dgm:cxn modelId="{6A6905C7-7909-4D56-95FC-D74FA1CEAE7C}" type="presOf" srcId="{900D6B20-42DA-4DC0-B997-3BE6583F9E59}" destId="{C4A12E81-18B7-42DD-A080-B0A90F1807F3}" srcOrd="0" destOrd="0" presId="urn:microsoft.com/office/officeart/2005/8/layout/vList2"/>
    <dgm:cxn modelId="{B65FDFD4-74CA-428F-B3D8-60428AF059DC}" type="presOf" srcId="{CC5DE168-4ED7-41D4-9D85-379594617F30}" destId="{C7172A3A-6097-4157-A926-56AB038CEB06}" srcOrd="0" destOrd="0" presId="urn:microsoft.com/office/officeart/2005/8/layout/vList2"/>
    <dgm:cxn modelId="{A364A2CB-06C8-4BBC-B1D7-D8E3ADBFC0CA}" type="presParOf" srcId="{2E299742-E324-4D91-8917-EE960F0F0139}" destId="{C7172A3A-6097-4157-A926-56AB038CEB06}" srcOrd="0" destOrd="0" presId="urn:microsoft.com/office/officeart/2005/8/layout/vList2"/>
    <dgm:cxn modelId="{9A75BD66-0E6E-4C9D-9549-D5C2B5984F5F}" type="presParOf" srcId="{2E299742-E324-4D91-8917-EE960F0F0139}" destId="{61EB16CD-A9E2-4365-A3B1-64E93FCF5982}" srcOrd="1" destOrd="0" presId="urn:microsoft.com/office/officeart/2005/8/layout/vList2"/>
    <dgm:cxn modelId="{3EBB9ED6-1367-4E85-94AA-8F04F11840E8}" type="presParOf" srcId="{2E299742-E324-4D91-8917-EE960F0F0139}" destId="{C4A12E81-18B7-42DD-A080-B0A90F1807F3}" srcOrd="2" destOrd="0" presId="urn:microsoft.com/office/officeart/2005/8/layout/vList2"/>
    <dgm:cxn modelId="{88EEEAC5-EB78-41CA-B4CD-F9ABE8BBFB37}" type="presParOf" srcId="{2E299742-E324-4D91-8917-EE960F0F0139}" destId="{C87F1A7D-3231-4D6D-9FE9-472811BCB333}" srcOrd="3" destOrd="0" presId="urn:microsoft.com/office/officeart/2005/8/layout/vList2"/>
    <dgm:cxn modelId="{D3BEFF4B-FEEF-43FE-B58D-10A1FCCAE0A8}" type="presParOf" srcId="{2E299742-E324-4D91-8917-EE960F0F0139}" destId="{E606A8AC-1F45-4F99-BCF9-4B083355844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A26AAC-DB35-4BBC-B5CC-62A7E0D66EB4}"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1979A263-1EFC-4D53-8B66-F4DB08208192}">
      <dgm:prSet/>
      <dgm:spPr/>
      <dgm:t>
        <a:bodyPr/>
        <a:lstStyle/>
        <a:p>
          <a:r>
            <a:rPr lang="en-US"/>
            <a:t>Weekends cannot be included in the calculation of internship periods. </a:t>
          </a:r>
          <a:endParaRPr lang="en-US" b="1"/>
        </a:p>
      </dgm:t>
    </dgm:pt>
    <dgm:pt modelId="{28B7106C-8B9A-4860-9B75-57B9D7F80D2C}" type="parTrans" cxnId="{93516F6D-1A12-47E9-B7D6-803CA6CD831F}">
      <dgm:prSet/>
      <dgm:spPr/>
      <dgm:t>
        <a:bodyPr/>
        <a:lstStyle/>
        <a:p>
          <a:endParaRPr lang="en-US"/>
        </a:p>
      </dgm:t>
    </dgm:pt>
    <dgm:pt modelId="{54F79766-6E01-4B16-98C8-695DEE56E119}" type="sibTrans" cxnId="{93516F6D-1A12-47E9-B7D6-803CA6CD831F}">
      <dgm:prSet/>
      <dgm:spPr/>
      <dgm:t>
        <a:bodyPr/>
        <a:lstStyle/>
        <a:p>
          <a:endParaRPr lang="en-US"/>
        </a:p>
      </dgm:t>
    </dgm:pt>
    <dgm:pt modelId="{1E7491C2-C6E8-45C4-968F-B7E24FD8D856}">
      <dgm:prSet/>
      <dgm:spPr/>
      <dgm:t>
        <a:bodyPr/>
        <a:lstStyle/>
        <a:p>
          <a:r>
            <a:rPr lang="en-US" b="1" dirty="0"/>
            <a:t>Internship 1 and Internship 2 can be completed within the same institution.</a:t>
          </a:r>
          <a:endParaRPr lang="tr-TR" b="1" dirty="0"/>
        </a:p>
        <a:p>
          <a:r>
            <a:rPr lang="en-US" dirty="0"/>
            <a:t>Only students in their </a:t>
          </a:r>
          <a:r>
            <a:rPr lang="en-US" b="1" dirty="0"/>
            <a:t>3rd year or above</a:t>
          </a:r>
          <a:r>
            <a:rPr lang="en-US" dirty="0"/>
            <a:t>, who have not undertaken their internship during their 2nd year or have failed to do so, are eligible to conduct consecutive internships within the same institution. </a:t>
          </a:r>
          <a:r>
            <a:rPr lang="en-US" b="1" dirty="0"/>
            <a:t>Documentation should be prepared for two separate periods of 20 working days each, treating them as distinct internships.</a:t>
          </a:r>
        </a:p>
      </dgm:t>
    </dgm:pt>
    <dgm:pt modelId="{40174EFF-1BDF-4C7A-AC2C-C6BF8B562664}" type="parTrans" cxnId="{B5562560-1678-45E7-8117-060CA943238D}">
      <dgm:prSet/>
      <dgm:spPr/>
      <dgm:t>
        <a:bodyPr/>
        <a:lstStyle/>
        <a:p>
          <a:endParaRPr lang="en-US"/>
        </a:p>
      </dgm:t>
    </dgm:pt>
    <dgm:pt modelId="{26840483-723D-4FAD-8A90-B78C47E49CE1}" type="sibTrans" cxnId="{B5562560-1678-45E7-8117-060CA943238D}">
      <dgm:prSet/>
      <dgm:spPr/>
      <dgm:t>
        <a:bodyPr/>
        <a:lstStyle/>
        <a:p>
          <a:endParaRPr lang="en-US"/>
        </a:p>
      </dgm:t>
    </dgm:pt>
    <dgm:pt modelId="{90E1F926-E77F-4C70-B69C-DE420DFD5E89}">
      <dgm:prSet/>
      <dgm:spPr/>
      <dgm:t>
        <a:bodyPr/>
        <a:lstStyle/>
        <a:p>
          <a:r>
            <a:rPr lang="en-US" dirty="0"/>
            <a:t>Students also have </a:t>
          </a:r>
          <a:r>
            <a:rPr lang="en-US" b="1" i="1" dirty="0"/>
            <a:t>the option to pursue internships abroad through self-funding or the Erasmus+ program</a:t>
          </a:r>
          <a:r>
            <a:rPr lang="en-US" dirty="0"/>
            <a:t>, particularly in companies related to </a:t>
          </a:r>
          <a:r>
            <a:rPr lang="en-US" b="1" dirty="0"/>
            <a:t>Computer Science</a:t>
          </a:r>
          <a:r>
            <a:rPr lang="en-US" dirty="0"/>
            <a:t>.</a:t>
          </a:r>
        </a:p>
      </dgm:t>
    </dgm:pt>
    <dgm:pt modelId="{CCF557B2-8F09-442B-A2AE-52E1D57C4776}" type="parTrans" cxnId="{9E3B61A0-F10E-4C3D-BF56-D6BC82FFDC41}">
      <dgm:prSet/>
      <dgm:spPr/>
      <dgm:t>
        <a:bodyPr/>
        <a:lstStyle/>
        <a:p>
          <a:endParaRPr lang="en-US"/>
        </a:p>
      </dgm:t>
    </dgm:pt>
    <dgm:pt modelId="{8E98A581-9650-4998-9EE2-365679599AD8}" type="sibTrans" cxnId="{9E3B61A0-F10E-4C3D-BF56-D6BC82FFDC41}">
      <dgm:prSet/>
      <dgm:spPr/>
      <dgm:t>
        <a:bodyPr/>
        <a:lstStyle/>
        <a:p>
          <a:endParaRPr lang="en-US"/>
        </a:p>
      </dgm:t>
    </dgm:pt>
    <dgm:pt modelId="{DCBA4AA5-185A-4D40-9F75-E194E791E3A7}" type="pres">
      <dgm:prSet presAssocID="{FDA26AAC-DB35-4BBC-B5CC-62A7E0D66EB4}" presName="Name0" presStyleCnt="0">
        <dgm:presLayoutVars>
          <dgm:dir/>
          <dgm:resizeHandles val="exact"/>
        </dgm:presLayoutVars>
      </dgm:prSet>
      <dgm:spPr/>
    </dgm:pt>
    <dgm:pt modelId="{3FDEF4BD-2F24-40FA-AAFA-E8AEFA85BFE2}" type="pres">
      <dgm:prSet presAssocID="{1979A263-1EFC-4D53-8B66-F4DB08208192}" presName="node" presStyleLbl="node1" presStyleIdx="0" presStyleCnt="3" custScaleY="117587">
        <dgm:presLayoutVars>
          <dgm:bulletEnabled val="1"/>
        </dgm:presLayoutVars>
      </dgm:prSet>
      <dgm:spPr/>
    </dgm:pt>
    <dgm:pt modelId="{978610EB-82C3-4CD9-BF00-FB03D6745214}" type="pres">
      <dgm:prSet presAssocID="{54F79766-6E01-4B16-98C8-695DEE56E119}" presName="sibTrans" presStyleLbl="sibTrans2D1" presStyleIdx="0" presStyleCnt="2"/>
      <dgm:spPr/>
    </dgm:pt>
    <dgm:pt modelId="{4825CAA0-6CE2-47F8-876B-D54369548A26}" type="pres">
      <dgm:prSet presAssocID="{54F79766-6E01-4B16-98C8-695DEE56E119}" presName="connectorText" presStyleLbl="sibTrans2D1" presStyleIdx="0" presStyleCnt="2"/>
      <dgm:spPr/>
    </dgm:pt>
    <dgm:pt modelId="{D4638064-527A-4C33-9052-A1DA7DBADB60}" type="pres">
      <dgm:prSet presAssocID="{1E7491C2-C6E8-45C4-968F-B7E24FD8D856}" presName="node" presStyleLbl="node1" presStyleIdx="1" presStyleCnt="3" custScaleX="131122" custScaleY="118086">
        <dgm:presLayoutVars>
          <dgm:bulletEnabled val="1"/>
        </dgm:presLayoutVars>
      </dgm:prSet>
      <dgm:spPr/>
    </dgm:pt>
    <dgm:pt modelId="{C357CA15-FB09-4A2B-A83F-67920850F8E7}" type="pres">
      <dgm:prSet presAssocID="{26840483-723D-4FAD-8A90-B78C47E49CE1}" presName="sibTrans" presStyleLbl="sibTrans2D1" presStyleIdx="1" presStyleCnt="2"/>
      <dgm:spPr/>
    </dgm:pt>
    <dgm:pt modelId="{FC0448DB-A5A1-4F64-8B05-2B4DDB815CC8}" type="pres">
      <dgm:prSet presAssocID="{26840483-723D-4FAD-8A90-B78C47E49CE1}" presName="connectorText" presStyleLbl="sibTrans2D1" presStyleIdx="1" presStyleCnt="2"/>
      <dgm:spPr/>
    </dgm:pt>
    <dgm:pt modelId="{4924C2F6-4781-4C67-93CD-54944087FE7D}" type="pres">
      <dgm:prSet presAssocID="{90E1F926-E77F-4C70-B69C-DE420DFD5E89}" presName="node" presStyleLbl="node1" presStyleIdx="2" presStyleCnt="3" custScaleY="117587">
        <dgm:presLayoutVars>
          <dgm:bulletEnabled val="1"/>
        </dgm:presLayoutVars>
      </dgm:prSet>
      <dgm:spPr/>
    </dgm:pt>
  </dgm:ptLst>
  <dgm:cxnLst>
    <dgm:cxn modelId="{DB9D252B-1480-4B98-9D75-FA300F12386C}" type="presOf" srcId="{1979A263-1EFC-4D53-8B66-F4DB08208192}" destId="{3FDEF4BD-2F24-40FA-AAFA-E8AEFA85BFE2}" srcOrd="0" destOrd="0" presId="urn:microsoft.com/office/officeart/2005/8/layout/process1"/>
    <dgm:cxn modelId="{9BD1072D-F7B6-4E2D-9468-4A2A34A5854A}" type="presOf" srcId="{FDA26AAC-DB35-4BBC-B5CC-62A7E0D66EB4}" destId="{DCBA4AA5-185A-4D40-9F75-E194E791E3A7}" srcOrd="0" destOrd="0" presId="urn:microsoft.com/office/officeart/2005/8/layout/process1"/>
    <dgm:cxn modelId="{7B4E5B38-EAD3-4C82-844E-DC4BF4C7CED4}" type="presOf" srcId="{26840483-723D-4FAD-8A90-B78C47E49CE1}" destId="{C357CA15-FB09-4A2B-A83F-67920850F8E7}" srcOrd="0" destOrd="0" presId="urn:microsoft.com/office/officeart/2005/8/layout/process1"/>
    <dgm:cxn modelId="{B5562560-1678-45E7-8117-060CA943238D}" srcId="{FDA26AAC-DB35-4BBC-B5CC-62A7E0D66EB4}" destId="{1E7491C2-C6E8-45C4-968F-B7E24FD8D856}" srcOrd="1" destOrd="0" parTransId="{40174EFF-1BDF-4C7A-AC2C-C6BF8B562664}" sibTransId="{26840483-723D-4FAD-8A90-B78C47E49CE1}"/>
    <dgm:cxn modelId="{D59EE34C-ED27-4FDC-8A67-BDAD2FECA539}" type="presOf" srcId="{54F79766-6E01-4B16-98C8-695DEE56E119}" destId="{978610EB-82C3-4CD9-BF00-FB03D6745214}" srcOrd="0" destOrd="0" presId="urn:microsoft.com/office/officeart/2005/8/layout/process1"/>
    <dgm:cxn modelId="{93516F6D-1A12-47E9-B7D6-803CA6CD831F}" srcId="{FDA26AAC-DB35-4BBC-B5CC-62A7E0D66EB4}" destId="{1979A263-1EFC-4D53-8B66-F4DB08208192}" srcOrd="0" destOrd="0" parTransId="{28B7106C-8B9A-4860-9B75-57B9D7F80D2C}" sibTransId="{54F79766-6E01-4B16-98C8-695DEE56E119}"/>
    <dgm:cxn modelId="{3370D058-81B1-4150-A0FC-0BA087462694}" type="presOf" srcId="{90E1F926-E77F-4C70-B69C-DE420DFD5E89}" destId="{4924C2F6-4781-4C67-93CD-54944087FE7D}" srcOrd="0" destOrd="0" presId="urn:microsoft.com/office/officeart/2005/8/layout/process1"/>
    <dgm:cxn modelId="{3A818A85-1427-4690-A20D-7949112C9A44}" type="presOf" srcId="{54F79766-6E01-4B16-98C8-695DEE56E119}" destId="{4825CAA0-6CE2-47F8-876B-D54369548A26}" srcOrd="1" destOrd="0" presId="urn:microsoft.com/office/officeart/2005/8/layout/process1"/>
    <dgm:cxn modelId="{9E3B61A0-F10E-4C3D-BF56-D6BC82FFDC41}" srcId="{FDA26AAC-DB35-4BBC-B5CC-62A7E0D66EB4}" destId="{90E1F926-E77F-4C70-B69C-DE420DFD5E89}" srcOrd="2" destOrd="0" parTransId="{CCF557B2-8F09-442B-A2AE-52E1D57C4776}" sibTransId="{8E98A581-9650-4998-9EE2-365679599AD8}"/>
    <dgm:cxn modelId="{D36127BF-04D2-47F7-830D-A7DB384AAEBD}" type="presOf" srcId="{26840483-723D-4FAD-8A90-B78C47E49CE1}" destId="{FC0448DB-A5A1-4F64-8B05-2B4DDB815CC8}" srcOrd="1" destOrd="0" presId="urn:microsoft.com/office/officeart/2005/8/layout/process1"/>
    <dgm:cxn modelId="{423B73D1-3BB6-4772-AF95-83E32C9991EA}" type="presOf" srcId="{1E7491C2-C6E8-45C4-968F-B7E24FD8D856}" destId="{D4638064-527A-4C33-9052-A1DA7DBADB60}" srcOrd="0" destOrd="0" presId="urn:microsoft.com/office/officeart/2005/8/layout/process1"/>
    <dgm:cxn modelId="{298F7B8E-E281-47BC-AA86-5C8F1D21C9D5}" type="presParOf" srcId="{DCBA4AA5-185A-4D40-9F75-E194E791E3A7}" destId="{3FDEF4BD-2F24-40FA-AAFA-E8AEFA85BFE2}" srcOrd="0" destOrd="0" presId="urn:microsoft.com/office/officeart/2005/8/layout/process1"/>
    <dgm:cxn modelId="{C41FEF56-753B-46CF-9F55-64587DD0E442}" type="presParOf" srcId="{DCBA4AA5-185A-4D40-9F75-E194E791E3A7}" destId="{978610EB-82C3-4CD9-BF00-FB03D6745214}" srcOrd="1" destOrd="0" presId="urn:microsoft.com/office/officeart/2005/8/layout/process1"/>
    <dgm:cxn modelId="{87D8FDD4-B086-4C10-8E04-877E602AA9BF}" type="presParOf" srcId="{978610EB-82C3-4CD9-BF00-FB03D6745214}" destId="{4825CAA0-6CE2-47F8-876B-D54369548A26}" srcOrd="0" destOrd="0" presId="urn:microsoft.com/office/officeart/2005/8/layout/process1"/>
    <dgm:cxn modelId="{A27ABEBA-2BD1-402A-878B-E9BFA9027025}" type="presParOf" srcId="{DCBA4AA5-185A-4D40-9F75-E194E791E3A7}" destId="{D4638064-527A-4C33-9052-A1DA7DBADB60}" srcOrd="2" destOrd="0" presId="urn:microsoft.com/office/officeart/2005/8/layout/process1"/>
    <dgm:cxn modelId="{0396D5B5-B938-41F1-B7BC-D2470DCDA7BE}" type="presParOf" srcId="{DCBA4AA5-185A-4D40-9F75-E194E791E3A7}" destId="{C357CA15-FB09-4A2B-A83F-67920850F8E7}" srcOrd="3" destOrd="0" presId="urn:microsoft.com/office/officeart/2005/8/layout/process1"/>
    <dgm:cxn modelId="{A630573F-099F-45E7-8CFB-4363AC85302A}" type="presParOf" srcId="{C357CA15-FB09-4A2B-A83F-67920850F8E7}" destId="{FC0448DB-A5A1-4F64-8B05-2B4DDB815CC8}" srcOrd="0" destOrd="0" presId="urn:microsoft.com/office/officeart/2005/8/layout/process1"/>
    <dgm:cxn modelId="{1A3A4FB0-5D9E-4729-A96F-3D762A873EA0}" type="presParOf" srcId="{DCBA4AA5-185A-4D40-9F75-E194E791E3A7}" destId="{4924C2F6-4781-4C67-93CD-54944087FE7D}"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E6BD0C-95CA-490F-BB49-0AAADD7B760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59430E-AFC8-48FA-B78E-F7BE16EC2066}">
      <dgm:prSet custT="1"/>
      <dgm:spPr/>
      <dgm:t>
        <a:bodyPr/>
        <a:lstStyle/>
        <a:p>
          <a:r>
            <a:rPr lang="en-US" sz="1600" dirty="0"/>
            <a:t>The supervisor responsible for overseeing the internship must hold either a </a:t>
          </a:r>
          <a:r>
            <a:rPr lang="en-US" sz="1600" b="1" dirty="0"/>
            <a:t>4-year undergraduate degree in Computer Engineering, Software Engineering, Electrical-Electronics Engineering, or Artificial Intelligence Engineering, or a postgraduate degree in Computer Engineering/Science</a:t>
          </a:r>
          <a:r>
            <a:rPr lang="tr-TR" sz="1600" b="1" dirty="0"/>
            <a:t> </a:t>
          </a:r>
          <a:r>
            <a:rPr lang="tr-TR" sz="1600" b="1" dirty="0" err="1"/>
            <a:t>or</a:t>
          </a:r>
          <a:r>
            <a:rPr lang="tr-TR" sz="1600" b="1" dirty="0"/>
            <a:t> </a:t>
          </a:r>
          <a:r>
            <a:rPr lang="en-US" sz="1600" b="1" i="1" dirty="0"/>
            <a:t>Software Engineering/Science</a:t>
          </a:r>
          <a:r>
            <a:rPr lang="tr-TR" sz="1600" b="1" i="1" dirty="0"/>
            <a:t>.</a:t>
          </a:r>
          <a:endParaRPr lang="en-US" sz="1600" b="1" i="1" dirty="0"/>
        </a:p>
      </dgm:t>
    </dgm:pt>
    <dgm:pt modelId="{146DEEE5-524B-4D31-9469-B812F1A2A5CB}" type="parTrans" cxnId="{9CB613AD-DD5C-4EC5-8AFB-84A11E8FA946}">
      <dgm:prSet/>
      <dgm:spPr/>
      <dgm:t>
        <a:bodyPr/>
        <a:lstStyle/>
        <a:p>
          <a:endParaRPr lang="en-US"/>
        </a:p>
      </dgm:t>
    </dgm:pt>
    <dgm:pt modelId="{51DAB428-1EEB-45DF-9B2F-AB8498AA4D0A}" type="sibTrans" cxnId="{9CB613AD-DD5C-4EC5-8AFB-84A11E8FA946}">
      <dgm:prSet/>
      <dgm:spPr/>
      <dgm:t>
        <a:bodyPr/>
        <a:lstStyle/>
        <a:p>
          <a:endParaRPr lang="en-US"/>
        </a:p>
      </dgm:t>
    </dgm:pt>
    <dgm:pt modelId="{8E115138-6921-44EF-A9C3-DDDCB2B529F8}">
      <dgm:prSet/>
      <dgm:spPr/>
      <dgm:t>
        <a:bodyPr/>
        <a:lstStyle/>
        <a:p>
          <a:r>
            <a:rPr lang="en-US" dirty="0"/>
            <a:t>Students intending to apply for internships must submit the following Internship Application documents to the Department Secretary from </a:t>
          </a:r>
          <a:r>
            <a:rPr lang="en-US" b="1" dirty="0"/>
            <a:t>the start of the Spring Semester Final exams (</a:t>
          </a:r>
          <a:r>
            <a:rPr lang="tr-TR" b="1" dirty="0"/>
            <a:t>May 10</a:t>
          </a:r>
          <a:r>
            <a:rPr lang="en-US" b="1" dirty="0"/>
            <a:t>, 202</a:t>
          </a:r>
          <a:r>
            <a:rPr lang="tr-TR" b="1" dirty="0"/>
            <a:t>5</a:t>
          </a:r>
          <a:r>
            <a:rPr lang="en-US" b="1" dirty="0"/>
            <a:t>) until the last</a:t>
          </a:r>
          <a:r>
            <a:rPr lang="tr-TR" b="1" dirty="0"/>
            <a:t> </a:t>
          </a:r>
          <a:r>
            <a:rPr lang="tr-TR" b="1" dirty="0" err="1"/>
            <a:t>day</a:t>
          </a:r>
          <a:r>
            <a:rPr lang="tr-TR" b="1" dirty="0"/>
            <a:t> </a:t>
          </a:r>
          <a:r>
            <a:rPr lang="en-US" b="1" dirty="0"/>
            <a:t>of the Spring Semester Final</a:t>
          </a:r>
          <a:r>
            <a:rPr lang="tr-TR" b="1" dirty="0"/>
            <a:t> </a:t>
          </a:r>
          <a:r>
            <a:rPr lang="tr-TR" b="1" dirty="0" err="1"/>
            <a:t>Make-Up</a:t>
          </a:r>
          <a:r>
            <a:rPr lang="en-US" b="1" dirty="0"/>
            <a:t> exams (</a:t>
          </a:r>
          <a:r>
            <a:rPr lang="tr-TR" b="1" dirty="0" err="1"/>
            <a:t>June</a:t>
          </a:r>
          <a:r>
            <a:rPr lang="tr-TR" b="1" dirty="0"/>
            <a:t> 20</a:t>
          </a:r>
          <a:r>
            <a:rPr lang="en-US" b="1" dirty="0"/>
            <a:t>, 202</a:t>
          </a:r>
          <a:r>
            <a:rPr lang="tr-TR" b="1" dirty="0"/>
            <a:t>5</a:t>
          </a:r>
          <a:r>
            <a:rPr lang="en-US" b="1" dirty="0"/>
            <a:t>).</a:t>
          </a:r>
          <a:endParaRPr lang="en-US" dirty="0"/>
        </a:p>
      </dgm:t>
    </dgm:pt>
    <dgm:pt modelId="{A58B9A3B-23DD-4FDA-BCB0-E80AF84BC0A6}" type="parTrans" cxnId="{FCD79FF4-C637-4860-A418-82FC3B4D9B3C}">
      <dgm:prSet/>
      <dgm:spPr/>
      <dgm:t>
        <a:bodyPr/>
        <a:lstStyle/>
        <a:p>
          <a:endParaRPr lang="en-US"/>
        </a:p>
      </dgm:t>
    </dgm:pt>
    <dgm:pt modelId="{29456E72-2607-47DA-B0BE-B2A2A20241A5}" type="sibTrans" cxnId="{FCD79FF4-C637-4860-A418-82FC3B4D9B3C}">
      <dgm:prSet/>
      <dgm:spPr/>
      <dgm:t>
        <a:bodyPr/>
        <a:lstStyle/>
        <a:p>
          <a:endParaRPr lang="en-US"/>
        </a:p>
      </dgm:t>
    </dgm:pt>
    <dgm:pt modelId="{D6FFFEF2-FDDE-420F-BF84-DDF8B553691A}">
      <dgm:prSet/>
      <dgm:spPr/>
      <dgm:t>
        <a:bodyPr/>
        <a:lstStyle/>
        <a:p>
          <a:r>
            <a:rPr lang="en-US" dirty="0"/>
            <a:t>Prior to the internship application, </a:t>
          </a:r>
          <a:r>
            <a:rPr lang="tr-TR" b="1" dirty="0"/>
            <a:t>Software</a:t>
          </a:r>
          <a:r>
            <a:rPr lang="en-US" b="1" dirty="0"/>
            <a:t> Engineering students </a:t>
          </a:r>
          <a:r>
            <a:rPr lang="en-US" dirty="0"/>
            <a:t>are required to complete </a:t>
          </a:r>
          <a:r>
            <a:rPr lang="en-US" b="1" dirty="0"/>
            <a:t>the Excel table </a:t>
          </a:r>
          <a:r>
            <a:rPr lang="tr-TR" b="1" dirty="0"/>
            <a:t>(</a:t>
          </a:r>
          <a:r>
            <a:rPr lang="tr-TR" b="1" dirty="0" err="1"/>
            <a:t>It</a:t>
          </a:r>
          <a:r>
            <a:rPr lang="tr-TR" b="1" dirty="0"/>
            <a:t> </a:t>
          </a:r>
          <a:r>
            <a:rPr lang="tr-TR" b="1" dirty="0" err="1"/>
            <a:t>will</a:t>
          </a:r>
          <a:r>
            <a:rPr lang="tr-TR" b="1" dirty="0"/>
            <a:t> be </a:t>
          </a:r>
          <a:r>
            <a:rPr lang="en-US" b="1" dirty="0"/>
            <a:t>provided </a:t>
          </a:r>
          <a:r>
            <a:rPr lang="tr-TR" b="1" dirty="0"/>
            <a:t>in</a:t>
          </a:r>
          <a:r>
            <a:rPr lang="en-US" b="1" dirty="0"/>
            <a:t> </a:t>
          </a:r>
          <a:r>
            <a:rPr lang="tr-TR" b="1" dirty="0"/>
            <a:t>a </a:t>
          </a:r>
          <a:r>
            <a:rPr lang="tr-TR" b="1" dirty="0" err="1"/>
            <a:t>future</a:t>
          </a:r>
          <a:r>
            <a:rPr lang="tr-TR" b="1" dirty="0"/>
            <a:t> </a:t>
          </a:r>
          <a:r>
            <a:rPr lang="tr-TR" b="1" dirty="0" err="1"/>
            <a:t>announcement</a:t>
          </a:r>
          <a:r>
            <a:rPr lang="tr-TR" b="1" dirty="0"/>
            <a:t>)</a:t>
          </a:r>
          <a:r>
            <a:rPr lang="en-US" b="1" dirty="0"/>
            <a:t>. Access to the Excel table will be closed at 17:00 on </a:t>
          </a:r>
          <a:r>
            <a:rPr lang="tr-TR" b="1" dirty="0" err="1"/>
            <a:t>June</a:t>
          </a:r>
          <a:r>
            <a:rPr lang="tr-TR" b="1" dirty="0"/>
            <a:t> 20</a:t>
          </a:r>
          <a:r>
            <a:rPr lang="en-US" b="1" dirty="0"/>
            <a:t>, 202</a:t>
          </a:r>
          <a:r>
            <a:rPr lang="tr-TR" b="1" dirty="0"/>
            <a:t>5</a:t>
          </a:r>
          <a:r>
            <a:rPr lang="en-US" b="1" dirty="0"/>
            <a:t>.</a:t>
          </a:r>
          <a:endParaRPr lang="en-US" dirty="0"/>
        </a:p>
      </dgm:t>
    </dgm:pt>
    <dgm:pt modelId="{A6EA1C29-4AC3-4138-A184-5E37DEB24CD6}" type="parTrans" cxnId="{FBF91575-2230-4D24-B4A2-B5C640186BA0}">
      <dgm:prSet/>
      <dgm:spPr/>
      <dgm:t>
        <a:bodyPr/>
        <a:lstStyle/>
        <a:p>
          <a:endParaRPr lang="en-US"/>
        </a:p>
      </dgm:t>
    </dgm:pt>
    <dgm:pt modelId="{48BC1128-CD45-498F-A9A3-C6D83838090C}" type="sibTrans" cxnId="{FBF91575-2230-4D24-B4A2-B5C640186BA0}">
      <dgm:prSet/>
      <dgm:spPr/>
      <dgm:t>
        <a:bodyPr/>
        <a:lstStyle/>
        <a:p>
          <a:endParaRPr lang="en-US"/>
        </a:p>
      </dgm:t>
    </dgm:pt>
    <dgm:pt modelId="{3ADD2EA2-77FA-488A-A0F2-1B8908A07775}">
      <dgm:prSet/>
      <dgm:spPr/>
      <dgm:t>
        <a:bodyPr/>
        <a:lstStyle/>
        <a:p>
          <a:r>
            <a:rPr lang="en-US" dirty="0"/>
            <a:t>During the internship period, students are not permitted to take leave unless under </a:t>
          </a:r>
          <a:r>
            <a:rPr lang="en-US" b="1" dirty="0"/>
            <a:t>unavoidable circumstances such as illness or a funeral</a:t>
          </a:r>
          <a:r>
            <a:rPr lang="en-US" dirty="0"/>
            <a:t>. Leave taken due to compulsory situations </a:t>
          </a:r>
          <a:r>
            <a:rPr lang="en-US" b="1" dirty="0"/>
            <a:t>cannot exceed 2 days</a:t>
          </a:r>
          <a:r>
            <a:rPr lang="en-US" dirty="0"/>
            <a:t>. Students who take leave or report must complete </a:t>
          </a:r>
          <a:r>
            <a:rPr lang="en-US" b="1" dirty="0"/>
            <a:t>these missed days by adding them to the end of the internship</a:t>
          </a:r>
          <a:r>
            <a:rPr lang="en-US" dirty="0"/>
            <a:t>.</a:t>
          </a:r>
        </a:p>
      </dgm:t>
    </dgm:pt>
    <dgm:pt modelId="{FF6A77BC-0AFC-4E8E-B767-D75A19725414}" type="parTrans" cxnId="{88547BC7-7C98-417C-8CF3-B62F574EF56C}">
      <dgm:prSet/>
      <dgm:spPr/>
      <dgm:t>
        <a:bodyPr/>
        <a:lstStyle/>
        <a:p>
          <a:endParaRPr lang="en-US"/>
        </a:p>
      </dgm:t>
    </dgm:pt>
    <dgm:pt modelId="{7B5B351A-3151-449E-BCD9-5E1FAA419352}" type="sibTrans" cxnId="{88547BC7-7C98-417C-8CF3-B62F574EF56C}">
      <dgm:prSet/>
      <dgm:spPr/>
      <dgm:t>
        <a:bodyPr/>
        <a:lstStyle/>
        <a:p>
          <a:endParaRPr lang="en-US"/>
        </a:p>
      </dgm:t>
    </dgm:pt>
    <dgm:pt modelId="{D3DE3374-4DEE-4C35-8FB7-B794DD5E1075}" type="pres">
      <dgm:prSet presAssocID="{03E6BD0C-95CA-490F-BB49-0AAADD7B7608}" presName="root" presStyleCnt="0">
        <dgm:presLayoutVars>
          <dgm:dir/>
          <dgm:resizeHandles val="exact"/>
        </dgm:presLayoutVars>
      </dgm:prSet>
      <dgm:spPr/>
    </dgm:pt>
    <dgm:pt modelId="{A73698C4-E3A7-45C5-9D23-D2EC5B89C192}" type="pres">
      <dgm:prSet presAssocID="{CD59430E-AFC8-48FA-B78E-F7BE16EC2066}" presName="compNode" presStyleCnt="0"/>
      <dgm:spPr/>
    </dgm:pt>
    <dgm:pt modelId="{C385DB72-AEA8-45F6-9254-3988CDE707B6}" type="pres">
      <dgm:prSet presAssocID="{CD59430E-AFC8-48FA-B78E-F7BE16EC2066}" presName="bgRect" presStyleLbl="bgShp" presStyleIdx="0" presStyleCnt="4" custScaleY="161885"/>
      <dgm:spPr/>
    </dgm:pt>
    <dgm:pt modelId="{720CC984-6862-4BD4-BD50-427B1BAF52CE}" type="pres">
      <dgm:prSet presAssocID="{CD59430E-AFC8-48FA-B78E-F7BE16EC206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lim insanı"/>
        </a:ext>
      </dgm:extLst>
    </dgm:pt>
    <dgm:pt modelId="{82249CF6-2631-45C8-B47C-146EED6D2221}" type="pres">
      <dgm:prSet presAssocID="{CD59430E-AFC8-48FA-B78E-F7BE16EC2066}" presName="spaceRect" presStyleCnt="0"/>
      <dgm:spPr/>
    </dgm:pt>
    <dgm:pt modelId="{B0E957A4-43FA-4093-AEBC-79FDB7946315}" type="pres">
      <dgm:prSet presAssocID="{CD59430E-AFC8-48FA-B78E-F7BE16EC2066}" presName="parTx" presStyleLbl="revTx" presStyleIdx="0" presStyleCnt="4">
        <dgm:presLayoutVars>
          <dgm:chMax val="0"/>
          <dgm:chPref val="0"/>
        </dgm:presLayoutVars>
      </dgm:prSet>
      <dgm:spPr/>
    </dgm:pt>
    <dgm:pt modelId="{1DC7F4EF-E64F-4003-9CEE-A25BAE30502C}" type="pres">
      <dgm:prSet presAssocID="{51DAB428-1EEB-45DF-9B2F-AB8498AA4D0A}" presName="sibTrans" presStyleCnt="0"/>
      <dgm:spPr/>
    </dgm:pt>
    <dgm:pt modelId="{2D51B88B-C8E9-4207-A01A-E599507E7AA9}" type="pres">
      <dgm:prSet presAssocID="{8E115138-6921-44EF-A9C3-DDDCB2B529F8}" presName="compNode" presStyleCnt="0"/>
      <dgm:spPr/>
    </dgm:pt>
    <dgm:pt modelId="{5973C174-AB11-4DF1-BB45-91ACBB2D712E}" type="pres">
      <dgm:prSet presAssocID="{8E115138-6921-44EF-A9C3-DDDCB2B529F8}" presName="bgRect" presStyleLbl="bgShp" presStyleIdx="1" presStyleCnt="4"/>
      <dgm:spPr/>
    </dgm:pt>
    <dgm:pt modelId="{FC032C4D-532B-4FF6-84AA-6AEB533D9C39}" type="pres">
      <dgm:prSet presAssocID="{8E115138-6921-44EF-A9C3-DDDCB2B529F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29F12EFE-9FF7-400A-BE48-D87DF2E27051}" type="pres">
      <dgm:prSet presAssocID="{8E115138-6921-44EF-A9C3-DDDCB2B529F8}" presName="spaceRect" presStyleCnt="0"/>
      <dgm:spPr/>
    </dgm:pt>
    <dgm:pt modelId="{61A033A2-410F-48F8-B659-05620004337B}" type="pres">
      <dgm:prSet presAssocID="{8E115138-6921-44EF-A9C3-DDDCB2B529F8}" presName="parTx" presStyleLbl="revTx" presStyleIdx="1" presStyleCnt="4">
        <dgm:presLayoutVars>
          <dgm:chMax val="0"/>
          <dgm:chPref val="0"/>
        </dgm:presLayoutVars>
      </dgm:prSet>
      <dgm:spPr/>
    </dgm:pt>
    <dgm:pt modelId="{7E4EEEA0-435F-4536-A369-1ABD9EAD2074}" type="pres">
      <dgm:prSet presAssocID="{29456E72-2607-47DA-B0BE-B2A2A20241A5}" presName="sibTrans" presStyleCnt="0"/>
      <dgm:spPr/>
    </dgm:pt>
    <dgm:pt modelId="{78821EDF-331A-445E-9B93-3B613F921A50}" type="pres">
      <dgm:prSet presAssocID="{D6FFFEF2-FDDE-420F-BF84-DDF8B553691A}" presName="compNode" presStyleCnt="0"/>
      <dgm:spPr/>
    </dgm:pt>
    <dgm:pt modelId="{3B78CD40-E0A7-4AC3-8496-53BCA35279B9}" type="pres">
      <dgm:prSet presAssocID="{D6FFFEF2-FDDE-420F-BF84-DDF8B553691A}" presName="bgRect" presStyleLbl="bgShp" presStyleIdx="2" presStyleCnt="4"/>
      <dgm:spPr/>
    </dgm:pt>
    <dgm:pt modelId="{356389D2-F06A-4A2C-B692-B8F6CCB677E3}" type="pres">
      <dgm:prSet presAssocID="{D6FFFEF2-FDDE-420F-BF84-DDF8B553691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kış Çizelgesi"/>
        </a:ext>
      </dgm:extLst>
    </dgm:pt>
    <dgm:pt modelId="{B8340847-08AD-40CF-9BB5-C56AD713EDD9}" type="pres">
      <dgm:prSet presAssocID="{D6FFFEF2-FDDE-420F-BF84-DDF8B553691A}" presName="spaceRect" presStyleCnt="0"/>
      <dgm:spPr/>
    </dgm:pt>
    <dgm:pt modelId="{DCDE066D-E962-491A-BE23-3206C5A7C9CB}" type="pres">
      <dgm:prSet presAssocID="{D6FFFEF2-FDDE-420F-BF84-DDF8B553691A}" presName="parTx" presStyleLbl="revTx" presStyleIdx="2" presStyleCnt="4">
        <dgm:presLayoutVars>
          <dgm:chMax val="0"/>
          <dgm:chPref val="0"/>
        </dgm:presLayoutVars>
      </dgm:prSet>
      <dgm:spPr/>
    </dgm:pt>
    <dgm:pt modelId="{FD757821-00B0-474B-957F-35B4227A7837}" type="pres">
      <dgm:prSet presAssocID="{48BC1128-CD45-498F-A9A3-C6D83838090C}" presName="sibTrans" presStyleCnt="0"/>
      <dgm:spPr/>
    </dgm:pt>
    <dgm:pt modelId="{704C0318-D629-4D2D-8A10-B5470FCD3346}" type="pres">
      <dgm:prSet presAssocID="{3ADD2EA2-77FA-488A-A0F2-1B8908A07775}" presName="compNode" presStyleCnt="0"/>
      <dgm:spPr/>
    </dgm:pt>
    <dgm:pt modelId="{E13EF1B1-A734-4F13-98D4-B45B35E4F403}" type="pres">
      <dgm:prSet presAssocID="{3ADD2EA2-77FA-488A-A0F2-1B8908A07775}" presName="bgRect" presStyleLbl="bgShp" presStyleIdx="3" presStyleCnt="4"/>
      <dgm:spPr/>
    </dgm:pt>
    <dgm:pt modelId="{53B3AABC-B255-4038-A455-AD34EDA1EE03}" type="pres">
      <dgm:prSet presAssocID="{3ADD2EA2-77FA-488A-A0F2-1B8908A0777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hriş edici"/>
        </a:ext>
      </dgm:extLst>
    </dgm:pt>
    <dgm:pt modelId="{3232F8BC-2092-406D-9C2D-DA79AA0A325C}" type="pres">
      <dgm:prSet presAssocID="{3ADD2EA2-77FA-488A-A0F2-1B8908A07775}" presName="spaceRect" presStyleCnt="0"/>
      <dgm:spPr/>
    </dgm:pt>
    <dgm:pt modelId="{8CADD609-0C45-498C-9319-815C9465C0CD}" type="pres">
      <dgm:prSet presAssocID="{3ADD2EA2-77FA-488A-A0F2-1B8908A07775}" presName="parTx" presStyleLbl="revTx" presStyleIdx="3" presStyleCnt="4">
        <dgm:presLayoutVars>
          <dgm:chMax val="0"/>
          <dgm:chPref val="0"/>
        </dgm:presLayoutVars>
      </dgm:prSet>
      <dgm:spPr/>
    </dgm:pt>
  </dgm:ptLst>
  <dgm:cxnLst>
    <dgm:cxn modelId="{CBB30E0F-C418-4265-BBBB-F4634518C818}" type="presOf" srcId="{03E6BD0C-95CA-490F-BB49-0AAADD7B7608}" destId="{D3DE3374-4DEE-4C35-8FB7-B794DD5E1075}" srcOrd="0" destOrd="0" presId="urn:microsoft.com/office/officeart/2018/2/layout/IconVerticalSolidList"/>
    <dgm:cxn modelId="{04251B21-22C4-42B4-B5CB-D271ECD9A519}" type="presOf" srcId="{3ADD2EA2-77FA-488A-A0F2-1B8908A07775}" destId="{8CADD609-0C45-498C-9319-815C9465C0CD}" srcOrd="0" destOrd="0" presId="urn:microsoft.com/office/officeart/2018/2/layout/IconVerticalSolidList"/>
    <dgm:cxn modelId="{FC43EC74-4A9F-4532-A178-A70714852594}" type="presOf" srcId="{8E115138-6921-44EF-A9C3-DDDCB2B529F8}" destId="{61A033A2-410F-48F8-B659-05620004337B}" srcOrd="0" destOrd="0" presId="urn:microsoft.com/office/officeart/2018/2/layout/IconVerticalSolidList"/>
    <dgm:cxn modelId="{FBF91575-2230-4D24-B4A2-B5C640186BA0}" srcId="{03E6BD0C-95CA-490F-BB49-0AAADD7B7608}" destId="{D6FFFEF2-FDDE-420F-BF84-DDF8B553691A}" srcOrd="2" destOrd="0" parTransId="{A6EA1C29-4AC3-4138-A184-5E37DEB24CD6}" sibTransId="{48BC1128-CD45-498F-A9A3-C6D83838090C}"/>
    <dgm:cxn modelId="{F3707485-9601-4317-8434-06DC7BB7B04D}" type="presOf" srcId="{D6FFFEF2-FDDE-420F-BF84-DDF8B553691A}" destId="{DCDE066D-E962-491A-BE23-3206C5A7C9CB}" srcOrd="0" destOrd="0" presId="urn:microsoft.com/office/officeart/2018/2/layout/IconVerticalSolidList"/>
    <dgm:cxn modelId="{0365018A-2CD9-4CAA-B977-C94F9E3A3F22}" type="presOf" srcId="{CD59430E-AFC8-48FA-B78E-F7BE16EC2066}" destId="{B0E957A4-43FA-4093-AEBC-79FDB7946315}" srcOrd="0" destOrd="0" presId="urn:microsoft.com/office/officeart/2018/2/layout/IconVerticalSolidList"/>
    <dgm:cxn modelId="{9CB613AD-DD5C-4EC5-8AFB-84A11E8FA946}" srcId="{03E6BD0C-95CA-490F-BB49-0AAADD7B7608}" destId="{CD59430E-AFC8-48FA-B78E-F7BE16EC2066}" srcOrd="0" destOrd="0" parTransId="{146DEEE5-524B-4D31-9469-B812F1A2A5CB}" sibTransId="{51DAB428-1EEB-45DF-9B2F-AB8498AA4D0A}"/>
    <dgm:cxn modelId="{88547BC7-7C98-417C-8CF3-B62F574EF56C}" srcId="{03E6BD0C-95CA-490F-BB49-0AAADD7B7608}" destId="{3ADD2EA2-77FA-488A-A0F2-1B8908A07775}" srcOrd="3" destOrd="0" parTransId="{FF6A77BC-0AFC-4E8E-B767-D75A19725414}" sibTransId="{7B5B351A-3151-449E-BCD9-5E1FAA419352}"/>
    <dgm:cxn modelId="{FCD79FF4-C637-4860-A418-82FC3B4D9B3C}" srcId="{03E6BD0C-95CA-490F-BB49-0AAADD7B7608}" destId="{8E115138-6921-44EF-A9C3-DDDCB2B529F8}" srcOrd="1" destOrd="0" parTransId="{A58B9A3B-23DD-4FDA-BCB0-E80AF84BC0A6}" sibTransId="{29456E72-2607-47DA-B0BE-B2A2A20241A5}"/>
    <dgm:cxn modelId="{2924B2F5-DD0B-4FA1-80DD-CE2A55C7836B}" type="presParOf" srcId="{D3DE3374-4DEE-4C35-8FB7-B794DD5E1075}" destId="{A73698C4-E3A7-45C5-9D23-D2EC5B89C192}" srcOrd="0" destOrd="0" presId="urn:microsoft.com/office/officeart/2018/2/layout/IconVerticalSolidList"/>
    <dgm:cxn modelId="{913D67BD-99C8-4AB9-85E0-D46300814D10}" type="presParOf" srcId="{A73698C4-E3A7-45C5-9D23-D2EC5B89C192}" destId="{C385DB72-AEA8-45F6-9254-3988CDE707B6}" srcOrd="0" destOrd="0" presId="urn:microsoft.com/office/officeart/2018/2/layout/IconVerticalSolidList"/>
    <dgm:cxn modelId="{508160D9-E577-42C6-8DB2-7A34B359A5B3}" type="presParOf" srcId="{A73698C4-E3A7-45C5-9D23-D2EC5B89C192}" destId="{720CC984-6862-4BD4-BD50-427B1BAF52CE}" srcOrd="1" destOrd="0" presId="urn:microsoft.com/office/officeart/2018/2/layout/IconVerticalSolidList"/>
    <dgm:cxn modelId="{7C599B36-0498-42B5-A787-9240E3F83CFC}" type="presParOf" srcId="{A73698C4-E3A7-45C5-9D23-D2EC5B89C192}" destId="{82249CF6-2631-45C8-B47C-146EED6D2221}" srcOrd="2" destOrd="0" presId="urn:microsoft.com/office/officeart/2018/2/layout/IconVerticalSolidList"/>
    <dgm:cxn modelId="{1B209C78-6925-48FB-A481-174FA036E08F}" type="presParOf" srcId="{A73698C4-E3A7-45C5-9D23-D2EC5B89C192}" destId="{B0E957A4-43FA-4093-AEBC-79FDB7946315}" srcOrd="3" destOrd="0" presId="urn:microsoft.com/office/officeart/2018/2/layout/IconVerticalSolidList"/>
    <dgm:cxn modelId="{1F64B7B6-504F-4967-A935-08F1BF6B546E}" type="presParOf" srcId="{D3DE3374-4DEE-4C35-8FB7-B794DD5E1075}" destId="{1DC7F4EF-E64F-4003-9CEE-A25BAE30502C}" srcOrd="1" destOrd="0" presId="urn:microsoft.com/office/officeart/2018/2/layout/IconVerticalSolidList"/>
    <dgm:cxn modelId="{0392AE6C-E52C-40AC-A5F0-264C526FCA6A}" type="presParOf" srcId="{D3DE3374-4DEE-4C35-8FB7-B794DD5E1075}" destId="{2D51B88B-C8E9-4207-A01A-E599507E7AA9}" srcOrd="2" destOrd="0" presId="urn:microsoft.com/office/officeart/2018/2/layout/IconVerticalSolidList"/>
    <dgm:cxn modelId="{053DD1B4-D3E4-4FF6-A82F-50AC240A9509}" type="presParOf" srcId="{2D51B88B-C8E9-4207-A01A-E599507E7AA9}" destId="{5973C174-AB11-4DF1-BB45-91ACBB2D712E}" srcOrd="0" destOrd="0" presId="urn:microsoft.com/office/officeart/2018/2/layout/IconVerticalSolidList"/>
    <dgm:cxn modelId="{155D77FD-BBED-44B3-A3CB-44983B5CC847}" type="presParOf" srcId="{2D51B88B-C8E9-4207-A01A-E599507E7AA9}" destId="{FC032C4D-532B-4FF6-84AA-6AEB533D9C39}" srcOrd="1" destOrd="0" presId="urn:microsoft.com/office/officeart/2018/2/layout/IconVerticalSolidList"/>
    <dgm:cxn modelId="{39237A8C-41A2-4BA4-AFED-8CDE9E25185E}" type="presParOf" srcId="{2D51B88B-C8E9-4207-A01A-E599507E7AA9}" destId="{29F12EFE-9FF7-400A-BE48-D87DF2E27051}" srcOrd="2" destOrd="0" presId="urn:microsoft.com/office/officeart/2018/2/layout/IconVerticalSolidList"/>
    <dgm:cxn modelId="{50042BFA-A384-423F-B2C2-F6836F387CBB}" type="presParOf" srcId="{2D51B88B-C8E9-4207-A01A-E599507E7AA9}" destId="{61A033A2-410F-48F8-B659-05620004337B}" srcOrd="3" destOrd="0" presId="urn:microsoft.com/office/officeart/2018/2/layout/IconVerticalSolidList"/>
    <dgm:cxn modelId="{E0A65395-5E3E-4A65-A613-23DA776FA752}" type="presParOf" srcId="{D3DE3374-4DEE-4C35-8FB7-B794DD5E1075}" destId="{7E4EEEA0-435F-4536-A369-1ABD9EAD2074}" srcOrd="3" destOrd="0" presId="urn:microsoft.com/office/officeart/2018/2/layout/IconVerticalSolidList"/>
    <dgm:cxn modelId="{FAB09BF2-3AE7-4885-B249-5AC69637A1AC}" type="presParOf" srcId="{D3DE3374-4DEE-4C35-8FB7-B794DD5E1075}" destId="{78821EDF-331A-445E-9B93-3B613F921A50}" srcOrd="4" destOrd="0" presId="urn:microsoft.com/office/officeart/2018/2/layout/IconVerticalSolidList"/>
    <dgm:cxn modelId="{9EDCC2D8-282B-484E-BA6E-2FA22113CFF6}" type="presParOf" srcId="{78821EDF-331A-445E-9B93-3B613F921A50}" destId="{3B78CD40-E0A7-4AC3-8496-53BCA35279B9}" srcOrd="0" destOrd="0" presId="urn:microsoft.com/office/officeart/2018/2/layout/IconVerticalSolidList"/>
    <dgm:cxn modelId="{0D260013-94AD-4108-81D5-54F052045767}" type="presParOf" srcId="{78821EDF-331A-445E-9B93-3B613F921A50}" destId="{356389D2-F06A-4A2C-B692-B8F6CCB677E3}" srcOrd="1" destOrd="0" presId="urn:microsoft.com/office/officeart/2018/2/layout/IconVerticalSolidList"/>
    <dgm:cxn modelId="{685E4B04-EE6E-4FD3-8A12-91F06844EA9B}" type="presParOf" srcId="{78821EDF-331A-445E-9B93-3B613F921A50}" destId="{B8340847-08AD-40CF-9BB5-C56AD713EDD9}" srcOrd="2" destOrd="0" presId="urn:microsoft.com/office/officeart/2018/2/layout/IconVerticalSolidList"/>
    <dgm:cxn modelId="{463A3588-8F3E-4A12-A4B0-7BA229A528F4}" type="presParOf" srcId="{78821EDF-331A-445E-9B93-3B613F921A50}" destId="{DCDE066D-E962-491A-BE23-3206C5A7C9CB}" srcOrd="3" destOrd="0" presId="urn:microsoft.com/office/officeart/2018/2/layout/IconVerticalSolidList"/>
    <dgm:cxn modelId="{5264113F-0842-4F79-81B2-08CA74C81E08}" type="presParOf" srcId="{D3DE3374-4DEE-4C35-8FB7-B794DD5E1075}" destId="{FD757821-00B0-474B-957F-35B4227A7837}" srcOrd="5" destOrd="0" presId="urn:microsoft.com/office/officeart/2018/2/layout/IconVerticalSolidList"/>
    <dgm:cxn modelId="{5A181411-547F-42D1-99A4-EDE878B785B4}" type="presParOf" srcId="{D3DE3374-4DEE-4C35-8FB7-B794DD5E1075}" destId="{704C0318-D629-4D2D-8A10-B5470FCD3346}" srcOrd="6" destOrd="0" presId="urn:microsoft.com/office/officeart/2018/2/layout/IconVerticalSolidList"/>
    <dgm:cxn modelId="{7D3480B6-853A-43E7-9805-78CFC0782EC5}" type="presParOf" srcId="{704C0318-D629-4D2D-8A10-B5470FCD3346}" destId="{E13EF1B1-A734-4F13-98D4-B45B35E4F403}" srcOrd="0" destOrd="0" presId="urn:microsoft.com/office/officeart/2018/2/layout/IconVerticalSolidList"/>
    <dgm:cxn modelId="{8FA84439-26A5-48EA-B633-86C87F0B5CF4}" type="presParOf" srcId="{704C0318-D629-4D2D-8A10-B5470FCD3346}" destId="{53B3AABC-B255-4038-A455-AD34EDA1EE03}" srcOrd="1" destOrd="0" presId="urn:microsoft.com/office/officeart/2018/2/layout/IconVerticalSolidList"/>
    <dgm:cxn modelId="{2C8C412F-8F69-4EA6-B504-85ABDB424DDB}" type="presParOf" srcId="{704C0318-D629-4D2D-8A10-B5470FCD3346}" destId="{3232F8BC-2092-406D-9C2D-DA79AA0A325C}" srcOrd="2" destOrd="0" presId="urn:microsoft.com/office/officeart/2018/2/layout/IconVerticalSolidList"/>
    <dgm:cxn modelId="{8C65B1E9-FEE9-4D89-885B-4E6CF0878EDD}" type="presParOf" srcId="{704C0318-D629-4D2D-8A10-B5470FCD3346}" destId="{8CADD609-0C45-498C-9319-815C9465C0C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87C993-3D6B-4096-955C-2830F554CD3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D9702BE-87EF-4EB8-970D-58E8766E509F}">
      <dgm:prSet/>
      <dgm:spPr/>
      <dgm:t>
        <a:bodyPr/>
        <a:lstStyle/>
        <a:p>
          <a:pPr>
            <a:lnSpc>
              <a:spcPct val="100000"/>
            </a:lnSpc>
          </a:pPr>
          <a:r>
            <a:rPr lang="en-US" dirty="0"/>
            <a:t>When filling out the General Report, attention should be paid to the following points: images or codes should be included in the appendices section, references should be made to these contents from within the report, and contents without references should not be included in the report.</a:t>
          </a:r>
        </a:p>
      </dgm:t>
    </dgm:pt>
    <dgm:pt modelId="{FE61B615-6213-4088-9E9A-6CD606751BCC}" type="parTrans" cxnId="{E5280483-F54A-4DDB-9921-847F864BF5EA}">
      <dgm:prSet/>
      <dgm:spPr/>
      <dgm:t>
        <a:bodyPr/>
        <a:lstStyle/>
        <a:p>
          <a:endParaRPr lang="en-US"/>
        </a:p>
      </dgm:t>
    </dgm:pt>
    <dgm:pt modelId="{958653F2-318C-4DC6-8F4E-868035EDCA46}" type="sibTrans" cxnId="{E5280483-F54A-4DDB-9921-847F864BF5EA}">
      <dgm:prSet/>
      <dgm:spPr/>
      <dgm:t>
        <a:bodyPr/>
        <a:lstStyle/>
        <a:p>
          <a:endParaRPr lang="en-US"/>
        </a:p>
      </dgm:t>
    </dgm:pt>
    <dgm:pt modelId="{7172DEBB-FEF9-4083-B7F6-C1901E8F50D2}">
      <dgm:prSet/>
      <dgm:spPr/>
      <dgm:t>
        <a:bodyPr/>
        <a:lstStyle/>
        <a:p>
          <a:pPr>
            <a:lnSpc>
              <a:spcPct val="100000"/>
            </a:lnSpc>
          </a:pPr>
          <a:r>
            <a:rPr lang="en-US"/>
            <a:t>At the same time, students should not provide a definition of the technologies they used longer than a small paragraph. The focus of the report should be on the work done with that technology, not what the technology is.</a:t>
          </a:r>
        </a:p>
      </dgm:t>
    </dgm:pt>
    <dgm:pt modelId="{17FC8743-CA76-4B68-B8B3-E301D38DCAED}" type="parTrans" cxnId="{523AF91B-D4AA-4D3D-9C8B-4E424BC0AD98}">
      <dgm:prSet/>
      <dgm:spPr/>
      <dgm:t>
        <a:bodyPr/>
        <a:lstStyle/>
        <a:p>
          <a:endParaRPr lang="en-US"/>
        </a:p>
      </dgm:t>
    </dgm:pt>
    <dgm:pt modelId="{73DBCD77-2B35-42BF-94D6-79CAE5C9C8AD}" type="sibTrans" cxnId="{523AF91B-D4AA-4D3D-9C8B-4E424BC0AD98}">
      <dgm:prSet/>
      <dgm:spPr/>
      <dgm:t>
        <a:bodyPr/>
        <a:lstStyle/>
        <a:p>
          <a:endParaRPr lang="en-US"/>
        </a:p>
      </dgm:t>
    </dgm:pt>
    <dgm:pt modelId="{C456155D-A439-4290-8E8F-1F7705AF8EF3}" type="pres">
      <dgm:prSet presAssocID="{4287C993-3D6B-4096-955C-2830F554CD32}" presName="root" presStyleCnt="0">
        <dgm:presLayoutVars>
          <dgm:dir/>
          <dgm:resizeHandles val="exact"/>
        </dgm:presLayoutVars>
      </dgm:prSet>
      <dgm:spPr/>
    </dgm:pt>
    <dgm:pt modelId="{500D4CCE-83AA-49DC-8633-FB1A16AEC881}" type="pres">
      <dgm:prSet presAssocID="{4D9702BE-87EF-4EB8-970D-58E8766E509F}" presName="compNode" presStyleCnt="0"/>
      <dgm:spPr/>
    </dgm:pt>
    <dgm:pt modelId="{9BD91587-00CD-43D6-9906-25C702AD5746}" type="pres">
      <dgm:prSet presAssocID="{4D9702BE-87EF-4EB8-970D-58E8766E509F}" presName="bgRect" presStyleLbl="bgShp" presStyleIdx="0" presStyleCnt="2"/>
      <dgm:spPr/>
    </dgm:pt>
    <dgm:pt modelId="{D5B6BDEA-D005-4989-B57E-34EA03C89C5E}" type="pres">
      <dgm:prSet presAssocID="{4D9702BE-87EF-4EB8-970D-58E8766E50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sed Quotation Mark"/>
        </a:ext>
      </dgm:extLst>
    </dgm:pt>
    <dgm:pt modelId="{840EBB93-647F-42E0-96A7-0B79F908A4FA}" type="pres">
      <dgm:prSet presAssocID="{4D9702BE-87EF-4EB8-970D-58E8766E509F}" presName="spaceRect" presStyleCnt="0"/>
      <dgm:spPr/>
    </dgm:pt>
    <dgm:pt modelId="{7CC28504-01D6-4204-B361-52E0DCF99D4D}" type="pres">
      <dgm:prSet presAssocID="{4D9702BE-87EF-4EB8-970D-58E8766E509F}" presName="parTx" presStyleLbl="revTx" presStyleIdx="0" presStyleCnt="2">
        <dgm:presLayoutVars>
          <dgm:chMax val="0"/>
          <dgm:chPref val="0"/>
        </dgm:presLayoutVars>
      </dgm:prSet>
      <dgm:spPr/>
    </dgm:pt>
    <dgm:pt modelId="{2A30D753-A148-4C39-81D8-D93CBE5AB91C}" type="pres">
      <dgm:prSet presAssocID="{958653F2-318C-4DC6-8F4E-868035EDCA46}" presName="sibTrans" presStyleCnt="0"/>
      <dgm:spPr/>
    </dgm:pt>
    <dgm:pt modelId="{B08E95B7-C0A5-4FC6-8278-5244A7A1C890}" type="pres">
      <dgm:prSet presAssocID="{7172DEBB-FEF9-4083-B7F6-C1901E8F50D2}" presName="compNode" presStyleCnt="0"/>
      <dgm:spPr/>
    </dgm:pt>
    <dgm:pt modelId="{764ED42B-D0D8-4CDE-BFC9-5588808898C5}" type="pres">
      <dgm:prSet presAssocID="{7172DEBB-FEF9-4083-B7F6-C1901E8F50D2}" presName="bgRect" presStyleLbl="bgShp" presStyleIdx="1" presStyleCnt="2"/>
      <dgm:spPr/>
    </dgm:pt>
    <dgm:pt modelId="{9BC7AA09-740D-4055-8E79-522A37E80E1C}" type="pres">
      <dgm:prSet presAssocID="{7172DEBB-FEF9-4083-B7F6-C1901E8F50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ınıf"/>
        </a:ext>
      </dgm:extLst>
    </dgm:pt>
    <dgm:pt modelId="{D3F063B5-3BCB-427C-AB9F-2C0905BB435B}" type="pres">
      <dgm:prSet presAssocID="{7172DEBB-FEF9-4083-B7F6-C1901E8F50D2}" presName="spaceRect" presStyleCnt="0"/>
      <dgm:spPr/>
    </dgm:pt>
    <dgm:pt modelId="{763BD776-970D-4E1D-90D4-CC9046B3B213}" type="pres">
      <dgm:prSet presAssocID="{7172DEBB-FEF9-4083-B7F6-C1901E8F50D2}" presName="parTx" presStyleLbl="revTx" presStyleIdx="1" presStyleCnt="2">
        <dgm:presLayoutVars>
          <dgm:chMax val="0"/>
          <dgm:chPref val="0"/>
        </dgm:presLayoutVars>
      </dgm:prSet>
      <dgm:spPr/>
    </dgm:pt>
  </dgm:ptLst>
  <dgm:cxnLst>
    <dgm:cxn modelId="{523AF91B-D4AA-4D3D-9C8B-4E424BC0AD98}" srcId="{4287C993-3D6B-4096-955C-2830F554CD32}" destId="{7172DEBB-FEF9-4083-B7F6-C1901E8F50D2}" srcOrd="1" destOrd="0" parTransId="{17FC8743-CA76-4B68-B8B3-E301D38DCAED}" sibTransId="{73DBCD77-2B35-42BF-94D6-79CAE5C9C8AD}"/>
    <dgm:cxn modelId="{5DA96B6D-1DED-4CC2-8E87-623FD0E3B3FB}" type="presOf" srcId="{4D9702BE-87EF-4EB8-970D-58E8766E509F}" destId="{7CC28504-01D6-4204-B361-52E0DCF99D4D}" srcOrd="0" destOrd="0" presId="urn:microsoft.com/office/officeart/2018/2/layout/IconVerticalSolidList"/>
    <dgm:cxn modelId="{AC410558-D412-401E-B2A4-D71FE3F52786}" type="presOf" srcId="{4287C993-3D6B-4096-955C-2830F554CD32}" destId="{C456155D-A439-4290-8E8F-1F7705AF8EF3}" srcOrd="0" destOrd="0" presId="urn:microsoft.com/office/officeart/2018/2/layout/IconVerticalSolidList"/>
    <dgm:cxn modelId="{E5280483-F54A-4DDB-9921-847F864BF5EA}" srcId="{4287C993-3D6B-4096-955C-2830F554CD32}" destId="{4D9702BE-87EF-4EB8-970D-58E8766E509F}" srcOrd="0" destOrd="0" parTransId="{FE61B615-6213-4088-9E9A-6CD606751BCC}" sibTransId="{958653F2-318C-4DC6-8F4E-868035EDCA46}"/>
    <dgm:cxn modelId="{082FBBCE-798A-4BCE-9C1F-2BAC579AF4A8}" type="presOf" srcId="{7172DEBB-FEF9-4083-B7F6-C1901E8F50D2}" destId="{763BD776-970D-4E1D-90D4-CC9046B3B213}" srcOrd="0" destOrd="0" presId="urn:microsoft.com/office/officeart/2018/2/layout/IconVerticalSolidList"/>
    <dgm:cxn modelId="{208AE6C7-6BA1-446D-8E0D-1171F87A75CF}" type="presParOf" srcId="{C456155D-A439-4290-8E8F-1F7705AF8EF3}" destId="{500D4CCE-83AA-49DC-8633-FB1A16AEC881}" srcOrd="0" destOrd="0" presId="urn:microsoft.com/office/officeart/2018/2/layout/IconVerticalSolidList"/>
    <dgm:cxn modelId="{A59DB58D-5829-49DB-AEE6-D6BD51859519}" type="presParOf" srcId="{500D4CCE-83AA-49DC-8633-FB1A16AEC881}" destId="{9BD91587-00CD-43D6-9906-25C702AD5746}" srcOrd="0" destOrd="0" presId="urn:microsoft.com/office/officeart/2018/2/layout/IconVerticalSolidList"/>
    <dgm:cxn modelId="{DA5AF497-5040-407E-98E5-553089539C95}" type="presParOf" srcId="{500D4CCE-83AA-49DC-8633-FB1A16AEC881}" destId="{D5B6BDEA-D005-4989-B57E-34EA03C89C5E}" srcOrd="1" destOrd="0" presId="urn:microsoft.com/office/officeart/2018/2/layout/IconVerticalSolidList"/>
    <dgm:cxn modelId="{86AB60CA-D484-46E5-996D-13B8380A2467}" type="presParOf" srcId="{500D4CCE-83AA-49DC-8633-FB1A16AEC881}" destId="{840EBB93-647F-42E0-96A7-0B79F908A4FA}" srcOrd="2" destOrd="0" presId="urn:microsoft.com/office/officeart/2018/2/layout/IconVerticalSolidList"/>
    <dgm:cxn modelId="{53A4536A-6121-4AB9-9A53-CAFD495B4CFE}" type="presParOf" srcId="{500D4CCE-83AA-49DC-8633-FB1A16AEC881}" destId="{7CC28504-01D6-4204-B361-52E0DCF99D4D}" srcOrd="3" destOrd="0" presId="urn:microsoft.com/office/officeart/2018/2/layout/IconVerticalSolidList"/>
    <dgm:cxn modelId="{92DC843F-1104-47A3-A72A-BB1DFF2C0214}" type="presParOf" srcId="{C456155D-A439-4290-8E8F-1F7705AF8EF3}" destId="{2A30D753-A148-4C39-81D8-D93CBE5AB91C}" srcOrd="1" destOrd="0" presId="urn:microsoft.com/office/officeart/2018/2/layout/IconVerticalSolidList"/>
    <dgm:cxn modelId="{F9462742-B14F-49B6-89D9-CEADD5CFD64E}" type="presParOf" srcId="{C456155D-A439-4290-8E8F-1F7705AF8EF3}" destId="{B08E95B7-C0A5-4FC6-8278-5244A7A1C890}" srcOrd="2" destOrd="0" presId="urn:microsoft.com/office/officeart/2018/2/layout/IconVerticalSolidList"/>
    <dgm:cxn modelId="{B7DCA54E-B090-4BB5-B660-4D55ED751F9D}" type="presParOf" srcId="{B08E95B7-C0A5-4FC6-8278-5244A7A1C890}" destId="{764ED42B-D0D8-4CDE-BFC9-5588808898C5}" srcOrd="0" destOrd="0" presId="urn:microsoft.com/office/officeart/2018/2/layout/IconVerticalSolidList"/>
    <dgm:cxn modelId="{F3B3B157-3102-4000-9232-9C66B93F5327}" type="presParOf" srcId="{B08E95B7-C0A5-4FC6-8278-5244A7A1C890}" destId="{9BC7AA09-740D-4055-8E79-522A37E80E1C}" srcOrd="1" destOrd="0" presId="urn:microsoft.com/office/officeart/2018/2/layout/IconVerticalSolidList"/>
    <dgm:cxn modelId="{7E9BE082-EF8E-4C37-B889-6248150092BC}" type="presParOf" srcId="{B08E95B7-C0A5-4FC6-8278-5244A7A1C890}" destId="{D3F063B5-3BCB-427C-AB9F-2C0905BB435B}" srcOrd="2" destOrd="0" presId="urn:microsoft.com/office/officeart/2018/2/layout/IconVerticalSolidList"/>
    <dgm:cxn modelId="{B192EAF9-DD41-42E0-8029-4AF16629799F}" type="presParOf" srcId="{B08E95B7-C0A5-4FC6-8278-5244A7A1C890}" destId="{763BD776-970D-4E1D-90D4-CC9046B3B2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60B702-276B-4447-B0CB-2190C2B81F6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EF4BC4-2054-4FB9-8A58-95B8A04AA55F}">
      <dgm:prSet/>
      <dgm:spPr/>
      <dgm:t>
        <a:bodyPr/>
        <a:lstStyle/>
        <a:p>
          <a:pPr>
            <a:lnSpc>
              <a:spcPct val="100000"/>
            </a:lnSpc>
          </a:pPr>
          <a:r>
            <a:rPr lang="en-US" b="1" i="1" dirty="0"/>
            <a:t>For example</a:t>
          </a:r>
          <a:r>
            <a:rPr lang="en-US" dirty="0"/>
            <a:t>, students who provide explanations spanning a whole page on what HTML, CSS, and JavaScript are may be asked to revise their notebooks, and if necessary, they may be considered unsuccessful.</a:t>
          </a:r>
        </a:p>
      </dgm:t>
    </dgm:pt>
    <dgm:pt modelId="{8A3E1C52-C959-4875-B345-821A70FE8A6B}" type="parTrans" cxnId="{386420BF-04DD-4582-99DC-8B813EB8019B}">
      <dgm:prSet/>
      <dgm:spPr/>
      <dgm:t>
        <a:bodyPr/>
        <a:lstStyle/>
        <a:p>
          <a:endParaRPr lang="en-US"/>
        </a:p>
      </dgm:t>
    </dgm:pt>
    <dgm:pt modelId="{AB18D7C5-15ED-4EAF-9FBA-9F918EA4E2C7}" type="sibTrans" cxnId="{386420BF-04DD-4582-99DC-8B813EB8019B}">
      <dgm:prSet/>
      <dgm:spPr/>
      <dgm:t>
        <a:bodyPr/>
        <a:lstStyle/>
        <a:p>
          <a:endParaRPr lang="en-US"/>
        </a:p>
      </dgm:t>
    </dgm:pt>
    <dgm:pt modelId="{2152EC96-E117-4CA6-ADCB-620185C50031}">
      <dgm:prSet/>
      <dgm:spPr/>
      <dgm:t>
        <a:bodyPr/>
        <a:lstStyle/>
        <a:p>
          <a:pPr>
            <a:lnSpc>
              <a:spcPct val="100000"/>
            </a:lnSpc>
          </a:pPr>
          <a:r>
            <a:rPr lang="en-US"/>
            <a:t>Instead, a brief paragraph should be provided to explain these concepts, and the focus should be on how these technologies were utilized in the projects carried out during the internship process.</a:t>
          </a:r>
        </a:p>
      </dgm:t>
    </dgm:pt>
    <dgm:pt modelId="{3F2AC7DD-DED6-432D-B29F-D15005C7A115}" type="parTrans" cxnId="{07BE6E9C-3F1D-4DD7-BEB7-99454458B685}">
      <dgm:prSet/>
      <dgm:spPr/>
      <dgm:t>
        <a:bodyPr/>
        <a:lstStyle/>
        <a:p>
          <a:endParaRPr lang="en-US"/>
        </a:p>
      </dgm:t>
    </dgm:pt>
    <dgm:pt modelId="{97ABCF61-F106-4099-91EB-D39C2AF5E5EA}" type="sibTrans" cxnId="{07BE6E9C-3F1D-4DD7-BEB7-99454458B685}">
      <dgm:prSet/>
      <dgm:spPr/>
      <dgm:t>
        <a:bodyPr/>
        <a:lstStyle/>
        <a:p>
          <a:endParaRPr lang="en-US"/>
        </a:p>
      </dgm:t>
    </dgm:pt>
    <dgm:pt modelId="{C74F4637-6965-4331-AF3C-4B2C7E202B25}" type="pres">
      <dgm:prSet presAssocID="{A060B702-276B-4447-B0CB-2190C2B81F69}" presName="root" presStyleCnt="0">
        <dgm:presLayoutVars>
          <dgm:dir/>
          <dgm:resizeHandles val="exact"/>
        </dgm:presLayoutVars>
      </dgm:prSet>
      <dgm:spPr/>
    </dgm:pt>
    <dgm:pt modelId="{6A4EBB9C-67E2-46AB-8AD6-1E979CA703CD}" type="pres">
      <dgm:prSet presAssocID="{9BEF4BC4-2054-4FB9-8A58-95B8A04AA55F}" presName="compNode" presStyleCnt="0"/>
      <dgm:spPr/>
    </dgm:pt>
    <dgm:pt modelId="{B7FA6429-290C-47EE-9FD5-DE3823DED0DF}" type="pres">
      <dgm:prSet presAssocID="{9BEF4BC4-2054-4FB9-8A58-95B8A04AA55F}" presName="bgRect" presStyleLbl="bgShp" presStyleIdx="0" presStyleCnt="2"/>
      <dgm:spPr/>
    </dgm:pt>
    <dgm:pt modelId="{9A3A40F0-1D63-4500-914F-03FB5436AB0A}" type="pres">
      <dgm:prSet presAssocID="{9BEF4BC4-2054-4FB9-8A58-95B8A04AA55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b Design"/>
        </a:ext>
      </dgm:extLst>
    </dgm:pt>
    <dgm:pt modelId="{12ADF4A1-7CC0-4570-8EFB-D743E1D842CF}" type="pres">
      <dgm:prSet presAssocID="{9BEF4BC4-2054-4FB9-8A58-95B8A04AA55F}" presName="spaceRect" presStyleCnt="0"/>
      <dgm:spPr/>
    </dgm:pt>
    <dgm:pt modelId="{0B307CB2-70C1-46B8-80BA-ABDDA0531F3B}" type="pres">
      <dgm:prSet presAssocID="{9BEF4BC4-2054-4FB9-8A58-95B8A04AA55F}" presName="parTx" presStyleLbl="revTx" presStyleIdx="0" presStyleCnt="2" custScaleY="106167">
        <dgm:presLayoutVars>
          <dgm:chMax val="0"/>
          <dgm:chPref val="0"/>
        </dgm:presLayoutVars>
      </dgm:prSet>
      <dgm:spPr/>
    </dgm:pt>
    <dgm:pt modelId="{522424D5-A9C8-49FC-AB1C-BC313B34845F}" type="pres">
      <dgm:prSet presAssocID="{AB18D7C5-15ED-4EAF-9FBA-9F918EA4E2C7}" presName="sibTrans" presStyleCnt="0"/>
      <dgm:spPr/>
    </dgm:pt>
    <dgm:pt modelId="{1BD9660A-5677-4961-9375-ED3E3624914F}" type="pres">
      <dgm:prSet presAssocID="{2152EC96-E117-4CA6-ADCB-620185C50031}" presName="compNode" presStyleCnt="0"/>
      <dgm:spPr/>
    </dgm:pt>
    <dgm:pt modelId="{68D9A991-5633-4629-AB6D-1824BDEA56C9}" type="pres">
      <dgm:prSet presAssocID="{2152EC96-E117-4CA6-ADCB-620185C50031}" presName="bgRect" presStyleLbl="bgShp" presStyleIdx="1" presStyleCnt="2"/>
      <dgm:spPr/>
    </dgm:pt>
    <dgm:pt modelId="{4E7407A4-89BC-456B-81F6-E328472EEE9F}" type="pres">
      <dgm:prSet presAssocID="{2152EC96-E117-4CA6-ADCB-620185C5003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B8117895-88F8-4F7F-961B-27382F0E0F9A}" type="pres">
      <dgm:prSet presAssocID="{2152EC96-E117-4CA6-ADCB-620185C50031}" presName="spaceRect" presStyleCnt="0"/>
      <dgm:spPr/>
    </dgm:pt>
    <dgm:pt modelId="{5BEE4148-EE00-4997-BF49-2484E9B99281}" type="pres">
      <dgm:prSet presAssocID="{2152EC96-E117-4CA6-ADCB-620185C50031}" presName="parTx" presStyleLbl="revTx" presStyleIdx="1" presStyleCnt="2">
        <dgm:presLayoutVars>
          <dgm:chMax val="0"/>
          <dgm:chPref val="0"/>
        </dgm:presLayoutVars>
      </dgm:prSet>
      <dgm:spPr/>
    </dgm:pt>
  </dgm:ptLst>
  <dgm:cxnLst>
    <dgm:cxn modelId="{07BE6E9C-3F1D-4DD7-BEB7-99454458B685}" srcId="{A060B702-276B-4447-B0CB-2190C2B81F69}" destId="{2152EC96-E117-4CA6-ADCB-620185C50031}" srcOrd="1" destOrd="0" parTransId="{3F2AC7DD-DED6-432D-B29F-D15005C7A115}" sibTransId="{97ABCF61-F106-4099-91EB-D39C2AF5E5EA}"/>
    <dgm:cxn modelId="{9A65F3AE-FE88-4DD0-849F-25CFB89DD847}" type="presOf" srcId="{A060B702-276B-4447-B0CB-2190C2B81F69}" destId="{C74F4637-6965-4331-AF3C-4B2C7E202B25}" srcOrd="0" destOrd="0" presId="urn:microsoft.com/office/officeart/2018/2/layout/IconVerticalSolidList"/>
    <dgm:cxn modelId="{386420BF-04DD-4582-99DC-8B813EB8019B}" srcId="{A060B702-276B-4447-B0CB-2190C2B81F69}" destId="{9BEF4BC4-2054-4FB9-8A58-95B8A04AA55F}" srcOrd="0" destOrd="0" parTransId="{8A3E1C52-C959-4875-B345-821A70FE8A6B}" sibTransId="{AB18D7C5-15ED-4EAF-9FBA-9F918EA4E2C7}"/>
    <dgm:cxn modelId="{ECD899D6-A1A8-4142-90B6-89B57534E7E9}" type="presOf" srcId="{9BEF4BC4-2054-4FB9-8A58-95B8A04AA55F}" destId="{0B307CB2-70C1-46B8-80BA-ABDDA0531F3B}" srcOrd="0" destOrd="0" presId="urn:microsoft.com/office/officeart/2018/2/layout/IconVerticalSolidList"/>
    <dgm:cxn modelId="{BABDF5FA-BF58-48E1-ACD5-A8EE0E0204DC}" type="presOf" srcId="{2152EC96-E117-4CA6-ADCB-620185C50031}" destId="{5BEE4148-EE00-4997-BF49-2484E9B99281}" srcOrd="0" destOrd="0" presId="urn:microsoft.com/office/officeart/2018/2/layout/IconVerticalSolidList"/>
    <dgm:cxn modelId="{BFB7BBF7-0FA6-4D07-9F9F-7E88E7E21685}" type="presParOf" srcId="{C74F4637-6965-4331-AF3C-4B2C7E202B25}" destId="{6A4EBB9C-67E2-46AB-8AD6-1E979CA703CD}" srcOrd="0" destOrd="0" presId="urn:microsoft.com/office/officeart/2018/2/layout/IconVerticalSolidList"/>
    <dgm:cxn modelId="{F3976B01-2154-48FD-957B-A53D8A3E56E3}" type="presParOf" srcId="{6A4EBB9C-67E2-46AB-8AD6-1E979CA703CD}" destId="{B7FA6429-290C-47EE-9FD5-DE3823DED0DF}" srcOrd="0" destOrd="0" presId="urn:microsoft.com/office/officeart/2018/2/layout/IconVerticalSolidList"/>
    <dgm:cxn modelId="{F59164DA-137D-45F3-AC9C-C43A20751E4F}" type="presParOf" srcId="{6A4EBB9C-67E2-46AB-8AD6-1E979CA703CD}" destId="{9A3A40F0-1D63-4500-914F-03FB5436AB0A}" srcOrd="1" destOrd="0" presId="urn:microsoft.com/office/officeart/2018/2/layout/IconVerticalSolidList"/>
    <dgm:cxn modelId="{F9718B2C-FE4C-4F3B-B35A-A7E6214D1A68}" type="presParOf" srcId="{6A4EBB9C-67E2-46AB-8AD6-1E979CA703CD}" destId="{12ADF4A1-7CC0-4570-8EFB-D743E1D842CF}" srcOrd="2" destOrd="0" presId="urn:microsoft.com/office/officeart/2018/2/layout/IconVerticalSolidList"/>
    <dgm:cxn modelId="{62CBE951-34A1-41F8-B6CC-46D2680D814B}" type="presParOf" srcId="{6A4EBB9C-67E2-46AB-8AD6-1E979CA703CD}" destId="{0B307CB2-70C1-46B8-80BA-ABDDA0531F3B}" srcOrd="3" destOrd="0" presId="urn:microsoft.com/office/officeart/2018/2/layout/IconVerticalSolidList"/>
    <dgm:cxn modelId="{F0408FDC-6BCD-4721-98CE-2E58842A8BDC}" type="presParOf" srcId="{C74F4637-6965-4331-AF3C-4B2C7E202B25}" destId="{522424D5-A9C8-49FC-AB1C-BC313B34845F}" srcOrd="1" destOrd="0" presId="urn:microsoft.com/office/officeart/2018/2/layout/IconVerticalSolidList"/>
    <dgm:cxn modelId="{D177CA25-7D11-4DA4-AE0E-A5B8F7FC187F}" type="presParOf" srcId="{C74F4637-6965-4331-AF3C-4B2C7E202B25}" destId="{1BD9660A-5677-4961-9375-ED3E3624914F}" srcOrd="2" destOrd="0" presId="urn:microsoft.com/office/officeart/2018/2/layout/IconVerticalSolidList"/>
    <dgm:cxn modelId="{7A47ED00-8C6C-483A-8B5D-CF6DC5439D97}" type="presParOf" srcId="{1BD9660A-5677-4961-9375-ED3E3624914F}" destId="{68D9A991-5633-4629-AB6D-1824BDEA56C9}" srcOrd="0" destOrd="0" presId="urn:microsoft.com/office/officeart/2018/2/layout/IconVerticalSolidList"/>
    <dgm:cxn modelId="{9ACA8386-D84F-4968-BD8A-CF0613BA2A9A}" type="presParOf" srcId="{1BD9660A-5677-4961-9375-ED3E3624914F}" destId="{4E7407A4-89BC-456B-81F6-E328472EEE9F}" srcOrd="1" destOrd="0" presId="urn:microsoft.com/office/officeart/2018/2/layout/IconVerticalSolidList"/>
    <dgm:cxn modelId="{3D98ED33-F1C1-4A9D-90C7-B38B142873A9}" type="presParOf" srcId="{1BD9660A-5677-4961-9375-ED3E3624914F}" destId="{B8117895-88F8-4F7F-961B-27382F0E0F9A}" srcOrd="2" destOrd="0" presId="urn:microsoft.com/office/officeart/2018/2/layout/IconVerticalSolidList"/>
    <dgm:cxn modelId="{74BB4AD4-C0E9-498A-AC84-49555D806DA0}" type="presParOf" srcId="{1BD9660A-5677-4961-9375-ED3E3624914F}" destId="{5BEE4148-EE00-4997-BF49-2484E9B992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98B105-DD75-4347-8BA3-0610D66C766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482787E-AE04-4275-BECD-582B3B7E1BD9}">
      <dgm:prSet/>
      <dgm:spPr/>
      <dgm:t>
        <a:bodyPr/>
        <a:lstStyle/>
        <a:p>
          <a:pPr>
            <a:lnSpc>
              <a:spcPct val="100000"/>
            </a:lnSpc>
          </a:pPr>
          <a:r>
            <a:rPr lang="en-US" b="0" i="0" dirty="0"/>
            <a:t>Students stamp and sign the Internship Summary section of the Internship Report with their mentor, who </a:t>
          </a:r>
          <a:r>
            <a:rPr lang="tr-TR" b="0" i="0" dirty="0"/>
            <a:t>has a </a:t>
          </a:r>
          <a:r>
            <a:rPr lang="tr-TR" b="0" i="0" dirty="0" err="1"/>
            <a:t>suitable</a:t>
          </a:r>
          <a:r>
            <a:rPr lang="tr-TR" b="0" i="0" dirty="0"/>
            <a:t> </a:t>
          </a:r>
          <a:r>
            <a:rPr lang="tr-TR" b="0" i="0" dirty="0" err="1"/>
            <a:t>degree</a:t>
          </a:r>
          <a:r>
            <a:rPr lang="en-US" b="0" i="0" dirty="0"/>
            <a:t>.</a:t>
          </a:r>
          <a:endParaRPr lang="en-US" dirty="0"/>
        </a:p>
      </dgm:t>
    </dgm:pt>
    <dgm:pt modelId="{FF4A20E2-EA48-4FF6-8B65-D5CEC1D4E332}" type="parTrans" cxnId="{2A43867A-E4F7-4D1F-9048-287A0265CA85}">
      <dgm:prSet/>
      <dgm:spPr/>
      <dgm:t>
        <a:bodyPr/>
        <a:lstStyle/>
        <a:p>
          <a:endParaRPr lang="en-US"/>
        </a:p>
      </dgm:t>
    </dgm:pt>
    <dgm:pt modelId="{CD779334-A7AF-4C20-9A68-305B9FA3C6C6}" type="sibTrans" cxnId="{2A43867A-E4F7-4D1F-9048-287A0265CA85}">
      <dgm:prSet/>
      <dgm:spPr/>
      <dgm:t>
        <a:bodyPr/>
        <a:lstStyle/>
        <a:p>
          <a:endParaRPr lang="en-US"/>
        </a:p>
      </dgm:t>
    </dgm:pt>
    <dgm:pt modelId="{5DCBEF9F-55D3-4127-815D-BE148B466A26}">
      <dgm:prSet/>
      <dgm:spPr/>
      <dgm:t>
        <a:bodyPr/>
        <a:lstStyle/>
        <a:p>
          <a:pPr>
            <a:lnSpc>
              <a:spcPct val="100000"/>
            </a:lnSpc>
          </a:pPr>
          <a:r>
            <a:rPr lang="en-US" b="0" i="0" dirty="0"/>
            <a:t>They also staple the pages of the General Report.</a:t>
          </a:r>
          <a:endParaRPr lang="en-US" dirty="0"/>
        </a:p>
      </dgm:t>
    </dgm:pt>
    <dgm:pt modelId="{2F5BD155-0ACF-4E03-A890-17C005366775}" type="parTrans" cxnId="{1097D528-D4A9-4A98-937C-EF38D0884047}">
      <dgm:prSet/>
      <dgm:spPr/>
      <dgm:t>
        <a:bodyPr/>
        <a:lstStyle/>
        <a:p>
          <a:endParaRPr lang="en-US"/>
        </a:p>
      </dgm:t>
    </dgm:pt>
    <dgm:pt modelId="{06D9093B-6EA3-4CB0-AC79-8F5FC9BFFE55}" type="sibTrans" cxnId="{1097D528-D4A9-4A98-937C-EF38D0884047}">
      <dgm:prSet/>
      <dgm:spPr/>
      <dgm:t>
        <a:bodyPr/>
        <a:lstStyle/>
        <a:p>
          <a:endParaRPr lang="en-US"/>
        </a:p>
      </dgm:t>
    </dgm:pt>
    <dgm:pt modelId="{8DC8921C-6D44-4E72-96C1-AFAA7FEA10B0}" type="pres">
      <dgm:prSet presAssocID="{2A98B105-DD75-4347-8BA3-0610D66C7664}" presName="root" presStyleCnt="0">
        <dgm:presLayoutVars>
          <dgm:dir/>
          <dgm:resizeHandles val="exact"/>
        </dgm:presLayoutVars>
      </dgm:prSet>
      <dgm:spPr/>
    </dgm:pt>
    <dgm:pt modelId="{1669262C-0728-499D-8DD0-DBF81729142B}" type="pres">
      <dgm:prSet presAssocID="{8482787E-AE04-4275-BECD-582B3B7E1BD9}" presName="compNode" presStyleCnt="0"/>
      <dgm:spPr/>
    </dgm:pt>
    <dgm:pt modelId="{A75E52ED-29FB-413E-9AB2-52A3C0053153}" type="pres">
      <dgm:prSet presAssocID="{8482787E-AE04-4275-BECD-582B3B7E1BD9}" presName="bgRect" presStyleLbl="bgShp" presStyleIdx="0" presStyleCnt="2"/>
      <dgm:spPr/>
    </dgm:pt>
    <dgm:pt modelId="{A51ACBF4-45CE-4B2B-A928-DAACCA4B6239}" type="pres">
      <dgm:prSet presAssocID="{8482787E-AE04-4275-BECD-582B3B7E1BD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mga"/>
        </a:ext>
      </dgm:extLst>
    </dgm:pt>
    <dgm:pt modelId="{0325189E-49B3-4AFF-B9D5-DFE3017210C2}" type="pres">
      <dgm:prSet presAssocID="{8482787E-AE04-4275-BECD-582B3B7E1BD9}" presName="spaceRect" presStyleCnt="0"/>
      <dgm:spPr/>
    </dgm:pt>
    <dgm:pt modelId="{491225B6-5CD7-41D0-BA59-389F0F731C4F}" type="pres">
      <dgm:prSet presAssocID="{8482787E-AE04-4275-BECD-582B3B7E1BD9}" presName="parTx" presStyleLbl="revTx" presStyleIdx="0" presStyleCnt="2">
        <dgm:presLayoutVars>
          <dgm:chMax val="0"/>
          <dgm:chPref val="0"/>
        </dgm:presLayoutVars>
      </dgm:prSet>
      <dgm:spPr/>
    </dgm:pt>
    <dgm:pt modelId="{EB451CA0-E49A-401A-99AE-CE58072C6D19}" type="pres">
      <dgm:prSet presAssocID="{CD779334-A7AF-4C20-9A68-305B9FA3C6C6}" presName="sibTrans" presStyleCnt="0"/>
      <dgm:spPr/>
    </dgm:pt>
    <dgm:pt modelId="{7BE12375-0378-4FD9-B211-4360BA82BAE9}" type="pres">
      <dgm:prSet presAssocID="{5DCBEF9F-55D3-4127-815D-BE148B466A26}" presName="compNode" presStyleCnt="0"/>
      <dgm:spPr/>
    </dgm:pt>
    <dgm:pt modelId="{D4A6826F-F7ED-4A0D-950F-D9FF4EC4CD8D}" type="pres">
      <dgm:prSet presAssocID="{5DCBEF9F-55D3-4127-815D-BE148B466A26}" presName="bgRect" presStyleLbl="bgShp" presStyleIdx="1" presStyleCnt="2" custScaleY="204468" custLinFactNeighborX="603" custLinFactNeighborY="-4316"/>
      <dgm:spPr/>
    </dgm:pt>
    <dgm:pt modelId="{2529D4E2-70CE-4026-94BE-A69346B950EF}" type="pres">
      <dgm:prSet presAssocID="{5DCBEF9F-55D3-4127-815D-BE148B466A2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ağıt"/>
        </a:ext>
      </dgm:extLst>
    </dgm:pt>
    <dgm:pt modelId="{3FD5E4C2-A600-485A-8F87-FF2DBCBDA53C}" type="pres">
      <dgm:prSet presAssocID="{5DCBEF9F-55D3-4127-815D-BE148B466A26}" presName="spaceRect" presStyleCnt="0"/>
      <dgm:spPr/>
    </dgm:pt>
    <dgm:pt modelId="{A3342B7A-113F-4E45-855B-F29F83BEAA44}" type="pres">
      <dgm:prSet presAssocID="{5DCBEF9F-55D3-4127-815D-BE148B466A26}" presName="parTx" presStyleLbl="revTx" presStyleIdx="1" presStyleCnt="2" custScaleY="59195" custLinFactNeighborX="-2198" custLinFactNeighborY="-52573">
        <dgm:presLayoutVars>
          <dgm:chMax val="0"/>
          <dgm:chPref val="0"/>
        </dgm:presLayoutVars>
      </dgm:prSet>
      <dgm:spPr/>
    </dgm:pt>
  </dgm:ptLst>
  <dgm:cxnLst>
    <dgm:cxn modelId="{1097D528-D4A9-4A98-937C-EF38D0884047}" srcId="{2A98B105-DD75-4347-8BA3-0610D66C7664}" destId="{5DCBEF9F-55D3-4127-815D-BE148B466A26}" srcOrd="1" destOrd="0" parTransId="{2F5BD155-0ACF-4E03-A890-17C005366775}" sibTransId="{06D9093B-6EA3-4CB0-AC79-8F5FC9BFFE55}"/>
    <dgm:cxn modelId="{C7E07968-CB01-45A3-9118-6CE875776B44}" type="presOf" srcId="{8482787E-AE04-4275-BECD-582B3B7E1BD9}" destId="{491225B6-5CD7-41D0-BA59-389F0F731C4F}" srcOrd="0" destOrd="0" presId="urn:microsoft.com/office/officeart/2018/2/layout/IconVerticalSolidList"/>
    <dgm:cxn modelId="{2A43867A-E4F7-4D1F-9048-287A0265CA85}" srcId="{2A98B105-DD75-4347-8BA3-0610D66C7664}" destId="{8482787E-AE04-4275-BECD-582B3B7E1BD9}" srcOrd="0" destOrd="0" parTransId="{FF4A20E2-EA48-4FF6-8B65-D5CEC1D4E332}" sibTransId="{CD779334-A7AF-4C20-9A68-305B9FA3C6C6}"/>
    <dgm:cxn modelId="{026FD6AB-F0B7-43DA-A4BE-5DA06EA30683}" type="presOf" srcId="{5DCBEF9F-55D3-4127-815D-BE148B466A26}" destId="{A3342B7A-113F-4E45-855B-F29F83BEAA44}" srcOrd="0" destOrd="0" presId="urn:microsoft.com/office/officeart/2018/2/layout/IconVerticalSolidList"/>
    <dgm:cxn modelId="{17F91CB6-FC07-439E-BF8E-C199FFA722E7}" type="presOf" srcId="{2A98B105-DD75-4347-8BA3-0610D66C7664}" destId="{8DC8921C-6D44-4E72-96C1-AFAA7FEA10B0}" srcOrd="0" destOrd="0" presId="urn:microsoft.com/office/officeart/2018/2/layout/IconVerticalSolidList"/>
    <dgm:cxn modelId="{95D59C75-17D4-40BA-9810-1299FB21874B}" type="presParOf" srcId="{8DC8921C-6D44-4E72-96C1-AFAA7FEA10B0}" destId="{1669262C-0728-499D-8DD0-DBF81729142B}" srcOrd="0" destOrd="0" presId="urn:microsoft.com/office/officeart/2018/2/layout/IconVerticalSolidList"/>
    <dgm:cxn modelId="{171B3413-8AD2-4C75-81AF-B7F6F7CC1F39}" type="presParOf" srcId="{1669262C-0728-499D-8DD0-DBF81729142B}" destId="{A75E52ED-29FB-413E-9AB2-52A3C0053153}" srcOrd="0" destOrd="0" presId="urn:microsoft.com/office/officeart/2018/2/layout/IconVerticalSolidList"/>
    <dgm:cxn modelId="{0D1B20FC-5717-4633-B0DD-E138BB322292}" type="presParOf" srcId="{1669262C-0728-499D-8DD0-DBF81729142B}" destId="{A51ACBF4-45CE-4B2B-A928-DAACCA4B6239}" srcOrd="1" destOrd="0" presId="urn:microsoft.com/office/officeart/2018/2/layout/IconVerticalSolidList"/>
    <dgm:cxn modelId="{E6EA91E9-B8E6-4970-9221-6581574C5C2B}" type="presParOf" srcId="{1669262C-0728-499D-8DD0-DBF81729142B}" destId="{0325189E-49B3-4AFF-B9D5-DFE3017210C2}" srcOrd="2" destOrd="0" presId="urn:microsoft.com/office/officeart/2018/2/layout/IconVerticalSolidList"/>
    <dgm:cxn modelId="{110D2FD6-96DD-412D-B0F2-D16170C4659F}" type="presParOf" srcId="{1669262C-0728-499D-8DD0-DBF81729142B}" destId="{491225B6-5CD7-41D0-BA59-389F0F731C4F}" srcOrd="3" destOrd="0" presId="urn:microsoft.com/office/officeart/2018/2/layout/IconVerticalSolidList"/>
    <dgm:cxn modelId="{0897CA70-ECE0-455A-B42D-5BA53CFF7598}" type="presParOf" srcId="{8DC8921C-6D44-4E72-96C1-AFAA7FEA10B0}" destId="{EB451CA0-E49A-401A-99AE-CE58072C6D19}" srcOrd="1" destOrd="0" presId="urn:microsoft.com/office/officeart/2018/2/layout/IconVerticalSolidList"/>
    <dgm:cxn modelId="{12882A01-8484-49D4-AF96-EC2F77DCC364}" type="presParOf" srcId="{8DC8921C-6D44-4E72-96C1-AFAA7FEA10B0}" destId="{7BE12375-0378-4FD9-B211-4360BA82BAE9}" srcOrd="2" destOrd="0" presId="urn:microsoft.com/office/officeart/2018/2/layout/IconVerticalSolidList"/>
    <dgm:cxn modelId="{6018BD70-4059-444E-A363-3C01749FC668}" type="presParOf" srcId="{7BE12375-0378-4FD9-B211-4360BA82BAE9}" destId="{D4A6826F-F7ED-4A0D-950F-D9FF4EC4CD8D}" srcOrd="0" destOrd="0" presId="urn:microsoft.com/office/officeart/2018/2/layout/IconVerticalSolidList"/>
    <dgm:cxn modelId="{A0F07FC9-4CFE-46CE-AD13-A9EBE732EC01}" type="presParOf" srcId="{7BE12375-0378-4FD9-B211-4360BA82BAE9}" destId="{2529D4E2-70CE-4026-94BE-A69346B950EF}" srcOrd="1" destOrd="0" presId="urn:microsoft.com/office/officeart/2018/2/layout/IconVerticalSolidList"/>
    <dgm:cxn modelId="{1EF21C1C-58B1-4D1A-B24E-896729949A9F}" type="presParOf" srcId="{7BE12375-0378-4FD9-B211-4360BA82BAE9}" destId="{3FD5E4C2-A600-485A-8F87-FF2DBCBDA53C}" srcOrd="2" destOrd="0" presId="urn:microsoft.com/office/officeart/2018/2/layout/IconVerticalSolidList"/>
    <dgm:cxn modelId="{A5ADC306-1D33-4000-BB49-6CF63C00E7D2}" type="presParOf" srcId="{7BE12375-0378-4FD9-B211-4360BA82BAE9}" destId="{A3342B7A-113F-4E45-855B-F29F83BEAA4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CC8753-84BA-4525-B324-5AE91538000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9E381C0-AA13-4D85-91A6-B5CC275A6323}">
      <dgm:prSet/>
      <dgm:spPr/>
      <dgm:t>
        <a:bodyPr/>
        <a:lstStyle/>
        <a:p>
          <a:r>
            <a:rPr lang="en-US"/>
            <a:t>An assessment of the submitted files to the Internship Commission is conducted within </a:t>
          </a:r>
          <a:r>
            <a:rPr lang="en-US" b="1" i="1"/>
            <a:t>the first 4 weeks</a:t>
          </a:r>
          <a:r>
            <a:rPr lang="en-US"/>
            <a:t>.</a:t>
          </a:r>
        </a:p>
      </dgm:t>
    </dgm:pt>
    <dgm:pt modelId="{60850617-D200-4E1B-89A4-765A1E4015E3}" type="parTrans" cxnId="{5A9440EF-7E25-4429-8F37-53781C748923}">
      <dgm:prSet/>
      <dgm:spPr/>
      <dgm:t>
        <a:bodyPr/>
        <a:lstStyle/>
        <a:p>
          <a:endParaRPr lang="en-US"/>
        </a:p>
      </dgm:t>
    </dgm:pt>
    <dgm:pt modelId="{60FAED41-2DB9-4E3C-8476-353959824DB4}" type="sibTrans" cxnId="{5A9440EF-7E25-4429-8F37-53781C748923}">
      <dgm:prSet/>
      <dgm:spPr/>
      <dgm:t>
        <a:bodyPr/>
        <a:lstStyle/>
        <a:p>
          <a:endParaRPr lang="en-US"/>
        </a:p>
      </dgm:t>
    </dgm:pt>
    <dgm:pt modelId="{DEDC322D-9EBD-47CE-B9F6-B4D7ADCBDC36}">
      <dgm:prSet/>
      <dgm:spPr/>
      <dgm:t>
        <a:bodyPr/>
        <a:lstStyle/>
        <a:p>
          <a:r>
            <a:rPr lang="en-US"/>
            <a:t>Since the files are delivered from the Department Secretary to the Internship Commission, the evaluation takes place during </a:t>
          </a:r>
          <a:r>
            <a:rPr lang="en-US" b="1" i="1"/>
            <a:t>the first 4 weeks of the Fall Semester</a:t>
          </a:r>
          <a:r>
            <a:rPr lang="en-US"/>
            <a:t>. </a:t>
          </a:r>
        </a:p>
      </dgm:t>
    </dgm:pt>
    <dgm:pt modelId="{5B84BAC4-A3D1-49AB-8B35-DAB31ECB3973}" type="parTrans" cxnId="{6B57E1CE-6EEA-47B2-A35F-69F91D640D9E}">
      <dgm:prSet/>
      <dgm:spPr/>
      <dgm:t>
        <a:bodyPr/>
        <a:lstStyle/>
        <a:p>
          <a:endParaRPr lang="en-US"/>
        </a:p>
      </dgm:t>
    </dgm:pt>
    <dgm:pt modelId="{FF4545D0-9F65-406A-8557-3DBC941623C5}" type="sibTrans" cxnId="{6B57E1CE-6EEA-47B2-A35F-69F91D640D9E}">
      <dgm:prSet/>
      <dgm:spPr/>
      <dgm:t>
        <a:bodyPr/>
        <a:lstStyle/>
        <a:p>
          <a:endParaRPr lang="en-US"/>
        </a:p>
      </dgm:t>
    </dgm:pt>
    <dgm:pt modelId="{AEB5A305-FA36-46DE-94BF-90C86BDA908A}">
      <dgm:prSet/>
      <dgm:spPr/>
      <dgm:t>
        <a:bodyPr/>
        <a:lstStyle/>
        <a:p>
          <a:r>
            <a:rPr lang="en-US"/>
            <a:t>Reports submitted </a:t>
          </a:r>
          <a:r>
            <a:rPr lang="en-US" b="1" i="1" u="sng"/>
            <a:t>after the beginning of the Fall Semester will not be considered for evaluation</a:t>
          </a:r>
          <a:r>
            <a:rPr lang="en-US"/>
            <a:t>.</a:t>
          </a:r>
        </a:p>
      </dgm:t>
    </dgm:pt>
    <dgm:pt modelId="{3EB976FD-E237-42A8-BBF5-25BCDC555878}" type="parTrans" cxnId="{17D53B9A-1575-4987-91E5-DC15C8D40A6F}">
      <dgm:prSet/>
      <dgm:spPr/>
      <dgm:t>
        <a:bodyPr/>
        <a:lstStyle/>
        <a:p>
          <a:endParaRPr lang="en-US"/>
        </a:p>
      </dgm:t>
    </dgm:pt>
    <dgm:pt modelId="{BD195EE1-A26A-43D0-BB3A-EA7833403545}" type="sibTrans" cxnId="{17D53B9A-1575-4987-91E5-DC15C8D40A6F}">
      <dgm:prSet/>
      <dgm:spPr/>
      <dgm:t>
        <a:bodyPr/>
        <a:lstStyle/>
        <a:p>
          <a:endParaRPr lang="en-US"/>
        </a:p>
      </dgm:t>
    </dgm:pt>
    <dgm:pt modelId="{2F8FBD6F-6524-4F42-8433-DB613E79F655}" type="pres">
      <dgm:prSet presAssocID="{C5CC8753-84BA-4525-B324-5AE915380003}" presName="root" presStyleCnt="0">
        <dgm:presLayoutVars>
          <dgm:dir/>
          <dgm:resizeHandles val="exact"/>
        </dgm:presLayoutVars>
      </dgm:prSet>
      <dgm:spPr/>
    </dgm:pt>
    <dgm:pt modelId="{1BCA7575-5B3F-4A71-94CA-37DEF3ECDFDB}" type="pres">
      <dgm:prSet presAssocID="{79E381C0-AA13-4D85-91A6-B5CC275A6323}" presName="compNode" presStyleCnt="0"/>
      <dgm:spPr/>
    </dgm:pt>
    <dgm:pt modelId="{4648733D-8DB8-4955-8982-0369329DD2D4}" type="pres">
      <dgm:prSet presAssocID="{79E381C0-AA13-4D85-91A6-B5CC275A6323}" presName="bgRect" presStyleLbl="bgShp" presStyleIdx="0" presStyleCnt="3"/>
      <dgm:spPr/>
    </dgm:pt>
    <dgm:pt modelId="{1F85AAE9-FB16-4B0A-A48E-9B96708D8015}" type="pres">
      <dgm:prSet presAssocID="{79E381C0-AA13-4D85-91A6-B5CC275A63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taplar"/>
        </a:ext>
      </dgm:extLst>
    </dgm:pt>
    <dgm:pt modelId="{6A98E3F6-D1D3-44B4-8EAF-6FEE180B449C}" type="pres">
      <dgm:prSet presAssocID="{79E381C0-AA13-4D85-91A6-B5CC275A6323}" presName="spaceRect" presStyleCnt="0"/>
      <dgm:spPr/>
    </dgm:pt>
    <dgm:pt modelId="{826612DD-AB56-4B76-A518-63062A696D46}" type="pres">
      <dgm:prSet presAssocID="{79E381C0-AA13-4D85-91A6-B5CC275A6323}" presName="parTx" presStyleLbl="revTx" presStyleIdx="0" presStyleCnt="3">
        <dgm:presLayoutVars>
          <dgm:chMax val="0"/>
          <dgm:chPref val="0"/>
        </dgm:presLayoutVars>
      </dgm:prSet>
      <dgm:spPr/>
    </dgm:pt>
    <dgm:pt modelId="{72E8D550-81B1-4E60-8C3B-F2DB7986F1E0}" type="pres">
      <dgm:prSet presAssocID="{60FAED41-2DB9-4E3C-8476-353959824DB4}" presName="sibTrans" presStyleCnt="0"/>
      <dgm:spPr/>
    </dgm:pt>
    <dgm:pt modelId="{32700DA7-BD7A-4BAA-A211-351E01018200}" type="pres">
      <dgm:prSet presAssocID="{DEDC322D-9EBD-47CE-B9F6-B4D7ADCBDC36}" presName="compNode" presStyleCnt="0"/>
      <dgm:spPr/>
    </dgm:pt>
    <dgm:pt modelId="{DBEFBCB2-C0DF-474B-B00F-09BDC57A623A}" type="pres">
      <dgm:prSet presAssocID="{DEDC322D-9EBD-47CE-B9F6-B4D7ADCBDC36}" presName="bgRect" presStyleLbl="bgShp" presStyleIdx="1" presStyleCnt="3"/>
      <dgm:spPr/>
    </dgm:pt>
    <dgm:pt modelId="{CB4C5066-6E66-489F-8FD6-D4FC3A9A9FCD}" type="pres">
      <dgm:prSet presAssocID="{DEDC322D-9EBD-47CE-B9F6-B4D7ADCBDC3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ınıf"/>
        </a:ext>
      </dgm:extLst>
    </dgm:pt>
    <dgm:pt modelId="{D598C7FD-5FC3-42CB-85C8-A1279528288F}" type="pres">
      <dgm:prSet presAssocID="{DEDC322D-9EBD-47CE-B9F6-B4D7ADCBDC36}" presName="spaceRect" presStyleCnt="0"/>
      <dgm:spPr/>
    </dgm:pt>
    <dgm:pt modelId="{B9FFE0A7-1C61-4739-A8CE-8B0BC7A9642F}" type="pres">
      <dgm:prSet presAssocID="{DEDC322D-9EBD-47CE-B9F6-B4D7ADCBDC36}" presName="parTx" presStyleLbl="revTx" presStyleIdx="1" presStyleCnt="3">
        <dgm:presLayoutVars>
          <dgm:chMax val="0"/>
          <dgm:chPref val="0"/>
        </dgm:presLayoutVars>
      </dgm:prSet>
      <dgm:spPr/>
    </dgm:pt>
    <dgm:pt modelId="{2BE57297-A778-47A7-B001-C1457FF50EB1}" type="pres">
      <dgm:prSet presAssocID="{FF4545D0-9F65-406A-8557-3DBC941623C5}" presName="sibTrans" presStyleCnt="0"/>
      <dgm:spPr/>
    </dgm:pt>
    <dgm:pt modelId="{A698187C-3D66-4B60-B5C1-55B9C1DBA6DD}" type="pres">
      <dgm:prSet presAssocID="{AEB5A305-FA36-46DE-94BF-90C86BDA908A}" presName="compNode" presStyleCnt="0"/>
      <dgm:spPr/>
    </dgm:pt>
    <dgm:pt modelId="{84FD70B2-7362-450D-AABA-BC072486A048}" type="pres">
      <dgm:prSet presAssocID="{AEB5A305-FA36-46DE-94BF-90C86BDA908A}" presName="bgRect" presStyleLbl="bgShp" presStyleIdx="2" presStyleCnt="3"/>
      <dgm:spPr/>
    </dgm:pt>
    <dgm:pt modelId="{0A2BFFCC-F130-4FA9-81EB-A7EEF1A0C430}" type="pres">
      <dgm:prSet presAssocID="{AEB5A305-FA36-46DE-94BF-90C86BDA90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2C9E1A09-042F-49BC-BB9D-4CD41C17A4E1}" type="pres">
      <dgm:prSet presAssocID="{AEB5A305-FA36-46DE-94BF-90C86BDA908A}" presName="spaceRect" presStyleCnt="0"/>
      <dgm:spPr/>
    </dgm:pt>
    <dgm:pt modelId="{E1FC33D3-EEE1-44B2-8A20-C5A71A4C1332}" type="pres">
      <dgm:prSet presAssocID="{AEB5A305-FA36-46DE-94BF-90C86BDA908A}" presName="parTx" presStyleLbl="revTx" presStyleIdx="2" presStyleCnt="3">
        <dgm:presLayoutVars>
          <dgm:chMax val="0"/>
          <dgm:chPref val="0"/>
        </dgm:presLayoutVars>
      </dgm:prSet>
      <dgm:spPr/>
    </dgm:pt>
  </dgm:ptLst>
  <dgm:cxnLst>
    <dgm:cxn modelId="{CAA77951-C51F-41F5-B778-4442F45F9C01}" type="presOf" srcId="{AEB5A305-FA36-46DE-94BF-90C86BDA908A}" destId="{E1FC33D3-EEE1-44B2-8A20-C5A71A4C1332}" srcOrd="0" destOrd="0" presId="urn:microsoft.com/office/officeart/2018/2/layout/IconVerticalSolidList"/>
    <dgm:cxn modelId="{17D53B9A-1575-4987-91E5-DC15C8D40A6F}" srcId="{C5CC8753-84BA-4525-B324-5AE915380003}" destId="{AEB5A305-FA36-46DE-94BF-90C86BDA908A}" srcOrd="2" destOrd="0" parTransId="{3EB976FD-E237-42A8-BBF5-25BCDC555878}" sibTransId="{BD195EE1-A26A-43D0-BB3A-EA7833403545}"/>
    <dgm:cxn modelId="{6CC2499B-7CC0-4485-B388-C82A11719E59}" type="presOf" srcId="{C5CC8753-84BA-4525-B324-5AE915380003}" destId="{2F8FBD6F-6524-4F42-8433-DB613E79F655}" srcOrd="0" destOrd="0" presId="urn:microsoft.com/office/officeart/2018/2/layout/IconVerticalSolidList"/>
    <dgm:cxn modelId="{EF1013B6-4E97-43FA-A3CB-7C622451F573}" type="presOf" srcId="{DEDC322D-9EBD-47CE-B9F6-B4D7ADCBDC36}" destId="{B9FFE0A7-1C61-4739-A8CE-8B0BC7A9642F}" srcOrd="0" destOrd="0" presId="urn:microsoft.com/office/officeart/2018/2/layout/IconVerticalSolidList"/>
    <dgm:cxn modelId="{6B57E1CE-6EEA-47B2-A35F-69F91D640D9E}" srcId="{C5CC8753-84BA-4525-B324-5AE915380003}" destId="{DEDC322D-9EBD-47CE-B9F6-B4D7ADCBDC36}" srcOrd="1" destOrd="0" parTransId="{5B84BAC4-A3D1-49AB-8B35-DAB31ECB3973}" sibTransId="{FF4545D0-9F65-406A-8557-3DBC941623C5}"/>
    <dgm:cxn modelId="{F3DC61ED-AB40-44D4-A12D-031528E67695}" type="presOf" srcId="{79E381C0-AA13-4D85-91A6-B5CC275A6323}" destId="{826612DD-AB56-4B76-A518-63062A696D46}" srcOrd="0" destOrd="0" presId="urn:microsoft.com/office/officeart/2018/2/layout/IconVerticalSolidList"/>
    <dgm:cxn modelId="{5A9440EF-7E25-4429-8F37-53781C748923}" srcId="{C5CC8753-84BA-4525-B324-5AE915380003}" destId="{79E381C0-AA13-4D85-91A6-B5CC275A6323}" srcOrd="0" destOrd="0" parTransId="{60850617-D200-4E1B-89A4-765A1E4015E3}" sibTransId="{60FAED41-2DB9-4E3C-8476-353959824DB4}"/>
    <dgm:cxn modelId="{07D0BF20-7D9B-4298-BC29-3AEC9F5C6008}" type="presParOf" srcId="{2F8FBD6F-6524-4F42-8433-DB613E79F655}" destId="{1BCA7575-5B3F-4A71-94CA-37DEF3ECDFDB}" srcOrd="0" destOrd="0" presId="urn:microsoft.com/office/officeart/2018/2/layout/IconVerticalSolidList"/>
    <dgm:cxn modelId="{CBE61FB4-8AC7-45F3-9B8B-7B78B0C50C76}" type="presParOf" srcId="{1BCA7575-5B3F-4A71-94CA-37DEF3ECDFDB}" destId="{4648733D-8DB8-4955-8982-0369329DD2D4}" srcOrd="0" destOrd="0" presId="urn:microsoft.com/office/officeart/2018/2/layout/IconVerticalSolidList"/>
    <dgm:cxn modelId="{0AA347CB-D9DE-44F8-BAB9-2A506D169BA2}" type="presParOf" srcId="{1BCA7575-5B3F-4A71-94CA-37DEF3ECDFDB}" destId="{1F85AAE9-FB16-4B0A-A48E-9B96708D8015}" srcOrd="1" destOrd="0" presId="urn:microsoft.com/office/officeart/2018/2/layout/IconVerticalSolidList"/>
    <dgm:cxn modelId="{C2E63080-8D13-4D1C-A2F2-4960FD8F1692}" type="presParOf" srcId="{1BCA7575-5B3F-4A71-94CA-37DEF3ECDFDB}" destId="{6A98E3F6-D1D3-44B4-8EAF-6FEE180B449C}" srcOrd="2" destOrd="0" presId="urn:microsoft.com/office/officeart/2018/2/layout/IconVerticalSolidList"/>
    <dgm:cxn modelId="{45E60468-5B56-46AB-A5DA-629055B3DABA}" type="presParOf" srcId="{1BCA7575-5B3F-4A71-94CA-37DEF3ECDFDB}" destId="{826612DD-AB56-4B76-A518-63062A696D46}" srcOrd="3" destOrd="0" presId="urn:microsoft.com/office/officeart/2018/2/layout/IconVerticalSolidList"/>
    <dgm:cxn modelId="{A1F96BC4-BD4E-4B6A-B9BD-76D639A5DED1}" type="presParOf" srcId="{2F8FBD6F-6524-4F42-8433-DB613E79F655}" destId="{72E8D550-81B1-4E60-8C3B-F2DB7986F1E0}" srcOrd="1" destOrd="0" presId="urn:microsoft.com/office/officeart/2018/2/layout/IconVerticalSolidList"/>
    <dgm:cxn modelId="{FF83FF9F-52C5-46D5-8CB2-FD05C368B5ED}" type="presParOf" srcId="{2F8FBD6F-6524-4F42-8433-DB613E79F655}" destId="{32700DA7-BD7A-4BAA-A211-351E01018200}" srcOrd="2" destOrd="0" presId="urn:microsoft.com/office/officeart/2018/2/layout/IconVerticalSolidList"/>
    <dgm:cxn modelId="{38DE4F1F-62D1-46FE-A811-5FD2CDA9FD06}" type="presParOf" srcId="{32700DA7-BD7A-4BAA-A211-351E01018200}" destId="{DBEFBCB2-C0DF-474B-B00F-09BDC57A623A}" srcOrd="0" destOrd="0" presId="urn:microsoft.com/office/officeart/2018/2/layout/IconVerticalSolidList"/>
    <dgm:cxn modelId="{C66E8121-4A94-4377-A8D0-FED2892AD140}" type="presParOf" srcId="{32700DA7-BD7A-4BAA-A211-351E01018200}" destId="{CB4C5066-6E66-489F-8FD6-D4FC3A9A9FCD}" srcOrd="1" destOrd="0" presId="urn:microsoft.com/office/officeart/2018/2/layout/IconVerticalSolidList"/>
    <dgm:cxn modelId="{BF5CEFF9-AB5B-42E4-8CDC-79D021A4BAA8}" type="presParOf" srcId="{32700DA7-BD7A-4BAA-A211-351E01018200}" destId="{D598C7FD-5FC3-42CB-85C8-A1279528288F}" srcOrd="2" destOrd="0" presId="urn:microsoft.com/office/officeart/2018/2/layout/IconVerticalSolidList"/>
    <dgm:cxn modelId="{DF60BE36-0767-4E8A-9772-AF61AEA9C6B5}" type="presParOf" srcId="{32700DA7-BD7A-4BAA-A211-351E01018200}" destId="{B9FFE0A7-1C61-4739-A8CE-8B0BC7A9642F}" srcOrd="3" destOrd="0" presId="urn:microsoft.com/office/officeart/2018/2/layout/IconVerticalSolidList"/>
    <dgm:cxn modelId="{EE524382-C832-4D1A-92CA-6C331FF36331}" type="presParOf" srcId="{2F8FBD6F-6524-4F42-8433-DB613E79F655}" destId="{2BE57297-A778-47A7-B001-C1457FF50EB1}" srcOrd="3" destOrd="0" presId="urn:microsoft.com/office/officeart/2018/2/layout/IconVerticalSolidList"/>
    <dgm:cxn modelId="{3DD1A724-CBE2-4C40-AAFD-16E0C2781A54}" type="presParOf" srcId="{2F8FBD6F-6524-4F42-8433-DB613E79F655}" destId="{A698187C-3D66-4B60-B5C1-55B9C1DBA6DD}" srcOrd="4" destOrd="0" presId="urn:microsoft.com/office/officeart/2018/2/layout/IconVerticalSolidList"/>
    <dgm:cxn modelId="{BE6D1418-9878-4FF6-BDC3-54DE93372B98}" type="presParOf" srcId="{A698187C-3D66-4B60-B5C1-55B9C1DBA6DD}" destId="{84FD70B2-7362-450D-AABA-BC072486A048}" srcOrd="0" destOrd="0" presId="urn:microsoft.com/office/officeart/2018/2/layout/IconVerticalSolidList"/>
    <dgm:cxn modelId="{0052C58B-1B26-4AC9-9D48-0EDBD558DE5F}" type="presParOf" srcId="{A698187C-3D66-4B60-B5C1-55B9C1DBA6DD}" destId="{0A2BFFCC-F130-4FA9-81EB-A7EEF1A0C430}" srcOrd="1" destOrd="0" presId="urn:microsoft.com/office/officeart/2018/2/layout/IconVerticalSolidList"/>
    <dgm:cxn modelId="{25E56CEF-4B73-4AC0-8A1A-FDE604F9601F}" type="presParOf" srcId="{A698187C-3D66-4B60-B5C1-55B9C1DBA6DD}" destId="{2C9E1A09-042F-49BC-BB9D-4CD41C17A4E1}" srcOrd="2" destOrd="0" presId="urn:microsoft.com/office/officeart/2018/2/layout/IconVerticalSolidList"/>
    <dgm:cxn modelId="{93C109A9-5A09-4759-95CA-FF7DFCF83CE4}" type="presParOf" srcId="{A698187C-3D66-4B60-B5C1-55B9C1DBA6DD}" destId="{E1FC33D3-EEE1-44B2-8A20-C5A71A4C133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9C2C10-EF89-4C3D-A9AF-B90018BA1CE9}"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2AFB5B-4F52-4D6A-824C-6E75B760DF64}">
      <dgm:prSet custT="1"/>
      <dgm:spPr/>
      <dgm:t>
        <a:bodyPr/>
        <a:lstStyle/>
        <a:p>
          <a:pPr>
            <a:lnSpc>
              <a:spcPct val="100000"/>
            </a:lnSpc>
            <a:defRPr b="1"/>
          </a:pPr>
          <a:r>
            <a:rPr lang="en-US" sz="2000" dirty="0"/>
            <a:t>Students who are requested for revisions must complete their revisions within </a:t>
          </a:r>
          <a:r>
            <a:rPr lang="en-US" sz="2000" b="1" i="1" dirty="0"/>
            <a:t>2 weeks after the announcement of the results</a:t>
          </a:r>
          <a:r>
            <a:rPr lang="en-US" sz="2000" dirty="0"/>
            <a:t>.</a:t>
          </a:r>
        </a:p>
      </dgm:t>
    </dgm:pt>
    <dgm:pt modelId="{562B33D0-B361-49E2-845B-6C430855E04F}" type="parTrans" cxnId="{3F6E8561-64F9-419A-8100-3D0E37B15EBD}">
      <dgm:prSet/>
      <dgm:spPr/>
      <dgm:t>
        <a:bodyPr/>
        <a:lstStyle/>
        <a:p>
          <a:endParaRPr lang="en-US"/>
        </a:p>
      </dgm:t>
    </dgm:pt>
    <dgm:pt modelId="{550055D5-9E63-43D4-B05A-080AFEF4D9D6}" type="sibTrans" cxnId="{3F6E8561-64F9-419A-8100-3D0E37B15EBD}">
      <dgm:prSet/>
      <dgm:spPr/>
      <dgm:t>
        <a:bodyPr/>
        <a:lstStyle/>
        <a:p>
          <a:endParaRPr lang="en-US"/>
        </a:p>
      </dgm:t>
    </dgm:pt>
    <dgm:pt modelId="{6E9ADDF3-9423-4407-934D-726A9800F282}">
      <dgm:prSet custT="1"/>
      <dgm:spPr/>
      <dgm:t>
        <a:bodyPr/>
        <a:lstStyle/>
        <a:p>
          <a:pPr>
            <a:lnSpc>
              <a:spcPct val="100000"/>
            </a:lnSpc>
          </a:pPr>
          <a:r>
            <a:rPr lang="en-US" sz="1600" dirty="0"/>
            <a:t>If there are no major changes in the content of the documents, re-signing of the correction documents may not be necessary. The decision of the internship commission is valid in this regard. Students </a:t>
          </a:r>
          <a:r>
            <a:rPr lang="en-US" sz="1600" b="0" i="1" u="sng" baseline="0" dirty="0"/>
            <a:t>have the right to revise</a:t>
          </a:r>
          <a:r>
            <a:rPr lang="en-US" sz="1600" dirty="0"/>
            <a:t> their documents </a:t>
          </a:r>
          <a:r>
            <a:rPr lang="en-US" sz="1600" b="0" dirty="0"/>
            <a:t>only </a:t>
          </a:r>
          <a:r>
            <a:rPr lang="en-US" sz="1600" b="0" i="1" u="sng" dirty="0">
              <a:effectLst/>
            </a:rPr>
            <a:t>once.</a:t>
          </a:r>
        </a:p>
      </dgm:t>
    </dgm:pt>
    <dgm:pt modelId="{0B1CC95A-B57F-4095-BCD7-71D2A711F23C}" type="parTrans" cxnId="{DDD9E4C4-0C38-4D76-AB2C-652600D9D3B8}">
      <dgm:prSet/>
      <dgm:spPr/>
      <dgm:t>
        <a:bodyPr/>
        <a:lstStyle/>
        <a:p>
          <a:endParaRPr lang="en-US"/>
        </a:p>
      </dgm:t>
    </dgm:pt>
    <dgm:pt modelId="{03540653-FB2C-4207-8337-D657C64AA0D3}" type="sibTrans" cxnId="{DDD9E4C4-0C38-4D76-AB2C-652600D9D3B8}">
      <dgm:prSet/>
      <dgm:spPr/>
      <dgm:t>
        <a:bodyPr/>
        <a:lstStyle/>
        <a:p>
          <a:endParaRPr lang="en-US"/>
        </a:p>
      </dgm:t>
    </dgm:pt>
    <dgm:pt modelId="{21270FA6-2D68-4D02-BE07-7997CE2D2907}">
      <dgm:prSet/>
      <dgm:spPr/>
      <dgm:t>
        <a:bodyPr/>
        <a:lstStyle/>
        <a:p>
          <a:pPr>
            <a:lnSpc>
              <a:spcPct val="100000"/>
            </a:lnSpc>
            <a:defRPr b="1"/>
          </a:pPr>
          <a:r>
            <a:rPr lang="en-US" dirty="0"/>
            <a:t>Once the internship grades are finalized after revisions, they are sent to advisors. Advisors enter the internship grades for students</a:t>
          </a:r>
        </a:p>
      </dgm:t>
    </dgm:pt>
    <dgm:pt modelId="{09266898-8987-479C-A469-01064429BC61}" type="parTrans" cxnId="{0162E73F-A126-42E1-B520-543A30C2B0BA}">
      <dgm:prSet/>
      <dgm:spPr/>
      <dgm:t>
        <a:bodyPr/>
        <a:lstStyle/>
        <a:p>
          <a:endParaRPr lang="en-US"/>
        </a:p>
      </dgm:t>
    </dgm:pt>
    <dgm:pt modelId="{83345224-0613-446C-AF11-8B4E7B3D2D8C}" type="sibTrans" cxnId="{0162E73F-A126-42E1-B520-543A30C2B0BA}">
      <dgm:prSet/>
      <dgm:spPr/>
      <dgm:t>
        <a:bodyPr/>
        <a:lstStyle/>
        <a:p>
          <a:endParaRPr lang="en-US"/>
        </a:p>
      </dgm:t>
    </dgm:pt>
    <dgm:pt modelId="{54489D47-52D1-4F29-8E25-15FF82E0C9BF}">
      <dgm:prSet custT="1"/>
      <dgm:spPr/>
      <dgm:t>
        <a:bodyPr/>
        <a:lstStyle/>
        <a:p>
          <a:pPr>
            <a:lnSpc>
              <a:spcPct val="100000"/>
            </a:lnSpc>
          </a:pPr>
          <a:endParaRPr lang="tr-TR" sz="1600" dirty="0"/>
        </a:p>
      </dgm:t>
    </dgm:pt>
    <dgm:pt modelId="{0C41E7FA-CC89-4AA9-BA65-1043C35167F4}" type="parTrans" cxnId="{13E98458-6B4B-4651-9AFC-56A559B9E4DB}">
      <dgm:prSet/>
      <dgm:spPr/>
      <dgm:t>
        <a:bodyPr/>
        <a:lstStyle/>
        <a:p>
          <a:endParaRPr lang="tr-TR"/>
        </a:p>
      </dgm:t>
    </dgm:pt>
    <dgm:pt modelId="{9C62B175-8495-44E7-B805-DDB0A971F21A}" type="sibTrans" cxnId="{13E98458-6B4B-4651-9AFC-56A559B9E4DB}">
      <dgm:prSet/>
      <dgm:spPr/>
      <dgm:t>
        <a:bodyPr/>
        <a:lstStyle/>
        <a:p>
          <a:endParaRPr lang="tr-TR"/>
        </a:p>
      </dgm:t>
    </dgm:pt>
    <dgm:pt modelId="{64EF96A2-F7AD-4FD6-8A5F-A559D8668160}" type="pres">
      <dgm:prSet presAssocID="{F49C2C10-EF89-4C3D-A9AF-B90018BA1CE9}" presName="root" presStyleCnt="0">
        <dgm:presLayoutVars>
          <dgm:dir/>
          <dgm:resizeHandles val="exact"/>
        </dgm:presLayoutVars>
      </dgm:prSet>
      <dgm:spPr/>
    </dgm:pt>
    <dgm:pt modelId="{9D72679B-3115-449B-A66B-93584676D99D}" type="pres">
      <dgm:prSet presAssocID="{6E2AFB5B-4F52-4D6A-824C-6E75B760DF64}" presName="compNode" presStyleCnt="0"/>
      <dgm:spPr/>
    </dgm:pt>
    <dgm:pt modelId="{6AEA700D-01CF-436D-AAFD-84D20E6CC1AE}" type="pres">
      <dgm:prSet presAssocID="{6E2AFB5B-4F52-4D6A-824C-6E75B760DF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ınıf"/>
        </a:ext>
      </dgm:extLst>
    </dgm:pt>
    <dgm:pt modelId="{1109A144-04DF-427C-A6AD-487CACAE7A78}" type="pres">
      <dgm:prSet presAssocID="{6E2AFB5B-4F52-4D6A-824C-6E75B760DF64}" presName="iconSpace" presStyleCnt="0"/>
      <dgm:spPr/>
    </dgm:pt>
    <dgm:pt modelId="{A5C48418-5513-4719-8E32-E28ADC820B4F}" type="pres">
      <dgm:prSet presAssocID="{6E2AFB5B-4F52-4D6A-824C-6E75B760DF64}" presName="parTx" presStyleLbl="revTx" presStyleIdx="0" presStyleCnt="4" custLinFactNeighborX="641" custLinFactNeighborY="2421">
        <dgm:presLayoutVars>
          <dgm:chMax val="0"/>
          <dgm:chPref val="0"/>
        </dgm:presLayoutVars>
      </dgm:prSet>
      <dgm:spPr/>
    </dgm:pt>
    <dgm:pt modelId="{D26CE461-245C-434B-9502-B7337DD10F05}" type="pres">
      <dgm:prSet presAssocID="{6E2AFB5B-4F52-4D6A-824C-6E75B760DF64}" presName="txSpace" presStyleCnt="0"/>
      <dgm:spPr/>
    </dgm:pt>
    <dgm:pt modelId="{9D14159F-FB13-40A7-AE48-1031382B3896}" type="pres">
      <dgm:prSet presAssocID="{6E2AFB5B-4F52-4D6A-824C-6E75B760DF64}" presName="desTx" presStyleLbl="revTx" presStyleIdx="1" presStyleCnt="4" custLinFactNeighborX="1604" custLinFactNeighborY="19780">
        <dgm:presLayoutVars/>
      </dgm:prSet>
      <dgm:spPr/>
    </dgm:pt>
    <dgm:pt modelId="{0AC8023B-DD56-4BFB-A016-51066B686332}" type="pres">
      <dgm:prSet presAssocID="{550055D5-9E63-43D4-B05A-080AFEF4D9D6}" presName="sibTrans" presStyleCnt="0"/>
      <dgm:spPr/>
    </dgm:pt>
    <dgm:pt modelId="{AB5897D0-96EA-4023-98C4-05C7C02EDB27}" type="pres">
      <dgm:prSet presAssocID="{21270FA6-2D68-4D02-BE07-7997CE2D2907}" presName="compNode" presStyleCnt="0"/>
      <dgm:spPr/>
    </dgm:pt>
    <dgm:pt modelId="{D19B80A5-A322-42CC-86D2-9B0F974AF90F}" type="pres">
      <dgm:prSet presAssocID="{21270FA6-2D68-4D02-BE07-7997CE2D29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C3E06274-374D-4E7F-8D88-1F13B48DF44D}" type="pres">
      <dgm:prSet presAssocID="{21270FA6-2D68-4D02-BE07-7997CE2D2907}" presName="iconSpace" presStyleCnt="0"/>
      <dgm:spPr/>
    </dgm:pt>
    <dgm:pt modelId="{9DDFCFDC-74F2-4807-8FE7-512AB1376379}" type="pres">
      <dgm:prSet presAssocID="{21270FA6-2D68-4D02-BE07-7997CE2D2907}" presName="parTx" presStyleLbl="revTx" presStyleIdx="2" presStyleCnt="4">
        <dgm:presLayoutVars>
          <dgm:chMax val="0"/>
          <dgm:chPref val="0"/>
        </dgm:presLayoutVars>
      </dgm:prSet>
      <dgm:spPr/>
    </dgm:pt>
    <dgm:pt modelId="{9BCD12A9-468D-4124-8F6A-66FF9E9A478B}" type="pres">
      <dgm:prSet presAssocID="{21270FA6-2D68-4D02-BE07-7997CE2D2907}" presName="txSpace" presStyleCnt="0"/>
      <dgm:spPr/>
    </dgm:pt>
    <dgm:pt modelId="{C73270F5-B1EA-4548-9266-02A0D605EB5D}" type="pres">
      <dgm:prSet presAssocID="{21270FA6-2D68-4D02-BE07-7997CE2D2907}" presName="desTx" presStyleLbl="revTx" presStyleIdx="3" presStyleCnt="4">
        <dgm:presLayoutVars/>
      </dgm:prSet>
      <dgm:spPr/>
    </dgm:pt>
  </dgm:ptLst>
  <dgm:cxnLst>
    <dgm:cxn modelId="{0162E73F-A126-42E1-B520-543A30C2B0BA}" srcId="{F49C2C10-EF89-4C3D-A9AF-B90018BA1CE9}" destId="{21270FA6-2D68-4D02-BE07-7997CE2D2907}" srcOrd="1" destOrd="0" parTransId="{09266898-8987-479C-A469-01064429BC61}" sibTransId="{83345224-0613-446C-AF11-8B4E7B3D2D8C}"/>
    <dgm:cxn modelId="{95025360-CE28-4F31-84DF-DEDCFE781CC6}" type="presOf" srcId="{6E2AFB5B-4F52-4D6A-824C-6E75B760DF64}" destId="{A5C48418-5513-4719-8E32-E28ADC820B4F}" srcOrd="0" destOrd="0" presId="urn:microsoft.com/office/officeart/2018/2/layout/IconLabelDescriptionList"/>
    <dgm:cxn modelId="{3F6E8561-64F9-419A-8100-3D0E37B15EBD}" srcId="{F49C2C10-EF89-4C3D-A9AF-B90018BA1CE9}" destId="{6E2AFB5B-4F52-4D6A-824C-6E75B760DF64}" srcOrd="0" destOrd="0" parTransId="{562B33D0-B361-49E2-845B-6C430855E04F}" sibTransId="{550055D5-9E63-43D4-B05A-080AFEF4D9D6}"/>
    <dgm:cxn modelId="{0310526E-582C-487E-BE10-D373545CCB2F}" type="presOf" srcId="{F49C2C10-EF89-4C3D-A9AF-B90018BA1CE9}" destId="{64EF96A2-F7AD-4FD6-8A5F-A559D8668160}" srcOrd="0" destOrd="0" presId="urn:microsoft.com/office/officeart/2018/2/layout/IconLabelDescriptionList"/>
    <dgm:cxn modelId="{13E98458-6B4B-4651-9AFC-56A559B9E4DB}" srcId="{6E2AFB5B-4F52-4D6A-824C-6E75B760DF64}" destId="{54489D47-52D1-4F29-8E25-15FF82E0C9BF}" srcOrd="1" destOrd="0" parTransId="{0C41E7FA-CC89-4AA9-BA65-1043C35167F4}" sibTransId="{9C62B175-8495-44E7-B805-DDB0A971F21A}"/>
    <dgm:cxn modelId="{A0D032A1-E9AD-4EB1-8E8D-7476904CBEE2}" type="presOf" srcId="{6E9ADDF3-9423-4407-934D-726A9800F282}" destId="{9D14159F-FB13-40A7-AE48-1031382B3896}" srcOrd="0" destOrd="0" presId="urn:microsoft.com/office/officeart/2018/2/layout/IconLabelDescriptionList"/>
    <dgm:cxn modelId="{8744D0B6-18B2-4AF9-903F-2593EF0C69F5}" type="presOf" srcId="{54489D47-52D1-4F29-8E25-15FF82E0C9BF}" destId="{9D14159F-FB13-40A7-AE48-1031382B3896}" srcOrd="0" destOrd="1" presId="urn:microsoft.com/office/officeart/2018/2/layout/IconLabelDescriptionList"/>
    <dgm:cxn modelId="{DDD9E4C4-0C38-4D76-AB2C-652600D9D3B8}" srcId="{6E2AFB5B-4F52-4D6A-824C-6E75B760DF64}" destId="{6E9ADDF3-9423-4407-934D-726A9800F282}" srcOrd="0" destOrd="0" parTransId="{0B1CC95A-B57F-4095-BCD7-71D2A711F23C}" sibTransId="{03540653-FB2C-4207-8337-D657C64AA0D3}"/>
    <dgm:cxn modelId="{A2C62FF2-04C8-418C-8548-7581B600D2B0}" type="presOf" srcId="{21270FA6-2D68-4D02-BE07-7997CE2D2907}" destId="{9DDFCFDC-74F2-4807-8FE7-512AB1376379}" srcOrd="0" destOrd="0" presId="urn:microsoft.com/office/officeart/2018/2/layout/IconLabelDescriptionList"/>
    <dgm:cxn modelId="{25E1EF48-6AE4-4A91-B178-E7988E78ABA4}" type="presParOf" srcId="{64EF96A2-F7AD-4FD6-8A5F-A559D8668160}" destId="{9D72679B-3115-449B-A66B-93584676D99D}" srcOrd="0" destOrd="0" presId="urn:microsoft.com/office/officeart/2018/2/layout/IconLabelDescriptionList"/>
    <dgm:cxn modelId="{707E454B-4974-4EF8-8252-60FD7659AB08}" type="presParOf" srcId="{9D72679B-3115-449B-A66B-93584676D99D}" destId="{6AEA700D-01CF-436D-AAFD-84D20E6CC1AE}" srcOrd="0" destOrd="0" presId="urn:microsoft.com/office/officeart/2018/2/layout/IconLabelDescriptionList"/>
    <dgm:cxn modelId="{83E1F2EB-119F-4299-968D-9EF984C79883}" type="presParOf" srcId="{9D72679B-3115-449B-A66B-93584676D99D}" destId="{1109A144-04DF-427C-A6AD-487CACAE7A78}" srcOrd="1" destOrd="0" presId="urn:microsoft.com/office/officeart/2018/2/layout/IconLabelDescriptionList"/>
    <dgm:cxn modelId="{CF987917-9BED-454A-98DB-8CC3A9A74109}" type="presParOf" srcId="{9D72679B-3115-449B-A66B-93584676D99D}" destId="{A5C48418-5513-4719-8E32-E28ADC820B4F}" srcOrd="2" destOrd="0" presId="urn:microsoft.com/office/officeart/2018/2/layout/IconLabelDescriptionList"/>
    <dgm:cxn modelId="{ABA994E6-0C40-409A-9210-29197530540A}" type="presParOf" srcId="{9D72679B-3115-449B-A66B-93584676D99D}" destId="{D26CE461-245C-434B-9502-B7337DD10F05}" srcOrd="3" destOrd="0" presId="urn:microsoft.com/office/officeart/2018/2/layout/IconLabelDescriptionList"/>
    <dgm:cxn modelId="{0CA1E489-6A2E-444B-A125-8649D1E9CD2E}" type="presParOf" srcId="{9D72679B-3115-449B-A66B-93584676D99D}" destId="{9D14159F-FB13-40A7-AE48-1031382B3896}" srcOrd="4" destOrd="0" presId="urn:microsoft.com/office/officeart/2018/2/layout/IconLabelDescriptionList"/>
    <dgm:cxn modelId="{E98EA5E6-9309-4551-8426-57646598BA13}" type="presParOf" srcId="{64EF96A2-F7AD-4FD6-8A5F-A559D8668160}" destId="{0AC8023B-DD56-4BFB-A016-51066B686332}" srcOrd="1" destOrd="0" presId="urn:microsoft.com/office/officeart/2018/2/layout/IconLabelDescriptionList"/>
    <dgm:cxn modelId="{50187DD1-3864-4EB7-A6C5-D1D74D3CB34E}" type="presParOf" srcId="{64EF96A2-F7AD-4FD6-8A5F-A559D8668160}" destId="{AB5897D0-96EA-4023-98C4-05C7C02EDB27}" srcOrd="2" destOrd="0" presId="urn:microsoft.com/office/officeart/2018/2/layout/IconLabelDescriptionList"/>
    <dgm:cxn modelId="{B4BC8137-D460-43A5-9938-2E5D8BB5904E}" type="presParOf" srcId="{AB5897D0-96EA-4023-98C4-05C7C02EDB27}" destId="{D19B80A5-A322-42CC-86D2-9B0F974AF90F}" srcOrd="0" destOrd="0" presId="urn:microsoft.com/office/officeart/2018/2/layout/IconLabelDescriptionList"/>
    <dgm:cxn modelId="{760BD10B-76C3-46DF-8B60-14257FD71B3F}" type="presParOf" srcId="{AB5897D0-96EA-4023-98C4-05C7C02EDB27}" destId="{C3E06274-374D-4E7F-8D88-1F13B48DF44D}" srcOrd="1" destOrd="0" presId="urn:microsoft.com/office/officeart/2018/2/layout/IconLabelDescriptionList"/>
    <dgm:cxn modelId="{EB740F34-D9BD-4F53-946C-56888C91585D}" type="presParOf" srcId="{AB5897D0-96EA-4023-98C4-05C7C02EDB27}" destId="{9DDFCFDC-74F2-4807-8FE7-512AB1376379}" srcOrd="2" destOrd="0" presId="urn:microsoft.com/office/officeart/2018/2/layout/IconLabelDescriptionList"/>
    <dgm:cxn modelId="{8CD9979F-F2A0-44C3-A191-157BCF609E89}" type="presParOf" srcId="{AB5897D0-96EA-4023-98C4-05C7C02EDB27}" destId="{9BCD12A9-468D-4124-8F6A-66FF9E9A478B}" srcOrd="3" destOrd="0" presId="urn:microsoft.com/office/officeart/2018/2/layout/IconLabelDescriptionList"/>
    <dgm:cxn modelId="{95083C80-F3C9-4B68-A3EE-17D278613C94}" type="presParOf" srcId="{AB5897D0-96EA-4023-98C4-05C7C02EDB27}" destId="{C73270F5-B1EA-4548-9266-02A0D605EB5D}"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F6334-62A1-4B0B-8FBE-AC7A35E21541}">
      <dsp:nvSpPr>
        <dsp:cNvPr id="0" name=""/>
        <dsp:cNvSpPr/>
      </dsp:nvSpPr>
      <dsp:spPr>
        <a:xfrm>
          <a:off x="7367241" y="1645114"/>
          <a:ext cx="1948034" cy="752443"/>
        </a:xfrm>
        <a:custGeom>
          <a:avLst/>
          <a:gdLst/>
          <a:ahLst/>
          <a:cxnLst/>
          <a:rect l="0" t="0" r="0" b="0"/>
          <a:pathLst>
            <a:path>
              <a:moveTo>
                <a:pt x="0" y="0"/>
              </a:moveTo>
              <a:lnTo>
                <a:pt x="0" y="512768"/>
              </a:lnTo>
              <a:lnTo>
                <a:pt x="1948034" y="512768"/>
              </a:lnTo>
              <a:lnTo>
                <a:pt x="1948034" y="75244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078BCA-D66A-4533-8D3C-CF23587F5D27}">
      <dsp:nvSpPr>
        <dsp:cNvPr id="0" name=""/>
        <dsp:cNvSpPr/>
      </dsp:nvSpPr>
      <dsp:spPr>
        <a:xfrm>
          <a:off x="5664705" y="1645114"/>
          <a:ext cx="1702535" cy="752443"/>
        </a:xfrm>
        <a:custGeom>
          <a:avLst/>
          <a:gdLst/>
          <a:ahLst/>
          <a:cxnLst/>
          <a:rect l="0" t="0" r="0" b="0"/>
          <a:pathLst>
            <a:path>
              <a:moveTo>
                <a:pt x="1702535" y="0"/>
              </a:moveTo>
              <a:lnTo>
                <a:pt x="1702535" y="512768"/>
              </a:lnTo>
              <a:lnTo>
                <a:pt x="0" y="512768"/>
              </a:lnTo>
              <a:lnTo>
                <a:pt x="0" y="75244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CCF54F-4BFE-4615-9C38-30B87B6ADB2D}">
      <dsp:nvSpPr>
        <dsp:cNvPr id="0" name=""/>
        <dsp:cNvSpPr/>
      </dsp:nvSpPr>
      <dsp:spPr>
        <a:xfrm>
          <a:off x="1788385" y="1645114"/>
          <a:ext cx="91440" cy="752443"/>
        </a:xfrm>
        <a:custGeom>
          <a:avLst/>
          <a:gdLst/>
          <a:ahLst/>
          <a:cxnLst/>
          <a:rect l="0" t="0" r="0" b="0"/>
          <a:pathLst>
            <a:path>
              <a:moveTo>
                <a:pt x="45720" y="0"/>
              </a:moveTo>
              <a:lnTo>
                <a:pt x="45720" y="75244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EB3F63-C4FE-4E0B-879B-695683990B7D}">
      <dsp:nvSpPr>
        <dsp:cNvPr id="0" name=""/>
        <dsp:cNvSpPr/>
      </dsp:nvSpPr>
      <dsp:spPr>
        <a:xfrm>
          <a:off x="540506" y="2243"/>
          <a:ext cx="2587199" cy="164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E42A83-E86D-45EC-ADA6-95B0A0F1D55B}">
      <dsp:nvSpPr>
        <dsp:cNvPr id="0" name=""/>
        <dsp:cNvSpPr/>
      </dsp:nvSpPr>
      <dsp:spPr>
        <a:xfrm>
          <a:off x="827972" y="275336"/>
          <a:ext cx="2587199" cy="16428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Commission Chairman </a:t>
          </a:r>
        </a:p>
      </dsp:txBody>
      <dsp:txXfrm>
        <a:off x="876090" y="323454"/>
        <a:ext cx="2490963" cy="1546635"/>
      </dsp:txXfrm>
    </dsp:sp>
    <dsp:sp modelId="{D418B992-C553-41D4-B5B3-B4409A4E254F}">
      <dsp:nvSpPr>
        <dsp:cNvPr id="0" name=""/>
        <dsp:cNvSpPr/>
      </dsp:nvSpPr>
      <dsp:spPr>
        <a:xfrm>
          <a:off x="239006" y="2397558"/>
          <a:ext cx="3190197" cy="16428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29B3B-D713-4102-8F63-36D0D9D8F5CD}">
      <dsp:nvSpPr>
        <dsp:cNvPr id="0" name=""/>
        <dsp:cNvSpPr/>
      </dsp:nvSpPr>
      <dsp:spPr>
        <a:xfrm>
          <a:off x="526473" y="2670652"/>
          <a:ext cx="3190197" cy="164287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Dr. Fatma KÜÇÜK</a:t>
          </a:r>
        </a:p>
        <a:p>
          <a:pPr marL="0" lvl="0" indent="0" algn="ctr" defTabSz="800100">
            <a:lnSpc>
              <a:spcPct val="90000"/>
            </a:lnSpc>
            <a:spcBef>
              <a:spcPct val="0"/>
            </a:spcBef>
            <a:spcAft>
              <a:spcPct val="35000"/>
            </a:spcAft>
            <a:buNone/>
          </a:pPr>
          <a:r>
            <a:rPr lang="tr-TR" sz="1800" kern="1200" dirty="0"/>
            <a:t>(fatmakucuk@aybu.edu.tr) </a:t>
          </a:r>
          <a:endParaRPr lang="en-US" sz="1800" kern="1200" dirty="0"/>
        </a:p>
      </dsp:txBody>
      <dsp:txXfrm>
        <a:off x="574591" y="2718770"/>
        <a:ext cx="3093961" cy="1546635"/>
      </dsp:txXfrm>
    </dsp:sp>
    <dsp:sp modelId="{D30BEE06-FD17-4E6E-8DB0-A34E0E3C40D6}">
      <dsp:nvSpPr>
        <dsp:cNvPr id="0" name=""/>
        <dsp:cNvSpPr/>
      </dsp:nvSpPr>
      <dsp:spPr>
        <a:xfrm>
          <a:off x="6073641" y="2243"/>
          <a:ext cx="2587199" cy="16428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27F54-5DA0-4D8C-8015-4660CCC55D98}">
      <dsp:nvSpPr>
        <dsp:cNvPr id="0" name=""/>
        <dsp:cNvSpPr/>
      </dsp:nvSpPr>
      <dsp:spPr>
        <a:xfrm>
          <a:off x="6361108" y="275336"/>
          <a:ext cx="2587199" cy="16428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Commission Members </a:t>
          </a:r>
        </a:p>
      </dsp:txBody>
      <dsp:txXfrm>
        <a:off x="6409226" y="323454"/>
        <a:ext cx="2490963" cy="1546635"/>
      </dsp:txXfrm>
    </dsp:sp>
    <dsp:sp modelId="{A02D7B9D-43D8-433F-9623-D452489B5715}">
      <dsp:nvSpPr>
        <dsp:cNvPr id="0" name=""/>
        <dsp:cNvSpPr/>
      </dsp:nvSpPr>
      <dsp:spPr>
        <a:xfrm>
          <a:off x="4004137" y="2397558"/>
          <a:ext cx="3321136" cy="16428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D42E4-1AA4-4316-963F-A18E4DD72977}">
      <dsp:nvSpPr>
        <dsp:cNvPr id="0" name=""/>
        <dsp:cNvSpPr/>
      </dsp:nvSpPr>
      <dsp:spPr>
        <a:xfrm>
          <a:off x="4291604" y="2670652"/>
          <a:ext cx="3321136" cy="164287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Research Assistant </a:t>
          </a:r>
        </a:p>
        <a:p>
          <a:pPr marL="0" lvl="0" indent="0" algn="ctr" defTabSz="711200">
            <a:lnSpc>
              <a:spcPct val="90000"/>
            </a:lnSpc>
            <a:spcBef>
              <a:spcPct val="0"/>
            </a:spcBef>
            <a:spcAft>
              <a:spcPct val="35000"/>
            </a:spcAft>
            <a:buNone/>
          </a:pPr>
          <a:r>
            <a:rPr lang="tr-TR" sz="1600" kern="1200" dirty="0"/>
            <a:t>Murat Can YILMAZ (muratcanyilmaz@aybu.edu.tr) </a:t>
          </a:r>
          <a:endParaRPr lang="en-US" sz="1600" kern="1200" dirty="0"/>
        </a:p>
      </dsp:txBody>
      <dsp:txXfrm>
        <a:off x="4339722" y="2718770"/>
        <a:ext cx="3224900" cy="1546635"/>
      </dsp:txXfrm>
    </dsp:sp>
    <dsp:sp modelId="{BEDDA97D-9A75-4145-AA2D-BF89125E9290}">
      <dsp:nvSpPr>
        <dsp:cNvPr id="0" name=""/>
        <dsp:cNvSpPr/>
      </dsp:nvSpPr>
      <dsp:spPr>
        <a:xfrm>
          <a:off x="7900207" y="2397558"/>
          <a:ext cx="2830137" cy="164287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002E7-FB73-428C-B0F8-103B2183A330}">
      <dsp:nvSpPr>
        <dsp:cNvPr id="0" name=""/>
        <dsp:cNvSpPr/>
      </dsp:nvSpPr>
      <dsp:spPr>
        <a:xfrm>
          <a:off x="8187673" y="2670652"/>
          <a:ext cx="2830137" cy="1642871"/>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dirty="0"/>
            <a:t>Research Assistant </a:t>
          </a:r>
        </a:p>
        <a:p>
          <a:pPr marL="0" lvl="0" indent="0" algn="ctr" defTabSz="711200">
            <a:lnSpc>
              <a:spcPct val="90000"/>
            </a:lnSpc>
            <a:spcBef>
              <a:spcPct val="0"/>
            </a:spcBef>
            <a:spcAft>
              <a:spcPct val="35000"/>
            </a:spcAft>
            <a:buNone/>
          </a:pPr>
          <a:r>
            <a:rPr lang="tr-TR" sz="1600" kern="1200" dirty="0" err="1"/>
            <a:t>Kübranur</a:t>
          </a:r>
          <a:r>
            <a:rPr lang="tr-TR" sz="1600" kern="1200" dirty="0"/>
            <a:t> GÜMÜŞLÜ (</a:t>
          </a:r>
          <a:r>
            <a:rPr lang="tr-TR" sz="1600" b="0" i="0" kern="1200" dirty="0" err="1"/>
            <a:t>kubranurgumuslu</a:t>
          </a:r>
          <a:r>
            <a:rPr lang="tr-TR" sz="1600" kern="1200" dirty="0"/>
            <a:t> @aybu.edu.tr)</a:t>
          </a:r>
          <a:endParaRPr lang="en-US" sz="1600" kern="1200" dirty="0"/>
        </a:p>
      </dsp:txBody>
      <dsp:txXfrm>
        <a:off x="8235791" y="2718770"/>
        <a:ext cx="2733901" cy="15466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ACA6A-146C-4A91-A266-B630C7A086DC}">
      <dsp:nvSpPr>
        <dsp:cNvPr id="0" name=""/>
        <dsp:cNvSpPr/>
      </dsp:nvSpPr>
      <dsp:spPr>
        <a:xfrm>
          <a:off x="0" y="73235"/>
          <a:ext cx="7003777" cy="10740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If you couldn't do an internship in your second year, what should you do?</a:t>
          </a:r>
        </a:p>
      </dsp:txBody>
      <dsp:txXfrm>
        <a:off x="52431" y="125666"/>
        <a:ext cx="6898915" cy="969198"/>
      </dsp:txXfrm>
    </dsp:sp>
    <dsp:sp modelId="{CE16187B-3C83-4FB3-B550-8119014C3811}">
      <dsp:nvSpPr>
        <dsp:cNvPr id="0" name=""/>
        <dsp:cNvSpPr/>
      </dsp:nvSpPr>
      <dsp:spPr>
        <a:xfrm>
          <a:off x="0" y="1147295"/>
          <a:ext cx="7003777" cy="2291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3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During the summer term of the third year, you can do 2 internships.</a:t>
          </a:r>
        </a:p>
        <a:p>
          <a:pPr marL="228600" lvl="1" indent="-228600" algn="l" defTabSz="933450">
            <a:lnSpc>
              <a:spcPct val="90000"/>
            </a:lnSpc>
            <a:spcBef>
              <a:spcPct val="0"/>
            </a:spcBef>
            <a:spcAft>
              <a:spcPct val="20000"/>
            </a:spcAft>
            <a:buChar char="•"/>
          </a:pPr>
          <a:r>
            <a:rPr lang="en-US" sz="2100" kern="1200"/>
            <a:t>During the summer term of the third year, you can do 1 internship, and during the summer term of the fourth year, you can do another internship.</a:t>
          </a:r>
        </a:p>
        <a:p>
          <a:pPr marL="228600" lvl="1" indent="-228600" algn="l" defTabSz="933450">
            <a:lnSpc>
              <a:spcPct val="90000"/>
            </a:lnSpc>
            <a:spcBef>
              <a:spcPct val="0"/>
            </a:spcBef>
            <a:spcAft>
              <a:spcPct val="20000"/>
            </a:spcAft>
            <a:buChar char="•"/>
          </a:pPr>
          <a:r>
            <a:rPr lang="en-US" sz="2100" kern="1200"/>
            <a:t>During the summer term of the fourth year, you can do 2 internships.</a:t>
          </a:r>
        </a:p>
      </dsp:txBody>
      <dsp:txXfrm>
        <a:off x="0" y="1147295"/>
        <a:ext cx="7003777" cy="2291489"/>
      </dsp:txXfrm>
    </dsp:sp>
    <dsp:sp modelId="{FB8F5214-4234-430D-9643-F9EFB37A0C91}">
      <dsp:nvSpPr>
        <dsp:cNvPr id="0" name=""/>
        <dsp:cNvSpPr/>
      </dsp:nvSpPr>
      <dsp:spPr>
        <a:xfrm>
          <a:off x="0" y="3438784"/>
          <a:ext cx="7003777" cy="1074060"/>
        </a:xfrm>
        <a:prstGeom prst="roundRect">
          <a:avLst/>
        </a:prstGeom>
        <a:solidFill>
          <a:schemeClr val="accent5">
            <a:hueOff val="-1504905"/>
            <a:satOff val="433"/>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Can I do an internship during the intersession or within the semester?</a:t>
          </a:r>
        </a:p>
      </dsp:txBody>
      <dsp:txXfrm>
        <a:off x="52431" y="3491215"/>
        <a:ext cx="6898915" cy="969198"/>
      </dsp:txXfrm>
    </dsp:sp>
    <dsp:sp modelId="{0196AC77-8DC9-4B6B-9C13-623ACC5ADBFE}">
      <dsp:nvSpPr>
        <dsp:cNvPr id="0" name=""/>
        <dsp:cNvSpPr/>
      </dsp:nvSpPr>
      <dsp:spPr>
        <a:xfrm>
          <a:off x="0" y="4512845"/>
          <a:ext cx="7003777" cy="125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3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You can only do an internship during the intersession or within the semester if you only have the internship course left and have completed all other courses. Otherwise, it is not possible.</a:t>
          </a:r>
        </a:p>
      </dsp:txBody>
      <dsp:txXfrm>
        <a:off x="0" y="4512845"/>
        <a:ext cx="7003777" cy="1257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72A3A-6097-4157-A926-56AB038CEB06}">
      <dsp:nvSpPr>
        <dsp:cNvPr id="0" name=""/>
        <dsp:cNvSpPr/>
      </dsp:nvSpPr>
      <dsp:spPr>
        <a:xfrm>
          <a:off x="0" y="168558"/>
          <a:ext cx="7003777" cy="18318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Internships </a:t>
          </a:r>
          <a:r>
            <a:rPr lang="en-US" sz="2600" b="1" kern="1200"/>
            <a:t>should not coincide </a:t>
          </a:r>
          <a:r>
            <a:rPr lang="en-US" sz="2600" kern="1200"/>
            <a:t>with the </a:t>
          </a:r>
          <a:r>
            <a:rPr lang="en-US" sz="2600" b="1" kern="1200"/>
            <a:t>Fall and Spring Semesters of the academic calendar.</a:t>
          </a:r>
          <a:endParaRPr lang="en-US" sz="2600" kern="1200"/>
        </a:p>
      </dsp:txBody>
      <dsp:txXfrm>
        <a:off x="89424" y="257982"/>
        <a:ext cx="6824929" cy="1653006"/>
      </dsp:txXfrm>
    </dsp:sp>
    <dsp:sp modelId="{C4A12E81-18B7-42DD-A080-B0A90F1807F3}">
      <dsp:nvSpPr>
        <dsp:cNvPr id="0" name=""/>
        <dsp:cNvSpPr/>
      </dsp:nvSpPr>
      <dsp:spPr>
        <a:xfrm>
          <a:off x="0" y="2075293"/>
          <a:ext cx="7003777" cy="1831854"/>
        </a:xfrm>
        <a:prstGeom prst="roundRect">
          <a:avLst/>
        </a:prstGeom>
        <a:solidFill>
          <a:schemeClr val="accent5">
            <a:hueOff val="-752453"/>
            <a:satOff val="216"/>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The </a:t>
          </a:r>
          <a:r>
            <a:rPr lang="en-US" sz="2600" b="1" kern="1200" dirty="0"/>
            <a:t>normal duration of the internships </a:t>
          </a:r>
          <a:r>
            <a:rPr lang="en-US" sz="2600" kern="1200" dirty="0"/>
            <a:t>is during the </a:t>
          </a:r>
          <a:r>
            <a:rPr lang="en-US" sz="2600" b="1" i="1" kern="1200" dirty="0"/>
            <a:t>Summer Semester of the 2nd year </a:t>
          </a:r>
          <a:r>
            <a:rPr lang="en-US" sz="2600" kern="1200" dirty="0"/>
            <a:t>and the </a:t>
          </a:r>
          <a:r>
            <a:rPr lang="en-US" sz="2600" b="1" i="1" kern="1200" dirty="0"/>
            <a:t>Summer Semester of the 3rd year.</a:t>
          </a:r>
          <a:endParaRPr lang="en-US" sz="2600" b="1" kern="1200" dirty="0"/>
        </a:p>
      </dsp:txBody>
      <dsp:txXfrm>
        <a:off x="89424" y="2164717"/>
        <a:ext cx="6824929" cy="1653006"/>
      </dsp:txXfrm>
    </dsp:sp>
    <dsp:sp modelId="{E606A8AC-1F45-4F99-BCF9-4B083355844E}">
      <dsp:nvSpPr>
        <dsp:cNvPr id="0" name=""/>
        <dsp:cNvSpPr/>
      </dsp:nvSpPr>
      <dsp:spPr>
        <a:xfrm>
          <a:off x="0" y="3982027"/>
          <a:ext cx="7003777" cy="2250213"/>
        </a:xfrm>
        <a:prstGeom prst="roundRect">
          <a:avLst/>
        </a:prstGeom>
        <a:solidFill>
          <a:schemeClr val="accent5">
            <a:hueOff val="-1504905"/>
            <a:satOff val="433"/>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In the </a:t>
          </a:r>
          <a:r>
            <a:rPr lang="tr-TR" sz="2600" b="1" i="1" kern="1200" dirty="0"/>
            <a:t>F</a:t>
          </a:r>
          <a:r>
            <a:rPr lang="en-US" sz="2600" b="1" i="1" kern="1200" dirty="0"/>
            <a:t>all </a:t>
          </a:r>
          <a:r>
            <a:rPr lang="tr-TR" sz="2600" b="1" i="1" kern="1200" dirty="0"/>
            <a:t>S</a:t>
          </a:r>
          <a:r>
            <a:rPr lang="en-US" sz="2600" b="1" i="1" kern="1200" dirty="0" err="1"/>
            <a:t>emester</a:t>
          </a:r>
          <a:r>
            <a:rPr lang="en-US" sz="2600" b="1" i="1" kern="1200" dirty="0"/>
            <a:t> following the summer internship</a:t>
          </a:r>
          <a:r>
            <a:rPr lang="en-US" sz="2600" kern="1200" dirty="0"/>
            <a:t>, </a:t>
          </a:r>
          <a:r>
            <a:rPr lang="tr-TR" sz="2600" kern="1200" dirty="0"/>
            <a:t>S</a:t>
          </a:r>
          <a:r>
            <a:rPr lang="en-US" sz="2600" kern="1200" dirty="0"/>
            <a:t>ENG300</a:t>
          </a:r>
          <a:r>
            <a:rPr lang="tr-TR" sz="2600" kern="1200" dirty="0"/>
            <a:t> </a:t>
          </a:r>
          <a:r>
            <a:rPr lang="en-US" sz="2600" kern="1200" dirty="0"/>
            <a:t>is designated for the first internship, while </a:t>
          </a:r>
          <a:r>
            <a:rPr lang="tr-TR" sz="2600" kern="1200" dirty="0"/>
            <a:t>S</a:t>
          </a:r>
          <a:r>
            <a:rPr lang="en-US" sz="2600" kern="1200" dirty="0"/>
            <a:t>ENG400</a:t>
          </a:r>
          <a:r>
            <a:rPr lang="tr-TR" sz="2600" kern="1200" dirty="0"/>
            <a:t> </a:t>
          </a:r>
          <a:r>
            <a:rPr lang="en-US" sz="2600" kern="1200" dirty="0"/>
            <a:t>is allocated for the second internship.</a:t>
          </a:r>
        </a:p>
      </dsp:txBody>
      <dsp:txXfrm>
        <a:off x="109846" y="4091873"/>
        <a:ext cx="6784085" cy="2030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EF4BD-2F24-40FA-AAFA-E8AEFA85BFE2}">
      <dsp:nvSpPr>
        <dsp:cNvPr id="0" name=""/>
        <dsp:cNvSpPr/>
      </dsp:nvSpPr>
      <dsp:spPr>
        <a:xfrm>
          <a:off x="1572" y="637943"/>
          <a:ext cx="2557016" cy="40026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Weekends cannot be included in the calculation of internship periods. </a:t>
          </a:r>
          <a:endParaRPr lang="en-US" sz="1600" b="1" kern="1200"/>
        </a:p>
      </dsp:txBody>
      <dsp:txXfrm>
        <a:off x="76464" y="712835"/>
        <a:ext cx="2407232" cy="3852909"/>
      </dsp:txXfrm>
    </dsp:sp>
    <dsp:sp modelId="{978610EB-82C3-4CD9-BF00-FB03D6745214}">
      <dsp:nvSpPr>
        <dsp:cNvPr id="0" name=""/>
        <dsp:cNvSpPr/>
      </dsp:nvSpPr>
      <dsp:spPr>
        <a:xfrm>
          <a:off x="2814289" y="2322220"/>
          <a:ext cx="542087" cy="63413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814289" y="2449048"/>
        <a:ext cx="379461" cy="380483"/>
      </dsp:txXfrm>
    </dsp:sp>
    <dsp:sp modelId="{D4638064-527A-4C33-9052-A1DA7DBADB60}">
      <dsp:nvSpPr>
        <dsp:cNvPr id="0" name=""/>
        <dsp:cNvSpPr/>
      </dsp:nvSpPr>
      <dsp:spPr>
        <a:xfrm>
          <a:off x="3581394" y="629450"/>
          <a:ext cx="3352810" cy="40196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Internship 1 and Internship 2 can be completed within the same institution.</a:t>
          </a:r>
          <a:endParaRPr lang="tr-TR" sz="1600" b="1" kern="1200" dirty="0"/>
        </a:p>
        <a:p>
          <a:pPr marL="0" lvl="0" indent="0" algn="ctr" defTabSz="711200">
            <a:lnSpc>
              <a:spcPct val="90000"/>
            </a:lnSpc>
            <a:spcBef>
              <a:spcPct val="0"/>
            </a:spcBef>
            <a:spcAft>
              <a:spcPct val="35000"/>
            </a:spcAft>
            <a:buNone/>
          </a:pPr>
          <a:r>
            <a:rPr lang="en-US" sz="1600" kern="1200" dirty="0"/>
            <a:t>Only students in their </a:t>
          </a:r>
          <a:r>
            <a:rPr lang="en-US" sz="1600" b="1" kern="1200" dirty="0"/>
            <a:t>3rd year or above</a:t>
          </a:r>
          <a:r>
            <a:rPr lang="en-US" sz="1600" kern="1200" dirty="0"/>
            <a:t>, who have not undertaken their internship during their 2nd year or have failed to do so, are eligible to conduct consecutive internships within the same institution. </a:t>
          </a:r>
          <a:r>
            <a:rPr lang="en-US" sz="1600" b="1" kern="1200" dirty="0"/>
            <a:t>Documentation should be prepared for two separate periods of 20 working days each, treating them as distinct internships.</a:t>
          </a:r>
        </a:p>
      </dsp:txBody>
      <dsp:txXfrm>
        <a:off x="3679594" y="727650"/>
        <a:ext cx="3156410" cy="3823279"/>
      </dsp:txXfrm>
    </dsp:sp>
    <dsp:sp modelId="{C357CA15-FB09-4A2B-A83F-67920850F8E7}">
      <dsp:nvSpPr>
        <dsp:cNvPr id="0" name=""/>
        <dsp:cNvSpPr/>
      </dsp:nvSpPr>
      <dsp:spPr>
        <a:xfrm>
          <a:off x="7189906" y="2322220"/>
          <a:ext cx="542087" cy="63413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7189906" y="2449048"/>
        <a:ext cx="379461" cy="380483"/>
      </dsp:txXfrm>
    </dsp:sp>
    <dsp:sp modelId="{4924C2F6-4781-4C67-93CD-54944087FE7D}">
      <dsp:nvSpPr>
        <dsp:cNvPr id="0" name=""/>
        <dsp:cNvSpPr/>
      </dsp:nvSpPr>
      <dsp:spPr>
        <a:xfrm>
          <a:off x="7957011" y="637943"/>
          <a:ext cx="2557016" cy="40026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Students also have </a:t>
          </a:r>
          <a:r>
            <a:rPr lang="en-US" sz="1600" b="1" i="1" kern="1200" dirty="0"/>
            <a:t>the option to pursue internships abroad through self-funding or the Erasmus+ program</a:t>
          </a:r>
          <a:r>
            <a:rPr lang="en-US" sz="1600" kern="1200" dirty="0"/>
            <a:t>, particularly in companies related to </a:t>
          </a:r>
          <a:r>
            <a:rPr lang="en-US" sz="1600" b="1" kern="1200" dirty="0"/>
            <a:t>Computer Science</a:t>
          </a:r>
          <a:r>
            <a:rPr lang="en-US" sz="1600" kern="1200" dirty="0"/>
            <a:t>.</a:t>
          </a:r>
        </a:p>
      </dsp:txBody>
      <dsp:txXfrm>
        <a:off x="8031903" y="712835"/>
        <a:ext cx="2407232" cy="3852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5DB72-AEA8-45F6-9254-3988CDE707B6}">
      <dsp:nvSpPr>
        <dsp:cNvPr id="0" name=""/>
        <dsp:cNvSpPr/>
      </dsp:nvSpPr>
      <dsp:spPr>
        <a:xfrm>
          <a:off x="0" y="115140"/>
          <a:ext cx="11401093" cy="13987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CC984-6862-4BD4-BD50-427B1BAF52CE}">
      <dsp:nvSpPr>
        <dsp:cNvPr id="0" name=""/>
        <dsp:cNvSpPr/>
      </dsp:nvSpPr>
      <dsp:spPr>
        <a:xfrm>
          <a:off x="261377" y="576914"/>
          <a:ext cx="475696" cy="475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E957A4-43FA-4093-AEBC-79FDB7946315}">
      <dsp:nvSpPr>
        <dsp:cNvPr id="0" name=""/>
        <dsp:cNvSpPr/>
      </dsp:nvSpPr>
      <dsp:spPr>
        <a:xfrm>
          <a:off x="998451" y="382501"/>
          <a:ext cx="10327802" cy="99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35" tIns="105735" rIns="105735" bIns="105735" numCol="1" spcCol="1270" anchor="ctr" anchorCtr="0">
          <a:noAutofit/>
        </a:bodyPr>
        <a:lstStyle/>
        <a:p>
          <a:pPr marL="0" lvl="0" indent="0" algn="l" defTabSz="711200">
            <a:lnSpc>
              <a:spcPct val="90000"/>
            </a:lnSpc>
            <a:spcBef>
              <a:spcPct val="0"/>
            </a:spcBef>
            <a:spcAft>
              <a:spcPct val="35000"/>
            </a:spcAft>
            <a:buNone/>
          </a:pPr>
          <a:r>
            <a:rPr lang="en-US" sz="1600" kern="1200" dirty="0"/>
            <a:t>The supervisor responsible for overseeing the internship must hold either a </a:t>
          </a:r>
          <a:r>
            <a:rPr lang="en-US" sz="1600" b="1" kern="1200" dirty="0"/>
            <a:t>4-year undergraduate degree in Computer Engineering, Software Engineering, Electrical-Electronics Engineering, or Artificial Intelligence Engineering, or a postgraduate degree in Computer Engineering/Science</a:t>
          </a:r>
          <a:r>
            <a:rPr lang="tr-TR" sz="1600" b="1" kern="1200" dirty="0"/>
            <a:t> </a:t>
          </a:r>
          <a:r>
            <a:rPr lang="tr-TR" sz="1600" b="1" kern="1200" dirty="0" err="1"/>
            <a:t>or</a:t>
          </a:r>
          <a:r>
            <a:rPr lang="tr-TR" sz="1600" b="1" kern="1200" dirty="0"/>
            <a:t> </a:t>
          </a:r>
          <a:r>
            <a:rPr lang="en-US" sz="1600" b="1" i="1" kern="1200" dirty="0"/>
            <a:t>Software Engineering/Science</a:t>
          </a:r>
          <a:r>
            <a:rPr lang="tr-TR" sz="1600" b="1" i="1" kern="1200" dirty="0"/>
            <a:t>.</a:t>
          </a:r>
          <a:endParaRPr lang="en-US" sz="1600" b="1" i="1" kern="1200" dirty="0"/>
        </a:p>
      </dsp:txBody>
      <dsp:txXfrm>
        <a:off x="998451" y="382501"/>
        <a:ext cx="10327802" cy="999067"/>
      </dsp:txXfrm>
    </dsp:sp>
    <dsp:sp modelId="{5973C174-AB11-4DF1-BB45-91ACBB2D712E}">
      <dsp:nvSpPr>
        <dsp:cNvPr id="0" name=""/>
        <dsp:cNvSpPr/>
      </dsp:nvSpPr>
      <dsp:spPr>
        <a:xfrm>
          <a:off x="0" y="1763687"/>
          <a:ext cx="11401093" cy="8640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32C4D-532B-4FF6-84AA-6AEB533D9C39}">
      <dsp:nvSpPr>
        <dsp:cNvPr id="0" name=""/>
        <dsp:cNvSpPr/>
      </dsp:nvSpPr>
      <dsp:spPr>
        <a:xfrm>
          <a:off x="261377" y="1958100"/>
          <a:ext cx="475696" cy="475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A033A2-410F-48F8-B659-05620004337B}">
      <dsp:nvSpPr>
        <dsp:cNvPr id="0" name=""/>
        <dsp:cNvSpPr/>
      </dsp:nvSpPr>
      <dsp:spPr>
        <a:xfrm>
          <a:off x="998451" y="1763687"/>
          <a:ext cx="10327802" cy="99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35" tIns="105735" rIns="105735" bIns="105735" numCol="1" spcCol="1270" anchor="ctr" anchorCtr="0">
          <a:noAutofit/>
        </a:bodyPr>
        <a:lstStyle/>
        <a:p>
          <a:pPr marL="0" lvl="0" indent="0" algn="l" defTabSz="666750">
            <a:lnSpc>
              <a:spcPct val="90000"/>
            </a:lnSpc>
            <a:spcBef>
              <a:spcPct val="0"/>
            </a:spcBef>
            <a:spcAft>
              <a:spcPct val="35000"/>
            </a:spcAft>
            <a:buNone/>
          </a:pPr>
          <a:r>
            <a:rPr lang="en-US" sz="1500" kern="1200" dirty="0"/>
            <a:t>Students intending to apply for internships must submit the following Internship Application documents to the Department Secretary from </a:t>
          </a:r>
          <a:r>
            <a:rPr lang="en-US" sz="1500" b="1" kern="1200" dirty="0"/>
            <a:t>the start of the Spring Semester Final exams (</a:t>
          </a:r>
          <a:r>
            <a:rPr lang="tr-TR" sz="1500" b="1" kern="1200" dirty="0"/>
            <a:t>May 10</a:t>
          </a:r>
          <a:r>
            <a:rPr lang="en-US" sz="1500" b="1" kern="1200" dirty="0"/>
            <a:t>, 202</a:t>
          </a:r>
          <a:r>
            <a:rPr lang="tr-TR" sz="1500" b="1" kern="1200" dirty="0"/>
            <a:t>5</a:t>
          </a:r>
          <a:r>
            <a:rPr lang="en-US" sz="1500" b="1" kern="1200" dirty="0"/>
            <a:t>) until the last</a:t>
          </a:r>
          <a:r>
            <a:rPr lang="tr-TR" sz="1500" b="1" kern="1200" dirty="0"/>
            <a:t> </a:t>
          </a:r>
          <a:r>
            <a:rPr lang="tr-TR" sz="1500" b="1" kern="1200" dirty="0" err="1"/>
            <a:t>day</a:t>
          </a:r>
          <a:r>
            <a:rPr lang="tr-TR" sz="1500" b="1" kern="1200" dirty="0"/>
            <a:t> </a:t>
          </a:r>
          <a:r>
            <a:rPr lang="en-US" sz="1500" b="1" kern="1200" dirty="0"/>
            <a:t>of the Spring Semester Final</a:t>
          </a:r>
          <a:r>
            <a:rPr lang="tr-TR" sz="1500" b="1" kern="1200" dirty="0"/>
            <a:t> </a:t>
          </a:r>
          <a:r>
            <a:rPr lang="tr-TR" sz="1500" b="1" kern="1200" dirty="0" err="1"/>
            <a:t>Make-Up</a:t>
          </a:r>
          <a:r>
            <a:rPr lang="en-US" sz="1500" b="1" kern="1200" dirty="0"/>
            <a:t> exams (</a:t>
          </a:r>
          <a:r>
            <a:rPr lang="tr-TR" sz="1500" b="1" kern="1200" dirty="0" err="1"/>
            <a:t>June</a:t>
          </a:r>
          <a:r>
            <a:rPr lang="tr-TR" sz="1500" b="1" kern="1200" dirty="0"/>
            <a:t> 20</a:t>
          </a:r>
          <a:r>
            <a:rPr lang="en-US" sz="1500" b="1" kern="1200" dirty="0"/>
            <a:t>, 202</a:t>
          </a:r>
          <a:r>
            <a:rPr lang="tr-TR" sz="1500" b="1" kern="1200" dirty="0"/>
            <a:t>5</a:t>
          </a:r>
          <a:r>
            <a:rPr lang="en-US" sz="1500" b="1" kern="1200" dirty="0"/>
            <a:t>).</a:t>
          </a:r>
          <a:endParaRPr lang="en-US" sz="1500" kern="1200" dirty="0"/>
        </a:p>
      </dsp:txBody>
      <dsp:txXfrm>
        <a:off x="998451" y="1763687"/>
        <a:ext cx="10327802" cy="999067"/>
      </dsp:txXfrm>
    </dsp:sp>
    <dsp:sp modelId="{3B78CD40-E0A7-4AC3-8496-53BCA35279B9}">
      <dsp:nvSpPr>
        <dsp:cNvPr id="0" name=""/>
        <dsp:cNvSpPr/>
      </dsp:nvSpPr>
      <dsp:spPr>
        <a:xfrm>
          <a:off x="0" y="3012521"/>
          <a:ext cx="11401093" cy="86405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6389D2-F06A-4A2C-B692-B8F6CCB677E3}">
      <dsp:nvSpPr>
        <dsp:cNvPr id="0" name=""/>
        <dsp:cNvSpPr/>
      </dsp:nvSpPr>
      <dsp:spPr>
        <a:xfrm>
          <a:off x="261377" y="3206934"/>
          <a:ext cx="475696" cy="475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DE066D-E962-491A-BE23-3206C5A7C9CB}">
      <dsp:nvSpPr>
        <dsp:cNvPr id="0" name=""/>
        <dsp:cNvSpPr/>
      </dsp:nvSpPr>
      <dsp:spPr>
        <a:xfrm>
          <a:off x="998451" y="3012521"/>
          <a:ext cx="10327802" cy="99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35" tIns="105735" rIns="105735" bIns="105735" numCol="1" spcCol="1270" anchor="ctr" anchorCtr="0">
          <a:noAutofit/>
        </a:bodyPr>
        <a:lstStyle/>
        <a:p>
          <a:pPr marL="0" lvl="0" indent="0" algn="l" defTabSz="666750">
            <a:lnSpc>
              <a:spcPct val="90000"/>
            </a:lnSpc>
            <a:spcBef>
              <a:spcPct val="0"/>
            </a:spcBef>
            <a:spcAft>
              <a:spcPct val="35000"/>
            </a:spcAft>
            <a:buNone/>
          </a:pPr>
          <a:r>
            <a:rPr lang="en-US" sz="1500" kern="1200" dirty="0"/>
            <a:t>Prior to the internship application, </a:t>
          </a:r>
          <a:r>
            <a:rPr lang="tr-TR" sz="1500" b="1" kern="1200" dirty="0"/>
            <a:t>Software</a:t>
          </a:r>
          <a:r>
            <a:rPr lang="en-US" sz="1500" b="1" kern="1200" dirty="0"/>
            <a:t> Engineering students </a:t>
          </a:r>
          <a:r>
            <a:rPr lang="en-US" sz="1500" kern="1200" dirty="0"/>
            <a:t>are required to complete </a:t>
          </a:r>
          <a:r>
            <a:rPr lang="en-US" sz="1500" b="1" kern="1200" dirty="0"/>
            <a:t>the Excel table </a:t>
          </a:r>
          <a:r>
            <a:rPr lang="tr-TR" sz="1500" b="1" kern="1200" dirty="0"/>
            <a:t>(</a:t>
          </a:r>
          <a:r>
            <a:rPr lang="tr-TR" sz="1500" b="1" kern="1200" dirty="0" err="1"/>
            <a:t>It</a:t>
          </a:r>
          <a:r>
            <a:rPr lang="tr-TR" sz="1500" b="1" kern="1200" dirty="0"/>
            <a:t> </a:t>
          </a:r>
          <a:r>
            <a:rPr lang="tr-TR" sz="1500" b="1" kern="1200" dirty="0" err="1"/>
            <a:t>will</a:t>
          </a:r>
          <a:r>
            <a:rPr lang="tr-TR" sz="1500" b="1" kern="1200" dirty="0"/>
            <a:t> be </a:t>
          </a:r>
          <a:r>
            <a:rPr lang="en-US" sz="1500" b="1" kern="1200" dirty="0"/>
            <a:t>provided </a:t>
          </a:r>
          <a:r>
            <a:rPr lang="tr-TR" sz="1500" b="1" kern="1200" dirty="0"/>
            <a:t>in</a:t>
          </a:r>
          <a:r>
            <a:rPr lang="en-US" sz="1500" b="1" kern="1200" dirty="0"/>
            <a:t> </a:t>
          </a:r>
          <a:r>
            <a:rPr lang="tr-TR" sz="1500" b="1" kern="1200" dirty="0"/>
            <a:t>a </a:t>
          </a:r>
          <a:r>
            <a:rPr lang="tr-TR" sz="1500" b="1" kern="1200" dirty="0" err="1"/>
            <a:t>future</a:t>
          </a:r>
          <a:r>
            <a:rPr lang="tr-TR" sz="1500" b="1" kern="1200" dirty="0"/>
            <a:t> </a:t>
          </a:r>
          <a:r>
            <a:rPr lang="tr-TR" sz="1500" b="1" kern="1200" dirty="0" err="1"/>
            <a:t>announcement</a:t>
          </a:r>
          <a:r>
            <a:rPr lang="tr-TR" sz="1500" b="1" kern="1200" dirty="0"/>
            <a:t>)</a:t>
          </a:r>
          <a:r>
            <a:rPr lang="en-US" sz="1500" b="1" kern="1200" dirty="0"/>
            <a:t>. Access to the Excel table will be closed at 17:00 on </a:t>
          </a:r>
          <a:r>
            <a:rPr lang="tr-TR" sz="1500" b="1" kern="1200" dirty="0" err="1"/>
            <a:t>June</a:t>
          </a:r>
          <a:r>
            <a:rPr lang="tr-TR" sz="1500" b="1" kern="1200" dirty="0"/>
            <a:t> 20</a:t>
          </a:r>
          <a:r>
            <a:rPr lang="en-US" sz="1500" b="1" kern="1200" dirty="0"/>
            <a:t>, 202</a:t>
          </a:r>
          <a:r>
            <a:rPr lang="tr-TR" sz="1500" b="1" kern="1200" dirty="0"/>
            <a:t>5</a:t>
          </a:r>
          <a:r>
            <a:rPr lang="en-US" sz="1500" b="1" kern="1200" dirty="0"/>
            <a:t>.</a:t>
          </a:r>
          <a:endParaRPr lang="en-US" sz="1500" kern="1200" dirty="0"/>
        </a:p>
      </dsp:txBody>
      <dsp:txXfrm>
        <a:off x="998451" y="3012521"/>
        <a:ext cx="10327802" cy="999067"/>
      </dsp:txXfrm>
    </dsp:sp>
    <dsp:sp modelId="{E13EF1B1-A734-4F13-98D4-B45B35E4F403}">
      <dsp:nvSpPr>
        <dsp:cNvPr id="0" name=""/>
        <dsp:cNvSpPr/>
      </dsp:nvSpPr>
      <dsp:spPr>
        <a:xfrm>
          <a:off x="0" y="4261355"/>
          <a:ext cx="11401093" cy="86405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B3AABC-B255-4038-A455-AD34EDA1EE03}">
      <dsp:nvSpPr>
        <dsp:cNvPr id="0" name=""/>
        <dsp:cNvSpPr/>
      </dsp:nvSpPr>
      <dsp:spPr>
        <a:xfrm>
          <a:off x="261377" y="4455768"/>
          <a:ext cx="475696" cy="475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ADD609-0C45-498C-9319-815C9465C0CD}">
      <dsp:nvSpPr>
        <dsp:cNvPr id="0" name=""/>
        <dsp:cNvSpPr/>
      </dsp:nvSpPr>
      <dsp:spPr>
        <a:xfrm>
          <a:off x="998451" y="4261355"/>
          <a:ext cx="10327802" cy="99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35" tIns="105735" rIns="105735" bIns="105735" numCol="1" spcCol="1270" anchor="ctr" anchorCtr="0">
          <a:noAutofit/>
        </a:bodyPr>
        <a:lstStyle/>
        <a:p>
          <a:pPr marL="0" lvl="0" indent="0" algn="l" defTabSz="666750">
            <a:lnSpc>
              <a:spcPct val="90000"/>
            </a:lnSpc>
            <a:spcBef>
              <a:spcPct val="0"/>
            </a:spcBef>
            <a:spcAft>
              <a:spcPct val="35000"/>
            </a:spcAft>
            <a:buNone/>
          </a:pPr>
          <a:r>
            <a:rPr lang="en-US" sz="1500" kern="1200" dirty="0"/>
            <a:t>During the internship period, students are not permitted to take leave unless under </a:t>
          </a:r>
          <a:r>
            <a:rPr lang="en-US" sz="1500" b="1" kern="1200" dirty="0"/>
            <a:t>unavoidable circumstances such as illness or a funeral</a:t>
          </a:r>
          <a:r>
            <a:rPr lang="en-US" sz="1500" kern="1200" dirty="0"/>
            <a:t>. Leave taken due to compulsory situations </a:t>
          </a:r>
          <a:r>
            <a:rPr lang="en-US" sz="1500" b="1" kern="1200" dirty="0"/>
            <a:t>cannot exceed 2 days</a:t>
          </a:r>
          <a:r>
            <a:rPr lang="en-US" sz="1500" kern="1200" dirty="0"/>
            <a:t>. Students who take leave or report must complete </a:t>
          </a:r>
          <a:r>
            <a:rPr lang="en-US" sz="1500" b="1" kern="1200" dirty="0"/>
            <a:t>these missed days by adding them to the end of the internship</a:t>
          </a:r>
          <a:r>
            <a:rPr lang="en-US" sz="1500" kern="1200" dirty="0"/>
            <a:t>.</a:t>
          </a:r>
        </a:p>
      </dsp:txBody>
      <dsp:txXfrm>
        <a:off x="998451" y="4261355"/>
        <a:ext cx="10327802" cy="999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91587-00CD-43D6-9906-25C702AD5746}">
      <dsp:nvSpPr>
        <dsp:cNvPr id="0" name=""/>
        <dsp:cNvSpPr/>
      </dsp:nvSpPr>
      <dsp:spPr>
        <a:xfrm>
          <a:off x="0" y="681811"/>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6BDEA-D005-4989-B57E-34EA03C89C5E}">
      <dsp:nvSpPr>
        <dsp:cNvPr id="0" name=""/>
        <dsp:cNvSpPr/>
      </dsp:nvSpPr>
      <dsp:spPr>
        <a:xfrm>
          <a:off x="380765" y="965025"/>
          <a:ext cx="692300" cy="6923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28504-01D6-4204-B361-52E0DCF99D4D}">
      <dsp:nvSpPr>
        <dsp:cNvPr id="0" name=""/>
        <dsp:cNvSpPr/>
      </dsp:nvSpPr>
      <dsp:spPr>
        <a:xfrm>
          <a:off x="1453831" y="681811"/>
          <a:ext cx="9061768"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711200">
            <a:lnSpc>
              <a:spcPct val="100000"/>
            </a:lnSpc>
            <a:spcBef>
              <a:spcPct val="0"/>
            </a:spcBef>
            <a:spcAft>
              <a:spcPct val="35000"/>
            </a:spcAft>
            <a:buNone/>
          </a:pPr>
          <a:r>
            <a:rPr lang="en-US" sz="1600" kern="1200" dirty="0"/>
            <a:t>When filling out the General Report, attention should be paid to the following points: images or codes should be included in the appendices section, references should be made to these contents from within the report, and contents without references should not be included in the report.</a:t>
          </a:r>
        </a:p>
      </dsp:txBody>
      <dsp:txXfrm>
        <a:off x="1453831" y="681811"/>
        <a:ext cx="9061768" cy="1258728"/>
      </dsp:txXfrm>
    </dsp:sp>
    <dsp:sp modelId="{764ED42B-D0D8-4CDE-BFC9-5588808898C5}">
      <dsp:nvSpPr>
        <dsp:cNvPr id="0" name=""/>
        <dsp:cNvSpPr/>
      </dsp:nvSpPr>
      <dsp:spPr>
        <a:xfrm>
          <a:off x="0" y="2255222"/>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7AA09-740D-4055-8E79-522A37E80E1C}">
      <dsp:nvSpPr>
        <dsp:cNvPr id="0" name=""/>
        <dsp:cNvSpPr/>
      </dsp:nvSpPr>
      <dsp:spPr>
        <a:xfrm>
          <a:off x="380765" y="2538436"/>
          <a:ext cx="692300" cy="6923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3BD776-970D-4E1D-90D4-CC9046B3B213}">
      <dsp:nvSpPr>
        <dsp:cNvPr id="0" name=""/>
        <dsp:cNvSpPr/>
      </dsp:nvSpPr>
      <dsp:spPr>
        <a:xfrm>
          <a:off x="1453831" y="2255222"/>
          <a:ext cx="9061768"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711200">
            <a:lnSpc>
              <a:spcPct val="100000"/>
            </a:lnSpc>
            <a:spcBef>
              <a:spcPct val="0"/>
            </a:spcBef>
            <a:spcAft>
              <a:spcPct val="35000"/>
            </a:spcAft>
            <a:buNone/>
          </a:pPr>
          <a:r>
            <a:rPr lang="en-US" sz="1600" kern="1200"/>
            <a:t>At the same time, students should not provide a definition of the technologies they used longer than a small paragraph. The focus of the report should be on the work done with that technology, not what the technology is.</a:t>
          </a:r>
        </a:p>
      </dsp:txBody>
      <dsp:txXfrm>
        <a:off x="1453831" y="2255222"/>
        <a:ext cx="9061768" cy="12587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A6429-290C-47EE-9FD5-DE3823DED0DF}">
      <dsp:nvSpPr>
        <dsp:cNvPr id="0" name=""/>
        <dsp:cNvSpPr/>
      </dsp:nvSpPr>
      <dsp:spPr>
        <a:xfrm>
          <a:off x="0" y="681811"/>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3A40F0-1D63-4500-914F-03FB5436AB0A}">
      <dsp:nvSpPr>
        <dsp:cNvPr id="0" name=""/>
        <dsp:cNvSpPr/>
      </dsp:nvSpPr>
      <dsp:spPr>
        <a:xfrm>
          <a:off x="380765" y="965025"/>
          <a:ext cx="692300" cy="6923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07CB2-70C1-46B8-80BA-ABDDA0531F3B}">
      <dsp:nvSpPr>
        <dsp:cNvPr id="0" name=""/>
        <dsp:cNvSpPr/>
      </dsp:nvSpPr>
      <dsp:spPr>
        <a:xfrm>
          <a:off x="1453831" y="642998"/>
          <a:ext cx="9061768" cy="1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933450">
            <a:lnSpc>
              <a:spcPct val="100000"/>
            </a:lnSpc>
            <a:spcBef>
              <a:spcPct val="0"/>
            </a:spcBef>
            <a:spcAft>
              <a:spcPct val="35000"/>
            </a:spcAft>
            <a:buNone/>
          </a:pPr>
          <a:r>
            <a:rPr lang="en-US" sz="2100" b="1" i="1" kern="1200" dirty="0"/>
            <a:t>For example</a:t>
          </a:r>
          <a:r>
            <a:rPr lang="en-US" sz="2100" kern="1200" dirty="0"/>
            <a:t>, students who provide explanations spanning a whole page on what HTML, CSS, and JavaScript are may be asked to revise their notebooks, and if necessary, they may be considered unsuccessful.</a:t>
          </a:r>
        </a:p>
      </dsp:txBody>
      <dsp:txXfrm>
        <a:off x="1453831" y="642998"/>
        <a:ext cx="9061768" cy="1336354"/>
      </dsp:txXfrm>
    </dsp:sp>
    <dsp:sp modelId="{68D9A991-5633-4629-AB6D-1824BDEA56C9}">
      <dsp:nvSpPr>
        <dsp:cNvPr id="0" name=""/>
        <dsp:cNvSpPr/>
      </dsp:nvSpPr>
      <dsp:spPr>
        <a:xfrm>
          <a:off x="0" y="2294035"/>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7407A4-89BC-456B-81F6-E328472EEE9F}">
      <dsp:nvSpPr>
        <dsp:cNvPr id="0" name=""/>
        <dsp:cNvSpPr/>
      </dsp:nvSpPr>
      <dsp:spPr>
        <a:xfrm>
          <a:off x="380765" y="2577249"/>
          <a:ext cx="692300" cy="6923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EE4148-EE00-4997-BF49-2484E9B99281}">
      <dsp:nvSpPr>
        <dsp:cNvPr id="0" name=""/>
        <dsp:cNvSpPr/>
      </dsp:nvSpPr>
      <dsp:spPr>
        <a:xfrm>
          <a:off x="1453831" y="2294035"/>
          <a:ext cx="9061768"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933450">
            <a:lnSpc>
              <a:spcPct val="100000"/>
            </a:lnSpc>
            <a:spcBef>
              <a:spcPct val="0"/>
            </a:spcBef>
            <a:spcAft>
              <a:spcPct val="35000"/>
            </a:spcAft>
            <a:buNone/>
          </a:pPr>
          <a:r>
            <a:rPr lang="en-US" sz="2100" kern="1200"/>
            <a:t>Instead, a brief paragraph should be provided to explain these concepts, and the focus should be on how these technologies were utilized in the projects carried out during the internship process.</a:t>
          </a:r>
        </a:p>
      </dsp:txBody>
      <dsp:txXfrm>
        <a:off x="1453831" y="2294035"/>
        <a:ext cx="9061768" cy="12587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E52ED-29FB-413E-9AB2-52A3C0053153}">
      <dsp:nvSpPr>
        <dsp:cNvPr id="0" name=""/>
        <dsp:cNvSpPr/>
      </dsp:nvSpPr>
      <dsp:spPr>
        <a:xfrm>
          <a:off x="0" y="24327"/>
          <a:ext cx="10515600" cy="12587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ACBF4-45CE-4B2B-A928-DAACCA4B6239}">
      <dsp:nvSpPr>
        <dsp:cNvPr id="0" name=""/>
        <dsp:cNvSpPr/>
      </dsp:nvSpPr>
      <dsp:spPr>
        <a:xfrm>
          <a:off x="380765" y="307541"/>
          <a:ext cx="692300" cy="6923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225B6-5CD7-41D0-BA59-389F0F731C4F}">
      <dsp:nvSpPr>
        <dsp:cNvPr id="0" name=""/>
        <dsp:cNvSpPr/>
      </dsp:nvSpPr>
      <dsp:spPr>
        <a:xfrm>
          <a:off x="1453831" y="24327"/>
          <a:ext cx="9061768" cy="1258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1066800">
            <a:lnSpc>
              <a:spcPct val="100000"/>
            </a:lnSpc>
            <a:spcBef>
              <a:spcPct val="0"/>
            </a:spcBef>
            <a:spcAft>
              <a:spcPct val="35000"/>
            </a:spcAft>
            <a:buNone/>
          </a:pPr>
          <a:r>
            <a:rPr lang="en-US" sz="2400" b="0" i="0" kern="1200" dirty="0"/>
            <a:t>Students stamp and sign the Internship Summary section of the Internship Report with their mentor, who </a:t>
          </a:r>
          <a:r>
            <a:rPr lang="tr-TR" sz="2400" b="0" i="0" kern="1200" dirty="0"/>
            <a:t>has a </a:t>
          </a:r>
          <a:r>
            <a:rPr lang="tr-TR" sz="2400" b="0" i="0" kern="1200" dirty="0" err="1"/>
            <a:t>suitable</a:t>
          </a:r>
          <a:r>
            <a:rPr lang="tr-TR" sz="2400" b="0" i="0" kern="1200" dirty="0"/>
            <a:t> </a:t>
          </a:r>
          <a:r>
            <a:rPr lang="tr-TR" sz="2400" b="0" i="0" kern="1200" dirty="0" err="1"/>
            <a:t>degree</a:t>
          </a:r>
          <a:r>
            <a:rPr lang="en-US" sz="2400" b="0" i="0" kern="1200" dirty="0"/>
            <a:t>.</a:t>
          </a:r>
          <a:endParaRPr lang="en-US" sz="2400" kern="1200" dirty="0"/>
        </a:p>
      </dsp:txBody>
      <dsp:txXfrm>
        <a:off x="1453831" y="24327"/>
        <a:ext cx="9061768" cy="1258728"/>
      </dsp:txXfrm>
    </dsp:sp>
    <dsp:sp modelId="{D4A6826F-F7ED-4A0D-950F-D9FF4EC4CD8D}">
      <dsp:nvSpPr>
        <dsp:cNvPr id="0" name=""/>
        <dsp:cNvSpPr/>
      </dsp:nvSpPr>
      <dsp:spPr>
        <a:xfrm>
          <a:off x="0" y="1543411"/>
          <a:ext cx="10515600" cy="25736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29D4E2-70CE-4026-94BE-A69346B950EF}">
      <dsp:nvSpPr>
        <dsp:cNvPr id="0" name=""/>
        <dsp:cNvSpPr/>
      </dsp:nvSpPr>
      <dsp:spPr>
        <a:xfrm>
          <a:off x="380765" y="2538436"/>
          <a:ext cx="692300" cy="6923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342B7A-113F-4E45-855B-F29F83BEAA44}">
      <dsp:nvSpPr>
        <dsp:cNvPr id="0" name=""/>
        <dsp:cNvSpPr/>
      </dsp:nvSpPr>
      <dsp:spPr>
        <a:xfrm>
          <a:off x="1254654" y="1850283"/>
          <a:ext cx="9061768" cy="745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215" tIns="133215" rIns="133215" bIns="133215" numCol="1" spcCol="1270" anchor="ctr" anchorCtr="0">
          <a:noAutofit/>
        </a:bodyPr>
        <a:lstStyle/>
        <a:p>
          <a:pPr marL="0" lvl="0" indent="0" algn="l" defTabSz="1066800">
            <a:lnSpc>
              <a:spcPct val="100000"/>
            </a:lnSpc>
            <a:spcBef>
              <a:spcPct val="0"/>
            </a:spcBef>
            <a:spcAft>
              <a:spcPct val="35000"/>
            </a:spcAft>
            <a:buNone/>
          </a:pPr>
          <a:r>
            <a:rPr lang="en-US" sz="2400" b="0" i="0" kern="1200" dirty="0"/>
            <a:t>They also staple the pages of the General Report.</a:t>
          </a:r>
          <a:endParaRPr lang="en-US" sz="2400" kern="1200" dirty="0"/>
        </a:p>
      </dsp:txBody>
      <dsp:txXfrm>
        <a:off x="1254654" y="1850283"/>
        <a:ext cx="9061768" cy="7451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8733D-8DB8-4955-8982-0369329DD2D4}">
      <dsp:nvSpPr>
        <dsp:cNvPr id="0" name=""/>
        <dsp:cNvSpPr/>
      </dsp:nvSpPr>
      <dsp:spPr>
        <a:xfrm>
          <a:off x="0" y="529"/>
          <a:ext cx="10156531" cy="12378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5AAE9-FB16-4B0A-A48E-9B96708D8015}">
      <dsp:nvSpPr>
        <dsp:cNvPr id="0" name=""/>
        <dsp:cNvSpPr/>
      </dsp:nvSpPr>
      <dsp:spPr>
        <a:xfrm>
          <a:off x="374462" y="279054"/>
          <a:ext cx="680840" cy="6808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6612DD-AB56-4B76-A518-63062A696D46}">
      <dsp:nvSpPr>
        <dsp:cNvPr id="0" name=""/>
        <dsp:cNvSpPr/>
      </dsp:nvSpPr>
      <dsp:spPr>
        <a:xfrm>
          <a:off x="1429764" y="529"/>
          <a:ext cx="8726766" cy="12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10" tIns="131010" rIns="131010" bIns="131010" numCol="1" spcCol="1270" anchor="ctr" anchorCtr="0">
          <a:noAutofit/>
        </a:bodyPr>
        <a:lstStyle/>
        <a:p>
          <a:pPr marL="0" lvl="0" indent="0" algn="l" defTabSz="1022350">
            <a:lnSpc>
              <a:spcPct val="90000"/>
            </a:lnSpc>
            <a:spcBef>
              <a:spcPct val="0"/>
            </a:spcBef>
            <a:spcAft>
              <a:spcPct val="35000"/>
            </a:spcAft>
            <a:buNone/>
          </a:pPr>
          <a:r>
            <a:rPr lang="en-US" sz="2300" kern="1200"/>
            <a:t>An assessment of the submitted files to the Internship Commission is conducted within </a:t>
          </a:r>
          <a:r>
            <a:rPr lang="en-US" sz="2300" b="1" i="1" kern="1200"/>
            <a:t>the first 4 weeks</a:t>
          </a:r>
          <a:r>
            <a:rPr lang="en-US" sz="2300" kern="1200"/>
            <a:t>.</a:t>
          </a:r>
        </a:p>
      </dsp:txBody>
      <dsp:txXfrm>
        <a:off x="1429764" y="529"/>
        <a:ext cx="8726766" cy="1237891"/>
      </dsp:txXfrm>
    </dsp:sp>
    <dsp:sp modelId="{DBEFBCB2-C0DF-474B-B00F-09BDC57A623A}">
      <dsp:nvSpPr>
        <dsp:cNvPr id="0" name=""/>
        <dsp:cNvSpPr/>
      </dsp:nvSpPr>
      <dsp:spPr>
        <a:xfrm>
          <a:off x="0" y="1547893"/>
          <a:ext cx="10156531" cy="12378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4C5066-6E66-489F-8FD6-D4FC3A9A9FCD}">
      <dsp:nvSpPr>
        <dsp:cNvPr id="0" name=""/>
        <dsp:cNvSpPr/>
      </dsp:nvSpPr>
      <dsp:spPr>
        <a:xfrm>
          <a:off x="374462" y="1826419"/>
          <a:ext cx="680840" cy="6808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FFE0A7-1C61-4739-A8CE-8B0BC7A9642F}">
      <dsp:nvSpPr>
        <dsp:cNvPr id="0" name=""/>
        <dsp:cNvSpPr/>
      </dsp:nvSpPr>
      <dsp:spPr>
        <a:xfrm>
          <a:off x="1429764" y="1547893"/>
          <a:ext cx="8726766" cy="12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10" tIns="131010" rIns="131010" bIns="131010" numCol="1" spcCol="1270" anchor="ctr" anchorCtr="0">
          <a:noAutofit/>
        </a:bodyPr>
        <a:lstStyle/>
        <a:p>
          <a:pPr marL="0" lvl="0" indent="0" algn="l" defTabSz="1022350">
            <a:lnSpc>
              <a:spcPct val="90000"/>
            </a:lnSpc>
            <a:spcBef>
              <a:spcPct val="0"/>
            </a:spcBef>
            <a:spcAft>
              <a:spcPct val="35000"/>
            </a:spcAft>
            <a:buNone/>
          </a:pPr>
          <a:r>
            <a:rPr lang="en-US" sz="2300" kern="1200"/>
            <a:t>Since the files are delivered from the Department Secretary to the Internship Commission, the evaluation takes place during </a:t>
          </a:r>
          <a:r>
            <a:rPr lang="en-US" sz="2300" b="1" i="1" kern="1200"/>
            <a:t>the first 4 weeks of the Fall Semester</a:t>
          </a:r>
          <a:r>
            <a:rPr lang="en-US" sz="2300" kern="1200"/>
            <a:t>. </a:t>
          </a:r>
        </a:p>
      </dsp:txBody>
      <dsp:txXfrm>
        <a:off x="1429764" y="1547893"/>
        <a:ext cx="8726766" cy="1237891"/>
      </dsp:txXfrm>
    </dsp:sp>
    <dsp:sp modelId="{84FD70B2-7362-450D-AABA-BC072486A048}">
      <dsp:nvSpPr>
        <dsp:cNvPr id="0" name=""/>
        <dsp:cNvSpPr/>
      </dsp:nvSpPr>
      <dsp:spPr>
        <a:xfrm>
          <a:off x="0" y="3095258"/>
          <a:ext cx="10156531" cy="12378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2BFFCC-F130-4FA9-81EB-A7EEF1A0C430}">
      <dsp:nvSpPr>
        <dsp:cNvPr id="0" name=""/>
        <dsp:cNvSpPr/>
      </dsp:nvSpPr>
      <dsp:spPr>
        <a:xfrm>
          <a:off x="374462" y="3373783"/>
          <a:ext cx="680840" cy="6808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FC33D3-EEE1-44B2-8A20-C5A71A4C1332}">
      <dsp:nvSpPr>
        <dsp:cNvPr id="0" name=""/>
        <dsp:cNvSpPr/>
      </dsp:nvSpPr>
      <dsp:spPr>
        <a:xfrm>
          <a:off x="1429764" y="3095258"/>
          <a:ext cx="8726766" cy="1237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10" tIns="131010" rIns="131010" bIns="131010" numCol="1" spcCol="1270" anchor="ctr" anchorCtr="0">
          <a:noAutofit/>
        </a:bodyPr>
        <a:lstStyle/>
        <a:p>
          <a:pPr marL="0" lvl="0" indent="0" algn="l" defTabSz="1022350">
            <a:lnSpc>
              <a:spcPct val="90000"/>
            </a:lnSpc>
            <a:spcBef>
              <a:spcPct val="0"/>
            </a:spcBef>
            <a:spcAft>
              <a:spcPct val="35000"/>
            </a:spcAft>
            <a:buNone/>
          </a:pPr>
          <a:r>
            <a:rPr lang="en-US" sz="2300" kern="1200"/>
            <a:t>Reports submitted </a:t>
          </a:r>
          <a:r>
            <a:rPr lang="en-US" sz="2300" b="1" i="1" u="sng" kern="1200"/>
            <a:t>after the beginning of the Fall Semester will not be considered for evaluation</a:t>
          </a:r>
          <a:r>
            <a:rPr lang="en-US" sz="2300" kern="1200"/>
            <a:t>.</a:t>
          </a:r>
        </a:p>
      </dsp:txBody>
      <dsp:txXfrm>
        <a:off x="1429764" y="3095258"/>
        <a:ext cx="8726766" cy="12378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A700D-01CF-436D-AAFD-84D20E6CC1AE}">
      <dsp:nvSpPr>
        <dsp:cNvPr id="0" name=""/>
        <dsp:cNvSpPr/>
      </dsp:nvSpPr>
      <dsp:spPr>
        <a:xfrm>
          <a:off x="1072418" y="340040"/>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C48418-5513-4719-8E32-E28ADC820B4F}">
      <dsp:nvSpPr>
        <dsp:cNvPr id="0" name=""/>
        <dsp:cNvSpPr/>
      </dsp:nvSpPr>
      <dsp:spPr>
        <a:xfrm>
          <a:off x="1100109" y="2091596"/>
          <a:ext cx="4320000" cy="1235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Students who are requested for revisions must complete their revisions within </a:t>
          </a:r>
          <a:r>
            <a:rPr lang="en-US" sz="2000" b="1" i="1" kern="1200" dirty="0"/>
            <a:t>2 weeks after the announcement of the results</a:t>
          </a:r>
          <a:r>
            <a:rPr lang="en-US" sz="2000" kern="1200" dirty="0"/>
            <a:t>.</a:t>
          </a:r>
        </a:p>
      </dsp:txBody>
      <dsp:txXfrm>
        <a:off x="1100109" y="2091596"/>
        <a:ext cx="4320000" cy="1235250"/>
      </dsp:txXfrm>
    </dsp:sp>
    <dsp:sp modelId="{9D14159F-FB13-40A7-AE48-1031382B3896}">
      <dsp:nvSpPr>
        <dsp:cNvPr id="0" name=""/>
        <dsp:cNvSpPr/>
      </dsp:nvSpPr>
      <dsp:spPr>
        <a:xfrm>
          <a:off x="1141711" y="3734493"/>
          <a:ext cx="4320000" cy="1821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If there are no major changes in the content of the documents, re-signing of the correction documents may not be necessary. The decision of the internship commission is valid in this regard. Students </a:t>
          </a:r>
          <a:r>
            <a:rPr lang="en-US" sz="1600" b="0" i="1" u="sng" kern="1200" baseline="0" dirty="0"/>
            <a:t>have the right to revise</a:t>
          </a:r>
          <a:r>
            <a:rPr lang="en-US" sz="1600" kern="1200" dirty="0"/>
            <a:t> their documents </a:t>
          </a:r>
          <a:r>
            <a:rPr lang="en-US" sz="1600" b="0" kern="1200" dirty="0"/>
            <a:t>only </a:t>
          </a:r>
          <a:r>
            <a:rPr lang="en-US" sz="1600" b="0" i="1" u="sng" kern="1200" dirty="0">
              <a:effectLst/>
            </a:rPr>
            <a:t>once.</a:t>
          </a:r>
        </a:p>
        <a:p>
          <a:pPr marL="0" lvl="0" indent="0" algn="l" defTabSz="711200">
            <a:lnSpc>
              <a:spcPct val="100000"/>
            </a:lnSpc>
            <a:spcBef>
              <a:spcPct val="0"/>
            </a:spcBef>
            <a:spcAft>
              <a:spcPct val="35000"/>
            </a:spcAft>
            <a:buNone/>
          </a:pPr>
          <a:endParaRPr lang="tr-TR" sz="1600" kern="1200" dirty="0"/>
        </a:p>
      </dsp:txBody>
      <dsp:txXfrm>
        <a:off x="1141711" y="3734493"/>
        <a:ext cx="4320000" cy="1821179"/>
      </dsp:txXfrm>
    </dsp:sp>
    <dsp:sp modelId="{D19B80A5-A322-42CC-86D2-9B0F974AF90F}">
      <dsp:nvSpPr>
        <dsp:cNvPr id="0" name=""/>
        <dsp:cNvSpPr/>
      </dsp:nvSpPr>
      <dsp:spPr>
        <a:xfrm>
          <a:off x="6148418" y="340040"/>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DFCFDC-74F2-4807-8FE7-512AB1376379}">
      <dsp:nvSpPr>
        <dsp:cNvPr id="0" name=""/>
        <dsp:cNvSpPr/>
      </dsp:nvSpPr>
      <dsp:spPr>
        <a:xfrm>
          <a:off x="6148418" y="2061691"/>
          <a:ext cx="4320000" cy="1235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Once the internship grades are finalized after revisions, they are sent to advisors. Advisors enter the internship grades for students</a:t>
          </a:r>
        </a:p>
      </dsp:txBody>
      <dsp:txXfrm>
        <a:off x="6148418" y="2061691"/>
        <a:ext cx="4320000" cy="1235250"/>
      </dsp:txXfrm>
    </dsp:sp>
    <dsp:sp modelId="{C73270F5-B1EA-4548-9266-02A0D605EB5D}">
      <dsp:nvSpPr>
        <dsp:cNvPr id="0" name=""/>
        <dsp:cNvSpPr/>
      </dsp:nvSpPr>
      <dsp:spPr>
        <a:xfrm>
          <a:off x="6148418" y="3394453"/>
          <a:ext cx="4320000" cy="182117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27F3C-1B9A-4EB4-86D6-4799F410D6B5}" type="datetimeFigureOut">
              <a:rPr lang="tr-TR" smtClean="0"/>
              <a:t>25.04.2025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F31E6-DDA3-4452-9DED-3EE3A3187793}" type="slidenum">
              <a:rPr lang="tr-TR" smtClean="0"/>
              <a:t>‹#›</a:t>
            </a:fld>
            <a:endParaRPr lang="tr-TR"/>
          </a:p>
        </p:txBody>
      </p:sp>
    </p:spTree>
    <p:extLst>
      <p:ext uri="{BB962C8B-B14F-4D97-AF65-F5344CB8AC3E}">
        <p14:creationId xmlns:p14="http://schemas.microsoft.com/office/powerpoint/2010/main" val="1561936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DF31E6-DDA3-4452-9DED-3EE3A3187793}" type="slidenum">
              <a:rPr lang="tr-TR" smtClean="0"/>
              <a:t>7</a:t>
            </a:fld>
            <a:endParaRPr lang="tr-TR"/>
          </a:p>
        </p:txBody>
      </p:sp>
    </p:spTree>
    <p:extLst>
      <p:ext uri="{BB962C8B-B14F-4D97-AF65-F5344CB8AC3E}">
        <p14:creationId xmlns:p14="http://schemas.microsoft.com/office/powerpoint/2010/main" val="226243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Tr:      https://docs.google.com/document/d/1dSfadjiospbjWwCNO2JbmWToE3ngxlI0/view</a:t>
            </a:r>
          </a:p>
          <a:p>
            <a:endParaRPr lang="tr-TR" dirty="0"/>
          </a:p>
          <a:p>
            <a:r>
              <a:rPr lang="tr-TR" dirty="0"/>
              <a:t>En:    https://docs.google.com/document/d/1RC-TS0mwlpc00_E0lYkOmlt-QK5poOFd/view</a:t>
            </a:r>
          </a:p>
          <a:p>
            <a:endParaRPr lang="tr-TR" dirty="0"/>
          </a:p>
        </p:txBody>
      </p:sp>
      <p:sp>
        <p:nvSpPr>
          <p:cNvPr id="4" name="Slayt Numarası Yer Tutucusu 3"/>
          <p:cNvSpPr>
            <a:spLocks noGrp="1"/>
          </p:cNvSpPr>
          <p:nvPr>
            <p:ph type="sldNum" sz="quarter" idx="5"/>
          </p:nvPr>
        </p:nvSpPr>
        <p:spPr/>
        <p:txBody>
          <a:bodyPr/>
          <a:lstStyle/>
          <a:p>
            <a:fld id="{68DF31E6-DDA3-4452-9DED-3EE3A3187793}" type="slidenum">
              <a:rPr lang="tr-TR" smtClean="0"/>
              <a:t>29</a:t>
            </a:fld>
            <a:endParaRPr lang="tr-TR"/>
          </a:p>
        </p:txBody>
      </p:sp>
    </p:spTree>
    <p:extLst>
      <p:ext uri="{BB962C8B-B14F-4D97-AF65-F5344CB8AC3E}">
        <p14:creationId xmlns:p14="http://schemas.microsoft.com/office/powerpoint/2010/main" val="298557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68DF31E6-DDA3-4452-9DED-3EE3A3187793}" type="slidenum">
              <a:rPr lang="tr-TR" smtClean="0"/>
              <a:t>31</a:t>
            </a:fld>
            <a:endParaRPr lang="tr-TR"/>
          </a:p>
        </p:txBody>
      </p:sp>
    </p:spTree>
    <p:extLst>
      <p:ext uri="{BB962C8B-B14F-4D97-AF65-F5344CB8AC3E}">
        <p14:creationId xmlns:p14="http://schemas.microsoft.com/office/powerpoint/2010/main" val="309845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4/25/2025</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37539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4/25/2025</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151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4/25/2025</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741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4/25/2025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8686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4/25/2025</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70085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4/25/2025</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602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4/25/2025</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77853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4/25/2025</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75864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4/25/2025</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9566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4/25/2025</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7864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4/25/2025</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4154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4/25/2025</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85256138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aybu.edu.tr/GetFile?id=4ba5a85c-6de7-4f76-9872-911ed671d296.pdf"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aybu.edu.tr/GetFile?id=f2512799-9df8-4f35-bad3-bb65d7fe7736.pdf"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ybu.edu.tr/GetFile?id=16a5f552-2c3b-49b8-b033-73bc30c2ec5f.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document/d/13hRL_UOP7667SvivXAqrQ0MnQbD3XJgr/view"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ocs.google.com/document/d/1kxsqo6riahaqrHgFGss6aFP2bpw_h8_v/view"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docs.google.com/document/d/13lGvhPUa0ucUgOitgTuVgEzUOikWR4BE/view" TargetMode="External"/><Relationship Id="rId3" Type="http://schemas.openxmlformats.org/officeDocument/2006/relationships/hyperlink" Target="https://aybu.edu.tr/GetFile?id=16a5f552-2c3b-49b8-b033-73bc30c2ec5f.pdf" TargetMode="External"/><Relationship Id="rId7" Type="http://schemas.openxmlformats.org/officeDocument/2006/relationships/hyperlink" Target="https://docs.google.com/document/d/1bUODpf7A8OVEexWOVwzdZYOFNq9buSqe/view" TargetMode="External"/><Relationship Id="rId2" Type="http://schemas.openxmlformats.org/officeDocument/2006/relationships/hyperlink" Target="https://aybu.edu.tr/GetFile?id=f2512799-9df8-4f35-bad3-bb65d7fe7736.pdf" TargetMode="External"/><Relationship Id="rId1" Type="http://schemas.openxmlformats.org/officeDocument/2006/relationships/slideLayout" Target="../slideLayouts/slideLayout2.xml"/><Relationship Id="rId6" Type="http://schemas.openxmlformats.org/officeDocument/2006/relationships/hyperlink" Target="mailto:sengaybuinternship@gmail.com" TargetMode="External"/><Relationship Id="rId5" Type="http://schemas.openxmlformats.org/officeDocument/2006/relationships/hyperlink" Target="https://docs.google.com/document/d/1kxsqo6riahaqrHgFGss6aFP2bpw_h8_v/view" TargetMode="External"/><Relationship Id="rId4" Type="http://schemas.openxmlformats.org/officeDocument/2006/relationships/hyperlink" Target="https://docs.google.com/document/d/13hRL_UOP7667SvivXAqrQ0MnQbD3XJgr/vie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mailto:muhendislik@aybu.edu.t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hyperlink" Target="https://docs.google.com/document/d/1OEyCsaQcG582hAaNzQPQF0cAeTIGeP_x/vie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docs.google.com/document/d/1OEyCsaQcG582hAaNzQPQF0cAeTIGeP_x/view" TargetMode="Externa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0.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hyperlink" Target="https://aybu.edu.tr/GetFile?id=b502f597-6985-49ac-88c1-928ade4669f2.pdf"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aybu.edu.tr/GetFile?id=772e9fc8-d281-4ba4-bbc7-7db5e52f5e15.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cs.google.com/document/d/1dSfadjiospbjWwCNO2JbmWToE3ngxlI0/view" TargetMode="External"/><Relationship Id="rId5" Type="http://schemas.openxmlformats.org/officeDocument/2006/relationships/hyperlink" Target="https://docs.google.com/document/d/1RC-TS0mwlpc00_E0lYkOmlt-QK5poOFd/view" TargetMode="Externa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hyperlink" Target="https://docs.google.com/document/d/1RC-TS0mwlpc00_E0lYkOmlt-QK5poOFd/view" TargetMode="External"/><Relationship Id="rId3" Type="http://schemas.openxmlformats.org/officeDocument/2006/relationships/image" Target="../media/image55.png"/><Relationship Id="rId7" Type="http://schemas.openxmlformats.org/officeDocument/2006/relationships/hyperlink" Target="https://aybu.edu.tr/GetFile?id=772e9fc8-d281-4ba4-bbc7-7db5e52f5e15.pdf"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aybu.edu.tr/GetFile?id=b502f597-6985-49ac-88c1-928ade4669f2.pdf" TargetMode="External"/><Relationship Id="rId5" Type="http://schemas.openxmlformats.org/officeDocument/2006/relationships/hyperlink" Target="https://docs.google.com/document/d/1OEyCsaQcG582hAaNzQPQF0cAeTIGeP_x/edit?usp=sharing&amp;ouid=106711674284371529559&amp;rtpof=true&amp;sd=true" TargetMode="External"/><Relationship Id="rId4" Type="http://schemas.openxmlformats.org/officeDocument/2006/relationships/image" Target="../media/image56.svg"/><Relationship Id="rId9" Type="http://schemas.openxmlformats.org/officeDocument/2006/relationships/hyperlink" Target="https://docs.google.com/document/d/1dSfadjiospbjWwCNO2JbmWToE3ngxlI0/view"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docs.google.com/document/d/1OEyCsaQcG582hAaNzQPQF0cAeTIGeP_x/view" TargetMode="External"/><Relationship Id="rId7" Type="http://schemas.openxmlformats.org/officeDocument/2006/relationships/hyperlink" Target="https://docs.google.com/document/d/1dSfadjiospbjWwCNO2JbmWToE3ngxlI0/view"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ocs.google.com/document/d/1RC-TS0mwlpc00_E0lYkOmlt-QK5poOFd/view" TargetMode="External"/><Relationship Id="rId11" Type="http://schemas.openxmlformats.org/officeDocument/2006/relationships/image" Target="../media/image54.png"/><Relationship Id="rId5" Type="http://schemas.openxmlformats.org/officeDocument/2006/relationships/hyperlink" Target="https://aybu.edu.tr/GetFile?id=772e9fc8-d281-4ba4-bbc7-7db5e52f5e15.pdf" TargetMode="External"/><Relationship Id="rId10" Type="http://schemas.openxmlformats.org/officeDocument/2006/relationships/image" Target="../media/image59.jpeg"/><Relationship Id="rId4" Type="http://schemas.openxmlformats.org/officeDocument/2006/relationships/hyperlink" Target="https://aybu.edu.tr/GetFile?id=b502f597-6985-49ac-88c1-928ade4669f2.pdf" TargetMode="External"/><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png"/><Relationship Id="rId7" Type="http://schemas.openxmlformats.org/officeDocument/2006/relationships/diagramColors" Target="../diagrams/colors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png"/><Relationship Id="rId7" Type="http://schemas.openxmlformats.org/officeDocument/2006/relationships/diagramColors" Target="../diagrams/colors9.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C4056FD6-9767-4B1A-ACC2-9883F6A5B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79928" cy="6858000"/>
          </a:xfrm>
          <a:prstGeom prst="rect">
            <a:avLst/>
          </a:prstGeom>
          <a:blipFill dpi="0" rotWithShape="1">
            <a:blip r:embed="rId2">
              <a:alphaModFix amt="2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ilgisayar bölümleri">
            <a:extLst>
              <a:ext uri="{FF2B5EF4-FFF2-40B4-BE49-F238E27FC236}">
                <a16:creationId xmlns:a16="http://schemas.microsoft.com/office/drawing/2014/main" id="{FED79A11-4AA3-D13F-06AE-838CAEDFFCC3}"/>
              </a:ext>
            </a:extLst>
          </p:cNvPr>
          <p:cNvPicPr>
            <a:picLocks noChangeAspect="1"/>
          </p:cNvPicPr>
          <p:nvPr/>
        </p:nvPicPr>
        <p:blipFill rotWithShape="1">
          <a:blip r:embed="rId3">
            <a:alphaModFix amt="70000"/>
          </a:blip>
          <a:srcRect t="8893" r="-1" b="6832"/>
          <a:stretch/>
        </p:blipFill>
        <p:spPr>
          <a:xfrm>
            <a:off x="20" y="10"/>
            <a:ext cx="12188932" cy="6856614"/>
          </a:xfrm>
          <a:prstGeom prst="rect">
            <a:avLst/>
          </a:prstGeom>
        </p:spPr>
      </p:pic>
      <p:sp>
        <p:nvSpPr>
          <p:cNvPr id="2" name="Başlık 1">
            <a:extLst>
              <a:ext uri="{FF2B5EF4-FFF2-40B4-BE49-F238E27FC236}">
                <a16:creationId xmlns:a16="http://schemas.microsoft.com/office/drawing/2014/main" id="{85E0E8DA-68B1-BA5A-767B-27CCE02C86A6}"/>
              </a:ext>
            </a:extLst>
          </p:cNvPr>
          <p:cNvSpPr>
            <a:spLocks noGrp="1"/>
          </p:cNvSpPr>
          <p:nvPr>
            <p:ph type="ctrTitle"/>
          </p:nvPr>
        </p:nvSpPr>
        <p:spPr>
          <a:xfrm>
            <a:off x="809964" y="407370"/>
            <a:ext cx="10190071" cy="3020947"/>
          </a:xfrm>
        </p:spPr>
        <p:txBody>
          <a:bodyPr anchor="b">
            <a:normAutofit/>
          </a:bodyPr>
          <a:lstStyle/>
          <a:p>
            <a:r>
              <a:rPr lang="en-US" sz="5200" dirty="0">
                <a:solidFill>
                  <a:srgbClr val="FFFFFF"/>
                </a:solidFill>
                <a:latin typeface="Rockwell" panose="02060603020205020403" pitchFamily="18" charset="0"/>
              </a:rPr>
              <a:t>Ankara Yildirim Beyazit University </a:t>
            </a:r>
            <a:br>
              <a:rPr lang="en-US" sz="5200" dirty="0">
                <a:solidFill>
                  <a:srgbClr val="FFFFFF"/>
                </a:solidFill>
                <a:latin typeface="Rockwell" panose="02060603020205020403" pitchFamily="18" charset="0"/>
              </a:rPr>
            </a:br>
            <a:r>
              <a:rPr lang="tr-TR" sz="5200" dirty="0">
                <a:solidFill>
                  <a:srgbClr val="FFFFFF"/>
                </a:solidFill>
                <a:latin typeface="Rockwell" panose="02060603020205020403" pitchFamily="18" charset="0"/>
              </a:rPr>
              <a:t>Software</a:t>
            </a:r>
            <a:r>
              <a:rPr lang="en-US" sz="5200" dirty="0">
                <a:solidFill>
                  <a:srgbClr val="FFFFFF"/>
                </a:solidFill>
                <a:latin typeface="Rockwell" panose="02060603020205020403" pitchFamily="18" charset="0"/>
              </a:rPr>
              <a:t> Engineering </a:t>
            </a:r>
          </a:p>
        </p:txBody>
      </p:sp>
      <p:sp>
        <p:nvSpPr>
          <p:cNvPr id="3" name="Alt Başlık 2">
            <a:extLst>
              <a:ext uri="{FF2B5EF4-FFF2-40B4-BE49-F238E27FC236}">
                <a16:creationId xmlns:a16="http://schemas.microsoft.com/office/drawing/2014/main" id="{D0120978-D4C6-3D2B-3C03-8B39AB8359F6}"/>
              </a:ext>
            </a:extLst>
          </p:cNvPr>
          <p:cNvSpPr>
            <a:spLocks noGrp="1"/>
          </p:cNvSpPr>
          <p:nvPr>
            <p:ph type="subTitle" idx="1"/>
          </p:nvPr>
        </p:nvSpPr>
        <p:spPr>
          <a:xfrm>
            <a:off x="1218708" y="4752109"/>
            <a:ext cx="9781327" cy="1374288"/>
          </a:xfrm>
        </p:spPr>
        <p:txBody>
          <a:bodyPr anchor="t">
            <a:normAutofit/>
          </a:bodyPr>
          <a:lstStyle/>
          <a:p>
            <a:r>
              <a:rPr lang="en-US" sz="4800" dirty="0">
                <a:solidFill>
                  <a:schemeClr val="accent4">
                    <a:lumMod val="60000"/>
                    <a:lumOff val="40000"/>
                  </a:schemeClr>
                </a:solidFill>
                <a:latin typeface="Rockwell" panose="02060603020205020403" pitchFamily="18" charset="0"/>
              </a:rPr>
              <a:t>Internship Principles</a:t>
            </a:r>
            <a:endParaRPr lang="en-US" sz="4800" dirty="0">
              <a:solidFill>
                <a:schemeClr val="accent4">
                  <a:lumMod val="60000"/>
                  <a:lumOff val="40000"/>
                </a:schemeClr>
              </a:solidFill>
            </a:endParaRPr>
          </a:p>
        </p:txBody>
      </p:sp>
    </p:spTree>
    <p:extLst>
      <p:ext uri="{BB962C8B-B14F-4D97-AF65-F5344CB8AC3E}">
        <p14:creationId xmlns:p14="http://schemas.microsoft.com/office/powerpoint/2010/main" val="11110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Calendar on table">
            <a:extLst>
              <a:ext uri="{FF2B5EF4-FFF2-40B4-BE49-F238E27FC236}">
                <a16:creationId xmlns:a16="http://schemas.microsoft.com/office/drawing/2014/main" id="{42C22A39-9424-122D-02EE-517AC830AC7C}"/>
              </a:ext>
            </a:extLst>
          </p:cNvPr>
          <p:cNvPicPr>
            <a:picLocks noChangeAspect="1"/>
          </p:cNvPicPr>
          <p:nvPr/>
        </p:nvPicPr>
        <p:blipFill rotWithShape="1">
          <a:blip r:embed="rId2"/>
          <a:srcRect r="10456" b="1"/>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E35F603-1A5D-0F90-ECBC-15177E1140EE}"/>
              </a:ext>
            </a:extLst>
          </p:cNvPr>
          <p:cNvSpPr>
            <a:spLocks noGrp="1"/>
          </p:cNvSpPr>
          <p:nvPr>
            <p:ph type="title"/>
          </p:nvPr>
        </p:nvSpPr>
        <p:spPr>
          <a:xfrm>
            <a:off x="838200" y="4876800"/>
            <a:ext cx="10003218" cy="1219200"/>
          </a:xfrm>
        </p:spPr>
        <p:txBody>
          <a:bodyPr>
            <a:normAutofit/>
          </a:bodyPr>
          <a:lstStyle/>
          <a:p>
            <a:r>
              <a:rPr lang="tr-TR" dirty="0"/>
              <a:t>General Information</a:t>
            </a:r>
          </a:p>
        </p:txBody>
      </p:sp>
      <p:sp>
        <p:nvSpPr>
          <p:cNvPr id="3" name="İçerik Yer Tutucusu 2">
            <a:extLst>
              <a:ext uri="{FF2B5EF4-FFF2-40B4-BE49-F238E27FC236}">
                <a16:creationId xmlns:a16="http://schemas.microsoft.com/office/drawing/2014/main" id="{CAD2E855-D642-AEC6-1E47-870006504124}"/>
              </a:ext>
            </a:extLst>
          </p:cNvPr>
          <p:cNvSpPr>
            <a:spLocks noGrp="1"/>
          </p:cNvSpPr>
          <p:nvPr>
            <p:ph idx="1"/>
          </p:nvPr>
        </p:nvSpPr>
        <p:spPr>
          <a:xfrm>
            <a:off x="6553200" y="399684"/>
            <a:ext cx="4800600" cy="3935986"/>
          </a:xfrm>
        </p:spPr>
        <p:txBody>
          <a:bodyPr anchor="ctr">
            <a:normAutofit/>
          </a:bodyPr>
          <a:lstStyle/>
          <a:p>
            <a:pPr>
              <a:lnSpc>
                <a:spcPct val="100000"/>
              </a:lnSpc>
            </a:pPr>
            <a:r>
              <a:rPr lang="en-US" sz="1500" b="1" i="1" dirty="0">
                <a:solidFill>
                  <a:schemeClr val="tx2"/>
                </a:solidFill>
              </a:rPr>
              <a:t>Public holidays are excluded from the calculation of internship periods. </a:t>
            </a:r>
            <a:r>
              <a:rPr lang="en-US" sz="1500" dirty="0">
                <a:solidFill>
                  <a:schemeClr val="tx2"/>
                </a:solidFill>
              </a:rPr>
              <a:t>Students who</a:t>
            </a:r>
            <a:r>
              <a:rPr lang="tr-TR" sz="1500" dirty="0">
                <a:solidFill>
                  <a:schemeClr val="tx2"/>
                </a:solidFill>
              </a:rPr>
              <a:t> </a:t>
            </a:r>
            <a:r>
              <a:rPr lang="tr-TR" sz="1500" dirty="0" err="1">
                <a:solidFill>
                  <a:schemeClr val="tx2"/>
                </a:solidFill>
              </a:rPr>
              <a:t>are</a:t>
            </a:r>
            <a:r>
              <a:rPr lang="tr-TR" sz="1500" dirty="0">
                <a:solidFill>
                  <a:schemeClr val="tx2"/>
                </a:solidFill>
              </a:rPr>
              <a:t> </a:t>
            </a:r>
            <a:r>
              <a:rPr lang="tr-TR" sz="1500" dirty="0" err="1">
                <a:solidFill>
                  <a:schemeClr val="tx2"/>
                </a:solidFill>
              </a:rPr>
              <a:t>going</a:t>
            </a:r>
            <a:r>
              <a:rPr lang="tr-TR" sz="1500" dirty="0">
                <a:solidFill>
                  <a:schemeClr val="tx2"/>
                </a:solidFill>
              </a:rPr>
              <a:t> </a:t>
            </a:r>
            <a:r>
              <a:rPr lang="tr-TR" sz="1500" dirty="0" err="1">
                <a:solidFill>
                  <a:schemeClr val="tx2"/>
                </a:solidFill>
              </a:rPr>
              <a:t>to</a:t>
            </a:r>
            <a:r>
              <a:rPr lang="en-US" sz="1500" dirty="0">
                <a:solidFill>
                  <a:schemeClr val="tx2"/>
                </a:solidFill>
              </a:rPr>
              <a:t> experience an official holiday or half-day during their internship period should adjust their dates to ensure completion of 20 working days without considering these days as working days (such as </a:t>
            </a:r>
            <a:r>
              <a:rPr lang="tr-TR" sz="1500" dirty="0" err="1">
                <a:solidFill>
                  <a:schemeClr val="tx2"/>
                </a:solidFill>
              </a:rPr>
              <a:t>Eid</a:t>
            </a:r>
            <a:r>
              <a:rPr lang="tr-TR" sz="1500" dirty="0">
                <a:solidFill>
                  <a:schemeClr val="tx2"/>
                </a:solidFill>
              </a:rPr>
              <a:t> al-</a:t>
            </a:r>
            <a:r>
              <a:rPr lang="tr-TR" sz="1500" dirty="0" err="1">
                <a:solidFill>
                  <a:schemeClr val="tx2"/>
                </a:solidFill>
              </a:rPr>
              <a:t>Adha</a:t>
            </a:r>
            <a:r>
              <a:rPr lang="en-US" sz="1500" dirty="0">
                <a:solidFill>
                  <a:schemeClr val="tx2"/>
                </a:solidFill>
              </a:rPr>
              <a:t>, July 15, August 30, etc.).</a:t>
            </a:r>
          </a:p>
          <a:p>
            <a:pPr marL="0" indent="0">
              <a:lnSpc>
                <a:spcPct val="100000"/>
              </a:lnSpc>
              <a:buNone/>
            </a:pPr>
            <a:endParaRPr lang="en-US" sz="1500" dirty="0">
              <a:solidFill>
                <a:schemeClr val="tx2"/>
              </a:solidFill>
            </a:endParaRPr>
          </a:p>
          <a:p>
            <a:pPr>
              <a:lnSpc>
                <a:spcPct val="100000"/>
              </a:lnSpc>
            </a:pPr>
            <a:r>
              <a:rPr lang="en-US" sz="1500" dirty="0">
                <a:solidFill>
                  <a:schemeClr val="tx2"/>
                </a:solidFill>
              </a:rPr>
              <a:t>For instance:</a:t>
            </a:r>
          </a:p>
          <a:p>
            <a:pPr lvl="1">
              <a:lnSpc>
                <a:spcPct val="100000"/>
              </a:lnSpc>
              <a:buFont typeface="Courier New" panose="02070309020205020404" pitchFamily="49" charset="0"/>
              <a:buChar char="o"/>
            </a:pPr>
            <a:r>
              <a:rPr lang="en-US" sz="1500" dirty="0">
                <a:solidFill>
                  <a:schemeClr val="tx2"/>
                </a:solidFill>
              </a:rPr>
              <a:t>Internship Start: August </a:t>
            </a:r>
            <a:r>
              <a:rPr lang="tr-TR" sz="1500" dirty="0">
                <a:solidFill>
                  <a:schemeClr val="tx2"/>
                </a:solidFill>
              </a:rPr>
              <a:t>12</a:t>
            </a:r>
            <a:endParaRPr lang="en-US" sz="1500" dirty="0">
              <a:solidFill>
                <a:schemeClr val="tx2"/>
              </a:solidFill>
            </a:endParaRPr>
          </a:p>
          <a:p>
            <a:pPr lvl="1">
              <a:lnSpc>
                <a:spcPct val="100000"/>
              </a:lnSpc>
              <a:buFont typeface="Courier New" panose="02070309020205020404" pitchFamily="49" charset="0"/>
              <a:buChar char="o"/>
            </a:pPr>
            <a:r>
              <a:rPr lang="en-US" sz="1500" dirty="0">
                <a:solidFill>
                  <a:schemeClr val="tx2"/>
                </a:solidFill>
              </a:rPr>
              <a:t>End of Internship: Monday, September </a:t>
            </a:r>
            <a:r>
              <a:rPr lang="tr-TR" sz="1500" dirty="0">
                <a:solidFill>
                  <a:schemeClr val="tx2"/>
                </a:solidFill>
              </a:rPr>
              <a:t>9</a:t>
            </a:r>
            <a:r>
              <a:rPr lang="en-US" sz="1500" dirty="0">
                <a:solidFill>
                  <a:schemeClr val="tx2"/>
                </a:solidFill>
              </a:rPr>
              <a:t> (Ordinarily, it would end on Friday, September </a:t>
            </a:r>
            <a:r>
              <a:rPr lang="tr-TR" sz="1500" dirty="0">
                <a:solidFill>
                  <a:schemeClr val="tx2"/>
                </a:solidFill>
              </a:rPr>
              <a:t>6</a:t>
            </a:r>
            <a:r>
              <a:rPr lang="en-US" sz="1500" dirty="0">
                <a:solidFill>
                  <a:schemeClr val="tx2"/>
                </a:solidFill>
              </a:rPr>
              <a:t>, but since August 30 falls within the period, one additional working day is added to the end of the internship).</a:t>
            </a:r>
            <a:endParaRPr lang="tr-TR" sz="1500" dirty="0">
              <a:solidFill>
                <a:schemeClr val="tx2"/>
              </a:solidFill>
            </a:endParaRPr>
          </a:p>
        </p:txBody>
      </p:sp>
    </p:spTree>
    <p:extLst>
      <p:ext uri="{BB962C8B-B14F-4D97-AF65-F5344CB8AC3E}">
        <p14:creationId xmlns:p14="http://schemas.microsoft.com/office/powerpoint/2010/main" val="315347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Başlık 1">
            <a:extLst>
              <a:ext uri="{FF2B5EF4-FFF2-40B4-BE49-F238E27FC236}">
                <a16:creationId xmlns:a16="http://schemas.microsoft.com/office/drawing/2014/main" id="{4FBBC6FB-ED0C-1A5D-18A6-6FCBA8BF9924}"/>
              </a:ext>
            </a:extLst>
          </p:cNvPr>
          <p:cNvSpPr>
            <a:spLocks noGrp="1"/>
          </p:cNvSpPr>
          <p:nvPr>
            <p:ph type="title"/>
          </p:nvPr>
        </p:nvSpPr>
        <p:spPr>
          <a:xfrm>
            <a:off x="838201" y="559813"/>
            <a:ext cx="10348146" cy="1283471"/>
          </a:xfrm>
        </p:spPr>
        <p:txBody>
          <a:bodyPr anchor="t">
            <a:normAutofit/>
          </a:bodyPr>
          <a:lstStyle/>
          <a:p>
            <a:r>
              <a:rPr lang="tr-TR">
                <a:solidFill>
                  <a:schemeClr val="tx2"/>
                </a:solidFill>
              </a:rPr>
              <a:t>General Information</a:t>
            </a:r>
          </a:p>
        </p:txBody>
      </p:sp>
      <p:pic>
        <p:nvPicPr>
          <p:cNvPr id="15" name="Picture 14">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5" name="İçerik Yer Tutucusu 2">
            <a:extLst>
              <a:ext uri="{FF2B5EF4-FFF2-40B4-BE49-F238E27FC236}">
                <a16:creationId xmlns:a16="http://schemas.microsoft.com/office/drawing/2014/main" id="{55E37B60-E3BE-2B4E-C511-9ECB354F5070}"/>
              </a:ext>
            </a:extLst>
          </p:cNvPr>
          <p:cNvGraphicFramePr>
            <a:graphicFrameLocks noGrp="1"/>
          </p:cNvGraphicFramePr>
          <p:nvPr>
            <p:ph idx="1"/>
            <p:extLst>
              <p:ext uri="{D42A27DB-BD31-4B8C-83A1-F6EECF244321}">
                <p14:modId xmlns:p14="http://schemas.microsoft.com/office/powerpoint/2010/main" val="1527406684"/>
              </p:ext>
            </p:extLst>
          </p:nvPr>
        </p:nvGraphicFramePr>
        <p:xfrm>
          <a:off x="623455" y="1343891"/>
          <a:ext cx="11401093" cy="537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3313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Desk with stethoscope and computer keyboard">
            <a:extLst>
              <a:ext uri="{FF2B5EF4-FFF2-40B4-BE49-F238E27FC236}">
                <a16:creationId xmlns:a16="http://schemas.microsoft.com/office/drawing/2014/main" id="{ADE25E57-1870-3F19-DBE2-C9C761C066CD}"/>
              </a:ext>
            </a:extLst>
          </p:cNvPr>
          <p:cNvPicPr>
            <a:picLocks noChangeAspect="1"/>
          </p:cNvPicPr>
          <p:nvPr/>
        </p:nvPicPr>
        <p:blipFill rotWithShape="1">
          <a:blip r:embed="rId2"/>
          <a:srcRect l="10455" r="1" b="1"/>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C7EC967-1C91-E36A-F600-158348F9F6AC}"/>
              </a:ext>
            </a:extLst>
          </p:cNvPr>
          <p:cNvSpPr>
            <a:spLocks noGrp="1"/>
          </p:cNvSpPr>
          <p:nvPr>
            <p:ph type="title"/>
          </p:nvPr>
        </p:nvSpPr>
        <p:spPr>
          <a:xfrm>
            <a:off x="838200" y="4876800"/>
            <a:ext cx="10003218" cy="1219200"/>
          </a:xfrm>
        </p:spPr>
        <p:txBody>
          <a:bodyPr>
            <a:normAutofit/>
          </a:bodyPr>
          <a:lstStyle/>
          <a:p>
            <a:r>
              <a:rPr lang="tr-TR" dirty="0" err="1"/>
              <a:t>Insurance</a:t>
            </a:r>
            <a:r>
              <a:rPr lang="tr-TR" dirty="0"/>
              <a:t> </a:t>
            </a:r>
            <a:r>
              <a:rPr lang="tr-TR" dirty="0" err="1"/>
              <a:t>by</a:t>
            </a:r>
            <a:r>
              <a:rPr lang="tr-TR" dirty="0"/>
              <a:t> </a:t>
            </a:r>
            <a:r>
              <a:rPr lang="tr-TR" dirty="0" err="1"/>
              <a:t>the</a:t>
            </a:r>
            <a:r>
              <a:rPr lang="tr-TR" dirty="0"/>
              <a:t> </a:t>
            </a:r>
            <a:r>
              <a:rPr lang="tr-TR" dirty="0" err="1"/>
              <a:t>University</a:t>
            </a:r>
            <a:endParaRPr lang="tr-TR" dirty="0"/>
          </a:p>
        </p:txBody>
      </p:sp>
      <p:sp>
        <p:nvSpPr>
          <p:cNvPr id="3" name="İçerik Yer Tutucusu 2">
            <a:extLst>
              <a:ext uri="{FF2B5EF4-FFF2-40B4-BE49-F238E27FC236}">
                <a16:creationId xmlns:a16="http://schemas.microsoft.com/office/drawing/2014/main" id="{729D144D-0C90-DA10-90CF-18F5A59AE734}"/>
              </a:ext>
            </a:extLst>
          </p:cNvPr>
          <p:cNvSpPr>
            <a:spLocks noGrp="1"/>
          </p:cNvSpPr>
          <p:nvPr>
            <p:ph idx="1"/>
          </p:nvPr>
        </p:nvSpPr>
        <p:spPr>
          <a:xfrm>
            <a:off x="6553200" y="399684"/>
            <a:ext cx="4800600" cy="3935986"/>
          </a:xfrm>
        </p:spPr>
        <p:txBody>
          <a:bodyPr anchor="ctr">
            <a:normAutofit/>
          </a:bodyPr>
          <a:lstStyle/>
          <a:p>
            <a:pPr>
              <a:lnSpc>
                <a:spcPct val="100000"/>
              </a:lnSpc>
            </a:pPr>
            <a:r>
              <a:rPr lang="en-US" sz="1800" dirty="0">
                <a:solidFill>
                  <a:schemeClr val="tx2"/>
                </a:solidFill>
              </a:rPr>
              <a:t>The Dean's Office of the Faculty of Engineering and Natural Sciences ensures that each student undertaking an internship within the scope of </a:t>
            </a:r>
            <a:r>
              <a:rPr lang="en-US" sz="1800" b="1" dirty="0">
                <a:solidFill>
                  <a:schemeClr val="tx2"/>
                </a:solidFill>
              </a:rPr>
              <a:t>the Social Insurance and General Health Insurance Law No. 5510 is covered by "occupational accident and occupational disease" insurance</a:t>
            </a:r>
            <a:r>
              <a:rPr lang="en-US" sz="1800" dirty="0">
                <a:solidFill>
                  <a:schemeClr val="tx2"/>
                </a:solidFill>
              </a:rPr>
              <a:t>.</a:t>
            </a:r>
          </a:p>
          <a:p>
            <a:pPr>
              <a:lnSpc>
                <a:spcPct val="100000"/>
              </a:lnSpc>
            </a:pPr>
            <a:endParaRPr lang="en-US" sz="1800" dirty="0">
              <a:solidFill>
                <a:schemeClr val="tx2"/>
              </a:solidFill>
            </a:endParaRPr>
          </a:p>
          <a:p>
            <a:pPr>
              <a:lnSpc>
                <a:spcPct val="100000"/>
              </a:lnSpc>
            </a:pPr>
            <a:r>
              <a:rPr lang="en-US" sz="1800" b="1" i="1" dirty="0">
                <a:solidFill>
                  <a:schemeClr val="tx2"/>
                </a:solidFill>
              </a:rPr>
              <a:t>This insurance coverage is mandatory, even if the student already has insurance through the company.</a:t>
            </a:r>
            <a:endParaRPr lang="tr-TR" sz="1800" b="1" i="1" dirty="0">
              <a:solidFill>
                <a:schemeClr val="tx2"/>
              </a:solidFill>
            </a:endParaRPr>
          </a:p>
        </p:txBody>
      </p:sp>
    </p:spTree>
    <p:extLst>
      <p:ext uri="{BB962C8B-B14F-4D97-AF65-F5344CB8AC3E}">
        <p14:creationId xmlns:p14="http://schemas.microsoft.com/office/powerpoint/2010/main" val="139575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2" name="Picture 3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34" name="Rectangle 33">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C4056FD6-9767-4B1A-ACC2-9883F6A5B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79928" cy="6858000"/>
          </a:xfrm>
          <a:prstGeom prst="rect">
            <a:avLst/>
          </a:prstGeom>
          <a:blipFill dpi="0" rotWithShape="1">
            <a:blip r:embed="rId3">
              <a:alphaModFix amt="2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3" descr="People working on ideas">
            <a:extLst>
              <a:ext uri="{FF2B5EF4-FFF2-40B4-BE49-F238E27FC236}">
                <a16:creationId xmlns:a16="http://schemas.microsoft.com/office/drawing/2014/main" id="{E3E2F463-329D-60F6-8EF8-F038E6FEA429}"/>
              </a:ext>
            </a:extLst>
          </p:cNvPr>
          <p:cNvPicPr>
            <a:picLocks noChangeAspect="1"/>
          </p:cNvPicPr>
          <p:nvPr/>
        </p:nvPicPr>
        <p:blipFill rotWithShape="1">
          <a:blip r:embed="rId4">
            <a:alphaModFix amt="70000"/>
          </a:blip>
          <a:srcRect t="7337" r="-1" b="6780"/>
          <a:stretch/>
        </p:blipFill>
        <p:spPr>
          <a:xfrm>
            <a:off x="20" y="1376"/>
            <a:ext cx="12188932" cy="6856624"/>
          </a:xfrm>
          <a:prstGeom prst="rect">
            <a:avLst/>
          </a:prstGeom>
        </p:spPr>
      </p:pic>
      <p:sp>
        <p:nvSpPr>
          <p:cNvPr id="2" name="Başlık 1">
            <a:extLst>
              <a:ext uri="{FF2B5EF4-FFF2-40B4-BE49-F238E27FC236}">
                <a16:creationId xmlns:a16="http://schemas.microsoft.com/office/drawing/2014/main" id="{8F52AD40-022A-5F58-E8C1-F271A126538E}"/>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200" dirty="0">
                <a:solidFill>
                  <a:srgbClr val="FFFFFF"/>
                </a:solidFill>
                <a:latin typeface="Rockwell" panose="02060603020205020403" pitchFamily="18" charset="0"/>
              </a:rPr>
              <a:t>Pre-Internship Process</a:t>
            </a:r>
          </a:p>
        </p:txBody>
      </p:sp>
    </p:spTree>
    <p:extLst>
      <p:ext uri="{BB962C8B-B14F-4D97-AF65-F5344CB8AC3E}">
        <p14:creationId xmlns:p14="http://schemas.microsoft.com/office/powerpoint/2010/main" val="270989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4" name="Rectangle 33">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2273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91717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B0CB023-6A86-F4E4-14C4-D501D8B4CDCD}"/>
              </a:ext>
            </a:extLst>
          </p:cNvPr>
          <p:cNvSpPr>
            <a:spLocks noGrp="1"/>
          </p:cNvSpPr>
          <p:nvPr>
            <p:ph type="title"/>
          </p:nvPr>
        </p:nvSpPr>
        <p:spPr>
          <a:xfrm>
            <a:off x="838200" y="586992"/>
            <a:ext cx="6324600" cy="1664573"/>
          </a:xfrm>
        </p:spPr>
        <p:txBody>
          <a:bodyPr>
            <a:normAutofit/>
          </a:bodyPr>
          <a:lstStyle/>
          <a:p>
            <a:r>
              <a:rPr lang="tr-TR" dirty="0"/>
              <a:t>Pre-Internship </a:t>
            </a:r>
            <a:r>
              <a:rPr lang="tr-TR" dirty="0" err="1"/>
              <a:t>Process</a:t>
            </a:r>
            <a:endParaRPr lang="tr-TR" dirty="0"/>
          </a:p>
        </p:txBody>
      </p:sp>
      <p:pic>
        <p:nvPicPr>
          <p:cNvPr id="11" name="Resim 10">
            <a:extLst>
              <a:ext uri="{FF2B5EF4-FFF2-40B4-BE49-F238E27FC236}">
                <a16:creationId xmlns:a16="http://schemas.microsoft.com/office/drawing/2014/main" id="{F524C97A-7031-40A3-1831-0FC84C54D4AA}"/>
              </a:ext>
            </a:extLst>
          </p:cNvPr>
          <p:cNvPicPr>
            <a:picLocks noChangeAspect="1"/>
          </p:cNvPicPr>
          <p:nvPr/>
        </p:nvPicPr>
        <p:blipFill>
          <a:blip r:embed="rId3"/>
          <a:stretch>
            <a:fillRect/>
          </a:stretch>
        </p:blipFill>
        <p:spPr>
          <a:xfrm>
            <a:off x="9342860" y="567942"/>
            <a:ext cx="1357772" cy="1377740"/>
          </a:xfrm>
          <a:prstGeom prst="rect">
            <a:avLst/>
          </a:prstGeom>
        </p:spPr>
      </p:pic>
      <p:sp>
        <p:nvSpPr>
          <p:cNvPr id="3" name="İçerik Yer Tutucusu 2">
            <a:extLst>
              <a:ext uri="{FF2B5EF4-FFF2-40B4-BE49-F238E27FC236}">
                <a16:creationId xmlns:a16="http://schemas.microsoft.com/office/drawing/2014/main" id="{E103C8F1-6492-F297-C1AE-DF17EA80D12A}"/>
              </a:ext>
            </a:extLst>
          </p:cNvPr>
          <p:cNvSpPr>
            <a:spLocks noGrp="1"/>
          </p:cNvSpPr>
          <p:nvPr>
            <p:ph idx="1"/>
          </p:nvPr>
        </p:nvSpPr>
        <p:spPr>
          <a:xfrm>
            <a:off x="838200" y="2146041"/>
            <a:ext cx="6324193" cy="4264090"/>
          </a:xfrm>
        </p:spPr>
        <p:txBody>
          <a:bodyPr>
            <a:normAutofit/>
          </a:bodyPr>
          <a:lstStyle/>
          <a:p>
            <a:pPr marL="342900" indent="-342900">
              <a:lnSpc>
                <a:spcPct val="100000"/>
              </a:lnSpc>
              <a:buFont typeface="+mj-lt"/>
              <a:buAutoNum type="arabicPeriod"/>
            </a:pPr>
            <a:r>
              <a:rPr lang="en-US" sz="1800" b="1" dirty="0"/>
              <a:t>Students apply to institutions where they intend to undertake their internship and select their preferred placement.</a:t>
            </a:r>
            <a:endParaRPr lang="tr-TR" sz="1800" b="1" dirty="0"/>
          </a:p>
          <a:p>
            <a:pPr marL="342900" indent="-342900">
              <a:lnSpc>
                <a:spcPct val="100000"/>
              </a:lnSpc>
              <a:buFont typeface="+mj-lt"/>
              <a:buAutoNum type="arabicPeriod"/>
            </a:pPr>
            <a:endParaRPr lang="en-US" sz="1800" b="1" dirty="0"/>
          </a:p>
          <a:p>
            <a:pPr lvl="1">
              <a:lnSpc>
                <a:spcPct val="100000"/>
              </a:lnSpc>
            </a:pPr>
            <a:r>
              <a:rPr lang="en-US" sz="1800" dirty="0"/>
              <a:t>Various methods may be employed for internship applications, including submissions through platforms like "Kariyer.net," "</a:t>
            </a:r>
            <a:r>
              <a:rPr lang="en-US" sz="1800" dirty="0" err="1"/>
              <a:t>Kariyer</a:t>
            </a:r>
            <a:r>
              <a:rPr lang="en-US" sz="1800" dirty="0"/>
              <a:t> </a:t>
            </a:r>
            <a:r>
              <a:rPr lang="en-US" sz="1800" dirty="0" err="1"/>
              <a:t>Kapısı</a:t>
            </a:r>
            <a:r>
              <a:rPr lang="en-US" sz="1800" dirty="0"/>
              <a:t>," "</a:t>
            </a:r>
            <a:r>
              <a:rPr lang="en-US" sz="1800" dirty="0" err="1"/>
              <a:t>Vizyoner</a:t>
            </a:r>
            <a:r>
              <a:rPr lang="en-US" sz="1800" dirty="0"/>
              <a:t> </a:t>
            </a:r>
            <a:r>
              <a:rPr lang="en-US" sz="1800" dirty="0" err="1"/>
              <a:t>Genç</a:t>
            </a:r>
            <a:r>
              <a:rPr lang="en-US" sz="1800" dirty="0"/>
              <a:t>," "LinkedIn," as well as direct communication with corporate entities via email, among other approaches.</a:t>
            </a:r>
            <a:endParaRPr lang="tr-TR" sz="1800" dirty="0"/>
          </a:p>
          <a:p>
            <a:pPr lvl="1">
              <a:lnSpc>
                <a:spcPct val="100000"/>
              </a:lnSpc>
            </a:pPr>
            <a:endParaRPr lang="en-US" sz="1800" dirty="0"/>
          </a:p>
          <a:p>
            <a:pPr lvl="1">
              <a:lnSpc>
                <a:spcPct val="100000"/>
              </a:lnSpc>
            </a:pPr>
            <a:r>
              <a:rPr lang="en-US" sz="1800" dirty="0"/>
              <a:t>Difficulty in securing an internship placement typically does not occur </a:t>
            </a:r>
            <a:r>
              <a:rPr lang="en-US" sz="1800" b="1" i="1" dirty="0"/>
              <a:t>when a sufficient number of applications are made.</a:t>
            </a:r>
            <a:endParaRPr lang="tr-TR" sz="1800" b="1" i="1" dirty="0"/>
          </a:p>
        </p:txBody>
      </p:sp>
      <p:pic>
        <p:nvPicPr>
          <p:cNvPr id="5" name="Resim 4">
            <a:extLst>
              <a:ext uri="{FF2B5EF4-FFF2-40B4-BE49-F238E27FC236}">
                <a16:creationId xmlns:a16="http://schemas.microsoft.com/office/drawing/2014/main" id="{02463EBC-2BFD-C47C-5131-A970B321C9CB}"/>
              </a:ext>
            </a:extLst>
          </p:cNvPr>
          <p:cNvPicPr>
            <a:picLocks noChangeAspect="1"/>
          </p:cNvPicPr>
          <p:nvPr/>
        </p:nvPicPr>
        <p:blipFill>
          <a:blip r:embed="rId4"/>
          <a:stretch>
            <a:fillRect/>
          </a:stretch>
        </p:blipFill>
        <p:spPr>
          <a:xfrm>
            <a:off x="9329049" y="2015411"/>
            <a:ext cx="1385394" cy="1377740"/>
          </a:xfrm>
          <a:prstGeom prst="rect">
            <a:avLst/>
          </a:prstGeom>
        </p:spPr>
      </p:pic>
      <p:pic>
        <p:nvPicPr>
          <p:cNvPr id="7" name="Resim 6">
            <a:extLst>
              <a:ext uri="{FF2B5EF4-FFF2-40B4-BE49-F238E27FC236}">
                <a16:creationId xmlns:a16="http://schemas.microsoft.com/office/drawing/2014/main" id="{03AB8DD6-86D2-55CD-16D2-A91BA5C63353}"/>
              </a:ext>
            </a:extLst>
          </p:cNvPr>
          <p:cNvPicPr>
            <a:picLocks noChangeAspect="1"/>
          </p:cNvPicPr>
          <p:nvPr/>
        </p:nvPicPr>
        <p:blipFill>
          <a:blip r:embed="rId5"/>
          <a:stretch>
            <a:fillRect/>
          </a:stretch>
        </p:blipFill>
        <p:spPr>
          <a:xfrm>
            <a:off x="9038797" y="3462880"/>
            <a:ext cx="1965898" cy="1377740"/>
          </a:xfrm>
          <a:prstGeom prst="rect">
            <a:avLst/>
          </a:prstGeom>
        </p:spPr>
      </p:pic>
      <p:pic>
        <p:nvPicPr>
          <p:cNvPr id="9" name="Resim 8">
            <a:extLst>
              <a:ext uri="{FF2B5EF4-FFF2-40B4-BE49-F238E27FC236}">
                <a16:creationId xmlns:a16="http://schemas.microsoft.com/office/drawing/2014/main" id="{6E1A08E5-AC63-4D28-BF6F-ADAA62E94205}"/>
              </a:ext>
            </a:extLst>
          </p:cNvPr>
          <p:cNvPicPr>
            <a:picLocks noChangeAspect="1"/>
          </p:cNvPicPr>
          <p:nvPr/>
        </p:nvPicPr>
        <p:blipFill>
          <a:blip r:embed="rId6"/>
          <a:stretch>
            <a:fillRect/>
          </a:stretch>
        </p:blipFill>
        <p:spPr>
          <a:xfrm>
            <a:off x="8537292" y="5005436"/>
            <a:ext cx="2968908" cy="1187563"/>
          </a:xfrm>
          <a:prstGeom prst="rect">
            <a:avLst/>
          </a:prstGeom>
        </p:spPr>
      </p:pic>
    </p:spTree>
    <p:extLst>
      <p:ext uri="{BB962C8B-B14F-4D97-AF65-F5344CB8AC3E}">
        <p14:creationId xmlns:p14="http://schemas.microsoft.com/office/powerpoint/2010/main" val="620870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50"/>
            <a:ext cx="6254652"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48" y="0"/>
            <a:ext cx="6251447"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142A9A8-4622-5427-3849-24D3E8445E0F}"/>
              </a:ext>
            </a:extLst>
          </p:cNvPr>
          <p:cNvSpPr>
            <a:spLocks noGrp="1"/>
          </p:cNvSpPr>
          <p:nvPr>
            <p:ph type="title"/>
          </p:nvPr>
        </p:nvSpPr>
        <p:spPr>
          <a:xfrm>
            <a:off x="838200" y="586992"/>
            <a:ext cx="4953000" cy="1664573"/>
          </a:xfrm>
        </p:spPr>
        <p:txBody>
          <a:bodyPr>
            <a:normAutofit/>
          </a:bodyPr>
          <a:lstStyle/>
          <a:p>
            <a:r>
              <a:rPr lang="tr-TR" dirty="0"/>
              <a:t>Pre-Internship </a:t>
            </a:r>
            <a:r>
              <a:rPr lang="tr-TR" dirty="0" err="1"/>
              <a:t>Process</a:t>
            </a:r>
            <a:endParaRPr lang="tr-TR" dirty="0"/>
          </a:p>
        </p:txBody>
      </p:sp>
      <p:sp>
        <p:nvSpPr>
          <p:cNvPr id="3" name="İçerik Yer Tutucusu 2">
            <a:extLst>
              <a:ext uri="{FF2B5EF4-FFF2-40B4-BE49-F238E27FC236}">
                <a16:creationId xmlns:a16="http://schemas.microsoft.com/office/drawing/2014/main" id="{B69B3222-C477-238B-102D-5D86DE846BC5}"/>
              </a:ext>
            </a:extLst>
          </p:cNvPr>
          <p:cNvSpPr>
            <a:spLocks noGrp="1"/>
          </p:cNvSpPr>
          <p:nvPr>
            <p:ph idx="1"/>
          </p:nvPr>
        </p:nvSpPr>
        <p:spPr>
          <a:xfrm>
            <a:off x="838200" y="2411653"/>
            <a:ext cx="4952681" cy="3728613"/>
          </a:xfrm>
        </p:spPr>
        <p:txBody>
          <a:bodyPr>
            <a:normAutofit/>
          </a:bodyPr>
          <a:lstStyle/>
          <a:p>
            <a:endParaRPr lang="en-US" sz="1800" dirty="0"/>
          </a:p>
          <a:p>
            <a:pPr marL="342900" indent="-342900">
              <a:buFont typeface="+mj-lt"/>
              <a:buAutoNum type="arabicPeriod" startAt="2"/>
            </a:pPr>
            <a:r>
              <a:rPr lang="en-US" sz="1800" u="sng" dirty="0"/>
              <a:t>If it is required for the student to provide proof that the internship company's insurance will be arranged by the school</a:t>
            </a:r>
            <a:r>
              <a:rPr lang="en-US" sz="1800" dirty="0"/>
              <a:t>, the </a:t>
            </a:r>
            <a:r>
              <a:rPr lang="en-US" sz="1800" b="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Internship Application Form</a:t>
            </a:r>
            <a:r>
              <a:rPr lang="tr-TR" sz="1800" b="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 </a:t>
            </a:r>
            <a:r>
              <a:rPr lang="tr-TR" sz="1800" b="1"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a:t>
            </a:r>
            <a:r>
              <a:rPr lang="en-US" sz="1800" b="1" i="1" dirty="0" err="1">
                <a:solidFill>
                  <a:schemeClr val="accent2">
                    <a:lumMod val="60000"/>
                    <a:lumOff val="40000"/>
                  </a:schemeClr>
                </a:solidFill>
                <a:hlinkClick r:id="rId3">
                  <a:extLst>
                    <a:ext uri="{A12FA001-AC4F-418D-AE19-62706E023703}">
                      <ahyp:hlinkClr xmlns:ahyp="http://schemas.microsoft.com/office/drawing/2018/hyperlinkcolor" val="tx"/>
                    </a:ext>
                  </a:extLst>
                </a:hlinkClick>
              </a:rPr>
              <a:t>Zorunlu</a:t>
            </a:r>
            <a:r>
              <a:rPr lang="en-US" sz="1800" b="1"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 Staj </a:t>
            </a:r>
            <a:r>
              <a:rPr lang="en-US" sz="1800" b="1" i="1" dirty="0" err="1">
                <a:solidFill>
                  <a:schemeClr val="accent2">
                    <a:lumMod val="60000"/>
                    <a:lumOff val="40000"/>
                  </a:schemeClr>
                </a:solidFill>
                <a:hlinkClick r:id="rId3">
                  <a:extLst>
                    <a:ext uri="{A12FA001-AC4F-418D-AE19-62706E023703}">
                      <ahyp:hlinkClr xmlns:ahyp="http://schemas.microsoft.com/office/drawing/2018/hyperlinkcolor" val="tx"/>
                    </a:ext>
                  </a:extLst>
                </a:hlinkClick>
              </a:rPr>
              <a:t>Yazısı</a:t>
            </a:r>
            <a:r>
              <a:rPr lang="tr-TR" sz="1800" b="1" i="1"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 </a:t>
            </a:r>
            <a:r>
              <a:rPr lang="en-US" sz="1800" dirty="0"/>
              <a:t>document, electronically signed by the dean, </a:t>
            </a:r>
            <a:r>
              <a:rPr lang="en-US" sz="1800" b="1" dirty="0"/>
              <a:t>can be printed out </a:t>
            </a:r>
            <a:r>
              <a:rPr lang="en-US" sz="1800" dirty="0"/>
              <a:t>and </a:t>
            </a:r>
            <a:r>
              <a:rPr lang="en-US" sz="1800" b="1" dirty="0"/>
              <a:t>submitted to the company</a:t>
            </a:r>
            <a:r>
              <a:rPr lang="en-US" sz="1800" dirty="0"/>
              <a:t>.</a:t>
            </a:r>
            <a:endParaRPr lang="tr-TR" sz="1800" dirty="0"/>
          </a:p>
          <a:p>
            <a:endParaRPr lang="tr-TR" sz="1800" dirty="0"/>
          </a:p>
        </p:txBody>
      </p:sp>
      <p:pic>
        <p:nvPicPr>
          <p:cNvPr id="5" name="Resim 4">
            <a:extLst>
              <a:ext uri="{FF2B5EF4-FFF2-40B4-BE49-F238E27FC236}">
                <a16:creationId xmlns:a16="http://schemas.microsoft.com/office/drawing/2014/main" id="{C626CFB9-729B-37B0-6E2B-A9D2C7E46D32}"/>
              </a:ext>
            </a:extLst>
          </p:cNvPr>
          <p:cNvPicPr>
            <a:picLocks noChangeAspect="1"/>
          </p:cNvPicPr>
          <p:nvPr/>
        </p:nvPicPr>
        <p:blipFill>
          <a:blip r:embed="rId4"/>
          <a:stretch>
            <a:fillRect/>
          </a:stretch>
        </p:blipFill>
        <p:spPr>
          <a:xfrm>
            <a:off x="6855076" y="69904"/>
            <a:ext cx="4746410" cy="6717891"/>
          </a:xfrm>
          <a:prstGeom prst="rect">
            <a:avLst/>
          </a:prstGeom>
          <a:ln w="19050">
            <a:solidFill>
              <a:schemeClr val="tx1"/>
            </a:solidFill>
          </a:ln>
        </p:spPr>
      </p:pic>
    </p:spTree>
    <p:extLst>
      <p:ext uri="{BB962C8B-B14F-4D97-AF65-F5344CB8AC3E}">
        <p14:creationId xmlns:p14="http://schemas.microsoft.com/office/powerpoint/2010/main" val="340979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0661"/>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83804"/>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2B8EF3C-5A83-61BF-B69D-35788B27B130}"/>
              </a:ext>
            </a:extLst>
          </p:cNvPr>
          <p:cNvSpPr>
            <a:spLocks noGrp="1"/>
          </p:cNvSpPr>
          <p:nvPr>
            <p:ph type="title"/>
          </p:nvPr>
        </p:nvSpPr>
        <p:spPr>
          <a:xfrm>
            <a:off x="838200" y="4876800"/>
            <a:ext cx="10003218" cy="1219200"/>
          </a:xfrm>
        </p:spPr>
        <p:txBody>
          <a:bodyPr>
            <a:normAutofit/>
          </a:bodyPr>
          <a:lstStyle/>
          <a:p>
            <a:r>
              <a:rPr lang="tr-TR" dirty="0"/>
              <a:t>Pre-Internship </a:t>
            </a:r>
            <a:r>
              <a:rPr lang="tr-TR" dirty="0" err="1"/>
              <a:t>Process</a:t>
            </a:r>
            <a:endParaRPr lang="tr-TR" dirty="0"/>
          </a:p>
        </p:txBody>
      </p:sp>
      <p:sp>
        <p:nvSpPr>
          <p:cNvPr id="3" name="İçerik Yer Tutucusu 2">
            <a:extLst>
              <a:ext uri="{FF2B5EF4-FFF2-40B4-BE49-F238E27FC236}">
                <a16:creationId xmlns:a16="http://schemas.microsoft.com/office/drawing/2014/main" id="{1B0D522D-C825-1383-025F-0E5CDCF33022}"/>
              </a:ext>
            </a:extLst>
          </p:cNvPr>
          <p:cNvSpPr>
            <a:spLocks noGrp="1"/>
          </p:cNvSpPr>
          <p:nvPr>
            <p:ph idx="1"/>
          </p:nvPr>
        </p:nvSpPr>
        <p:spPr>
          <a:xfrm>
            <a:off x="6553200" y="399684"/>
            <a:ext cx="4800600" cy="3867516"/>
          </a:xfrm>
        </p:spPr>
        <p:txBody>
          <a:bodyPr anchor="ctr">
            <a:normAutofit/>
          </a:bodyPr>
          <a:lstStyle/>
          <a:p>
            <a:pPr marL="342900" indent="-342900">
              <a:buFont typeface="+mj-lt"/>
              <a:buAutoNum type="arabicPeriod" startAt="3"/>
            </a:pPr>
            <a:r>
              <a:rPr lang="en-US" sz="1800" dirty="0">
                <a:solidFill>
                  <a:schemeClr val="tx2"/>
                </a:solidFill>
              </a:rPr>
              <a:t>The student must have </a:t>
            </a:r>
            <a:r>
              <a:rPr lang="en-US" sz="1800" b="1" dirty="0">
                <a:solidFill>
                  <a:schemeClr val="accent6"/>
                </a:solidFill>
                <a:hlinkClick r:id="rId3">
                  <a:extLst>
                    <a:ext uri="{A12FA001-AC4F-418D-AE19-62706E023703}">
                      <ahyp:hlinkClr xmlns:ahyp="http://schemas.microsoft.com/office/drawing/2018/hyperlinkcolor" val="tx"/>
                    </a:ext>
                  </a:extLst>
                </a:hlinkClick>
              </a:rPr>
              <a:t>the Internship Acceptance Form</a:t>
            </a:r>
            <a:r>
              <a:rPr lang="tr-TR" sz="1800" b="1" dirty="0">
                <a:solidFill>
                  <a:schemeClr val="accent6"/>
                </a:solidFill>
                <a:hlinkClick r:id="rId3">
                  <a:extLst>
                    <a:ext uri="{A12FA001-AC4F-418D-AE19-62706E023703}">
                      <ahyp:hlinkClr xmlns:ahyp="http://schemas.microsoft.com/office/drawing/2018/hyperlinkcolor" val="tx"/>
                    </a:ext>
                  </a:extLst>
                </a:hlinkClick>
              </a:rPr>
              <a:t> </a:t>
            </a:r>
            <a:r>
              <a:rPr lang="tr-TR" sz="1800" b="1" dirty="0">
                <a:solidFill>
                  <a:schemeClr val="tx2"/>
                </a:solidFill>
              </a:rPr>
              <a:t>(</a:t>
            </a:r>
            <a:r>
              <a:rPr lang="tr-TR" sz="1800" b="1" dirty="0">
                <a:solidFill>
                  <a:schemeClr val="accent2"/>
                </a:solidFill>
                <a:hlinkClick r:id="rId4">
                  <a:extLst>
                    <a:ext uri="{A12FA001-AC4F-418D-AE19-62706E023703}">
                      <ahyp:hlinkClr xmlns:ahyp="http://schemas.microsoft.com/office/drawing/2018/hyperlinkcolor" val="tx"/>
                    </a:ext>
                  </a:extLst>
                </a:hlinkClick>
              </a:rPr>
              <a:t>Staj Kabul Formu</a:t>
            </a:r>
            <a:r>
              <a:rPr lang="tr-TR" sz="1800" b="1" dirty="0">
                <a:solidFill>
                  <a:schemeClr val="tx2"/>
                </a:solidFill>
              </a:rPr>
              <a:t>)</a:t>
            </a:r>
            <a:r>
              <a:rPr lang="en-US" sz="1800" b="1" dirty="0">
                <a:solidFill>
                  <a:schemeClr val="tx2"/>
                </a:solidFill>
              </a:rPr>
              <a:t> </a:t>
            </a:r>
            <a:r>
              <a:rPr lang="en-US" sz="1800" dirty="0">
                <a:solidFill>
                  <a:schemeClr val="tx2"/>
                </a:solidFill>
              </a:rPr>
              <a:t>signed by the company official, and before starting the internship, </a:t>
            </a:r>
            <a:r>
              <a:rPr lang="en-US" sz="1800" u="sng" dirty="0">
                <a:solidFill>
                  <a:schemeClr val="tx2"/>
                </a:solidFill>
              </a:rPr>
              <a:t>the</a:t>
            </a:r>
            <a:r>
              <a:rPr lang="tr-TR" sz="1800" u="sng" dirty="0">
                <a:solidFill>
                  <a:schemeClr val="tx2"/>
                </a:solidFill>
              </a:rPr>
              <a:t> </a:t>
            </a:r>
            <a:r>
              <a:rPr lang="tr-TR" sz="1800" u="sng" dirty="0" err="1">
                <a:solidFill>
                  <a:schemeClr val="tx2"/>
                </a:solidFill>
              </a:rPr>
              <a:t>student</a:t>
            </a:r>
            <a:r>
              <a:rPr lang="en-US" sz="1800" u="sng" dirty="0">
                <a:solidFill>
                  <a:schemeClr val="tx2"/>
                </a:solidFill>
              </a:rPr>
              <a:t> should confirm </a:t>
            </a:r>
            <a:r>
              <a:rPr lang="en-US" sz="1800" dirty="0">
                <a:solidFill>
                  <a:schemeClr val="tx2"/>
                </a:solidFill>
              </a:rPr>
              <a:t>that there will be a </a:t>
            </a:r>
            <a:r>
              <a:rPr lang="en-US" sz="1800" b="1" dirty="0">
                <a:solidFill>
                  <a:schemeClr val="tx2"/>
                </a:solidFill>
              </a:rPr>
              <a:t>Computer </a:t>
            </a:r>
            <a:r>
              <a:rPr lang="en-US" sz="1800" b="1" i="1" dirty="0">
                <a:solidFill>
                  <a:schemeClr val="tx2"/>
                </a:solidFill>
              </a:rPr>
              <a:t>(or Software, Electrical-Electronics, Artificial Intelligence) </a:t>
            </a:r>
            <a:r>
              <a:rPr lang="en-US" sz="1800" b="1" dirty="0">
                <a:solidFill>
                  <a:schemeClr val="tx2"/>
                </a:solidFill>
              </a:rPr>
              <a:t>Engineering</a:t>
            </a:r>
            <a:r>
              <a:rPr lang="en-US" sz="1800" dirty="0">
                <a:solidFill>
                  <a:schemeClr val="tx2"/>
                </a:solidFill>
              </a:rPr>
              <a:t> graduate responsible for them in the company.</a:t>
            </a:r>
            <a:endParaRPr lang="tr-TR" sz="1800" dirty="0">
              <a:solidFill>
                <a:schemeClr val="tx2"/>
              </a:solidFill>
            </a:endParaRPr>
          </a:p>
        </p:txBody>
      </p:sp>
      <p:pic>
        <p:nvPicPr>
          <p:cNvPr id="6" name="Resim 5">
            <a:extLst>
              <a:ext uri="{FF2B5EF4-FFF2-40B4-BE49-F238E27FC236}">
                <a16:creationId xmlns:a16="http://schemas.microsoft.com/office/drawing/2014/main" id="{F54FBBE7-B620-6750-E462-C5DB4D36720A}"/>
              </a:ext>
            </a:extLst>
          </p:cNvPr>
          <p:cNvPicPr>
            <a:picLocks noChangeAspect="1"/>
          </p:cNvPicPr>
          <p:nvPr/>
        </p:nvPicPr>
        <p:blipFill>
          <a:blip r:embed="rId5"/>
          <a:srcRect t="2159" b="3482"/>
          <a:stretch/>
        </p:blipFill>
        <p:spPr>
          <a:xfrm>
            <a:off x="433542" y="384932"/>
            <a:ext cx="2829384" cy="3867516"/>
          </a:xfrm>
          <a:prstGeom prst="rect">
            <a:avLst/>
          </a:prstGeom>
        </p:spPr>
      </p:pic>
      <p:pic>
        <p:nvPicPr>
          <p:cNvPr id="9" name="Resim 8">
            <a:extLst>
              <a:ext uri="{FF2B5EF4-FFF2-40B4-BE49-F238E27FC236}">
                <a16:creationId xmlns:a16="http://schemas.microsoft.com/office/drawing/2014/main" id="{E935C4E4-E01A-8209-B5A4-257BB331C6A8}"/>
              </a:ext>
            </a:extLst>
          </p:cNvPr>
          <p:cNvPicPr>
            <a:picLocks noChangeAspect="1"/>
          </p:cNvPicPr>
          <p:nvPr/>
        </p:nvPicPr>
        <p:blipFill>
          <a:blip r:embed="rId6"/>
          <a:srcRect t="1603" b="1072"/>
          <a:stretch/>
        </p:blipFill>
        <p:spPr>
          <a:xfrm>
            <a:off x="3433269" y="399684"/>
            <a:ext cx="2815175" cy="3852764"/>
          </a:xfrm>
          <a:prstGeom prst="rect">
            <a:avLst/>
          </a:prstGeom>
        </p:spPr>
      </p:pic>
    </p:spTree>
    <p:extLst>
      <p:ext uri="{BB962C8B-B14F-4D97-AF65-F5344CB8AC3E}">
        <p14:creationId xmlns:p14="http://schemas.microsoft.com/office/powerpoint/2010/main" val="124604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5" name="Rectangle 13">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6" name="Rectangle 15">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0661"/>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Rectangle 17">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83804"/>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42C5667-3F99-A1C3-4E3F-28E68189E346}"/>
              </a:ext>
            </a:extLst>
          </p:cNvPr>
          <p:cNvSpPr>
            <a:spLocks noGrp="1"/>
          </p:cNvSpPr>
          <p:nvPr>
            <p:ph type="title"/>
          </p:nvPr>
        </p:nvSpPr>
        <p:spPr>
          <a:xfrm>
            <a:off x="838200" y="4876800"/>
            <a:ext cx="10003218" cy="1219200"/>
          </a:xfrm>
        </p:spPr>
        <p:txBody>
          <a:bodyPr>
            <a:normAutofit/>
          </a:bodyPr>
          <a:lstStyle/>
          <a:p>
            <a:r>
              <a:rPr lang="tr-TR" dirty="0"/>
              <a:t>Pre-Internship </a:t>
            </a:r>
            <a:r>
              <a:rPr lang="tr-TR" dirty="0" err="1"/>
              <a:t>Process</a:t>
            </a:r>
            <a:endParaRPr lang="tr-TR" dirty="0"/>
          </a:p>
        </p:txBody>
      </p:sp>
      <p:sp>
        <p:nvSpPr>
          <p:cNvPr id="3" name="İçerik Yer Tutucusu 2">
            <a:extLst>
              <a:ext uri="{FF2B5EF4-FFF2-40B4-BE49-F238E27FC236}">
                <a16:creationId xmlns:a16="http://schemas.microsoft.com/office/drawing/2014/main" id="{1182D109-162B-FC69-1E3A-38C01B9C1FCD}"/>
              </a:ext>
            </a:extLst>
          </p:cNvPr>
          <p:cNvSpPr>
            <a:spLocks noGrp="1"/>
          </p:cNvSpPr>
          <p:nvPr>
            <p:ph idx="1"/>
          </p:nvPr>
        </p:nvSpPr>
        <p:spPr>
          <a:xfrm>
            <a:off x="6553200" y="399684"/>
            <a:ext cx="4800600" cy="3867516"/>
          </a:xfrm>
        </p:spPr>
        <p:txBody>
          <a:bodyPr anchor="ctr">
            <a:normAutofit/>
          </a:bodyPr>
          <a:lstStyle/>
          <a:p>
            <a:pPr marL="514350" indent="-514350">
              <a:buFont typeface="+mj-lt"/>
              <a:buAutoNum type="arabicPeriod" startAt="4"/>
            </a:pPr>
            <a:r>
              <a:rPr lang="en-US" sz="1800" dirty="0">
                <a:solidFill>
                  <a:schemeClr val="tx2"/>
                </a:solidFill>
              </a:rPr>
              <a:t>The student must sign </a:t>
            </a:r>
            <a:r>
              <a:rPr lang="en-US" sz="1800" b="1" dirty="0">
                <a:solidFill>
                  <a:schemeClr val="accent1"/>
                </a:solidFill>
                <a:hlinkClick r:id="rId3">
                  <a:extLst>
                    <a:ext uri="{A12FA001-AC4F-418D-AE19-62706E023703}">
                      <ahyp:hlinkClr xmlns:ahyp="http://schemas.microsoft.com/office/drawing/2018/hyperlinkcolor" val="tx"/>
                    </a:ext>
                  </a:extLst>
                </a:hlinkClick>
              </a:rPr>
              <a:t>the Pre-Internship Check Form</a:t>
            </a:r>
            <a:r>
              <a:rPr lang="tr-TR" sz="1800" b="1" dirty="0">
                <a:solidFill>
                  <a:schemeClr val="accent1"/>
                </a:solidFill>
              </a:rPr>
              <a:t> </a:t>
            </a:r>
            <a:r>
              <a:rPr lang="tr-TR" sz="1800" b="1" dirty="0">
                <a:solidFill>
                  <a:schemeClr val="tx2"/>
                </a:solidFill>
              </a:rPr>
              <a:t>(</a:t>
            </a:r>
            <a:r>
              <a:rPr lang="tr-TR" sz="1800" b="1" i="1" dirty="0">
                <a:solidFill>
                  <a:schemeClr val="accent3"/>
                </a:solidFill>
                <a:hlinkClick r:id="rId4">
                  <a:extLst>
                    <a:ext uri="{A12FA001-AC4F-418D-AE19-62706E023703}">
                      <ahyp:hlinkClr xmlns:ahyp="http://schemas.microsoft.com/office/drawing/2018/hyperlinkcolor" val="tx"/>
                    </a:ext>
                  </a:extLst>
                </a:hlinkClick>
              </a:rPr>
              <a:t>Staj Öncesi Kontrol Formu</a:t>
            </a:r>
            <a:r>
              <a:rPr lang="tr-TR" sz="1800" b="1" dirty="0">
                <a:solidFill>
                  <a:schemeClr val="tx2"/>
                </a:solidFill>
              </a:rPr>
              <a:t>)</a:t>
            </a:r>
            <a:r>
              <a:rPr lang="en-US" sz="1800" dirty="0">
                <a:solidFill>
                  <a:schemeClr val="tx2"/>
                </a:solidFill>
              </a:rPr>
              <a:t>.</a:t>
            </a:r>
            <a:endParaRPr lang="tr-TR" sz="1800" dirty="0">
              <a:solidFill>
                <a:schemeClr val="tx2"/>
              </a:solidFill>
            </a:endParaRPr>
          </a:p>
        </p:txBody>
      </p:sp>
      <p:pic>
        <p:nvPicPr>
          <p:cNvPr id="6" name="Resim 5">
            <a:extLst>
              <a:ext uri="{FF2B5EF4-FFF2-40B4-BE49-F238E27FC236}">
                <a16:creationId xmlns:a16="http://schemas.microsoft.com/office/drawing/2014/main" id="{2CA1D890-D404-0423-254B-E53184FB56DA}"/>
              </a:ext>
            </a:extLst>
          </p:cNvPr>
          <p:cNvPicPr>
            <a:picLocks noChangeAspect="1"/>
          </p:cNvPicPr>
          <p:nvPr/>
        </p:nvPicPr>
        <p:blipFill>
          <a:blip r:embed="rId5"/>
          <a:stretch>
            <a:fillRect/>
          </a:stretch>
        </p:blipFill>
        <p:spPr>
          <a:xfrm>
            <a:off x="1812051" y="396939"/>
            <a:ext cx="2925589" cy="3867516"/>
          </a:xfrm>
          <a:prstGeom prst="rect">
            <a:avLst/>
          </a:prstGeom>
        </p:spPr>
      </p:pic>
    </p:spTree>
    <p:extLst>
      <p:ext uri="{BB962C8B-B14F-4D97-AF65-F5344CB8AC3E}">
        <p14:creationId xmlns:p14="http://schemas.microsoft.com/office/powerpoint/2010/main" val="2379690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6277D7-99C0-46BA-39B6-01BA5584D346}"/>
              </a:ext>
            </a:extLst>
          </p:cNvPr>
          <p:cNvSpPr>
            <a:spLocks noGrp="1"/>
          </p:cNvSpPr>
          <p:nvPr>
            <p:ph type="title"/>
          </p:nvPr>
        </p:nvSpPr>
        <p:spPr/>
        <p:txBody>
          <a:bodyPr>
            <a:normAutofit/>
          </a:bodyPr>
          <a:lstStyle/>
          <a:p>
            <a:r>
              <a:rPr lang="en-US" sz="3600" dirty="0"/>
              <a:t>Documents Required for the Pre-Internship Process and Submission Deadlines</a:t>
            </a:r>
            <a:endParaRPr lang="tr-TR" sz="3600" dirty="0"/>
          </a:p>
        </p:txBody>
      </p:sp>
      <p:sp>
        <p:nvSpPr>
          <p:cNvPr id="3" name="İçerik Yer Tutucusu 2">
            <a:extLst>
              <a:ext uri="{FF2B5EF4-FFF2-40B4-BE49-F238E27FC236}">
                <a16:creationId xmlns:a16="http://schemas.microsoft.com/office/drawing/2014/main" id="{DF95DBF4-3F86-469D-FDDF-69502D0D5044}"/>
              </a:ext>
            </a:extLst>
          </p:cNvPr>
          <p:cNvSpPr>
            <a:spLocks noGrp="1"/>
          </p:cNvSpPr>
          <p:nvPr>
            <p:ph idx="1"/>
          </p:nvPr>
        </p:nvSpPr>
        <p:spPr/>
        <p:txBody>
          <a:bodyPr>
            <a:normAutofit fontScale="85000" lnSpcReduction="20000"/>
          </a:bodyPr>
          <a:lstStyle/>
          <a:p>
            <a:pPr marL="514350" indent="-514350">
              <a:buFont typeface="+mj-lt"/>
              <a:buAutoNum type="arabicPeriod" startAt="5"/>
            </a:pPr>
            <a:r>
              <a:rPr lang="tr-TR" b="1" dirty="0">
                <a:solidFill>
                  <a:schemeClr val="accent1">
                    <a:lumMod val="60000"/>
                    <a:lumOff val="40000"/>
                  </a:schemeClr>
                </a:solidFill>
                <a:latin typeface="Avenir Next LT Pro"/>
                <a:hlinkClick r:id="rId2">
                  <a:extLst>
                    <a:ext uri="{A12FA001-AC4F-418D-AE19-62706E023703}">
                      <ahyp:hlinkClr xmlns:ahyp="http://schemas.microsoft.com/office/drawing/2018/hyperlinkcolor" val="tx"/>
                    </a:ext>
                  </a:extLst>
                </a:hlinkClick>
              </a:rPr>
              <a:t>T</a:t>
            </a:r>
            <a:r>
              <a:rPr kumimoji="0" lang="en-US" b="1" i="0" u="none" strike="noStrike" kern="1200" cap="none" spc="0" normalizeH="0" baseline="0" noProof="0" dirty="0">
                <a:ln>
                  <a:noFill/>
                </a:ln>
                <a:solidFill>
                  <a:schemeClr val="accent1">
                    <a:lumMod val="60000"/>
                    <a:lumOff val="40000"/>
                  </a:schemeClr>
                </a:solidFill>
                <a:effectLst/>
                <a:uLnTx/>
                <a:uFillTx/>
                <a:latin typeface="Avenir Next LT Pro"/>
                <a:ea typeface="+mn-ea"/>
                <a:cs typeface="+mn-cs"/>
                <a:hlinkClick r:id="rId2">
                  <a:extLst>
                    <a:ext uri="{A12FA001-AC4F-418D-AE19-62706E023703}">
                      <ahyp:hlinkClr xmlns:ahyp="http://schemas.microsoft.com/office/drawing/2018/hyperlinkcolor" val="tx"/>
                    </a:ext>
                  </a:extLst>
                </a:hlinkClick>
              </a:rPr>
              <a:t>he Internship Acceptance Form</a:t>
            </a:r>
            <a:r>
              <a:rPr kumimoji="0" lang="tr-TR" b="1" i="0" u="none" strike="noStrike" kern="1200" cap="none" spc="0" normalizeH="0" baseline="0" noProof="0" dirty="0">
                <a:ln>
                  <a:noFill/>
                </a:ln>
                <a:solidFill>
                  <a:schemeClr val="accent1">
                    <a:lumMod val="60000"/>
                    <a:lumOff val="40000"/>
                  </a:schemeClr>
                </a:solidFill>
                <a:effectLst/>
                <a:uLnTx/>
                <a:uFillTx/>
                <a:latin typeface="Avenir Next LT Pro"/>
                <a:ea typeface="+mn-ea"/>
                <a:cs typeface="+mn-cs"/>
                <a:hlinkClick r:id="rId2">
                  <a:extLst>
                    <a:ext uri="{A12FA001-AC4F-418D-AE19-62706E023703}">
                      <ahyp:hlinkClr xmlns:ahyp="http://schemas.microsoft.com/office/drawing/2018/hyperlinkcolor" val="tx"/>
                    </a:ext>
                  </a:extLst>
                </a:hlinkClick>
              </a:rPr>
              <a:t> </a:t>
            </a:r>
            <a:r>
              <a:rPr kumimoji="0" lang="tr-TR" b="1" i="0" u="none" strike="noStrike" kern="1200" cap="none" spc="0" normalizeH="0" baseline="0" noProof="0" dirty="0">
                <a:ln>
                  <a:noFill/>
                </a:ln>
                <a:effectLst/>
                <a:uLnTx/>
                <a:uFillTx/>
                <a:latin typeface="Avenir Next LT Pro"/>
                <a:ea typeface="+mn-ea"/>
                <a:cs typeface="+mn-cs"/>
              </a:rPr>
              <a:t>(</a:t>
            </a:r>
            <a:r>
              <a:rPr kumimoji="0" lang="tr-TR" b="1" i="0" u="none" strike="noStrike" kern="1200" cap="none" spc="0" normalizeH="0" baseline="0" noProof="0" dirty="0">
                <a:ln>
                  <a:noFill/>
                </a:ln>
                <a:solidFill>
                  <a:schemeClr val="accent1">
                    <a:lumMod val="40000"/>
                    <a:lumOff val="60000"/>
                  </a:schemeClr>
                </a:solidFill>
                <a:effectLst/>
                <a:uLnTx/>
                <a:uFillTx/>
                <a:latin typeface="Avenir Next LT Pro"/>
                <a:ea typeface="+mn-ea"/>
                <a:cs typeface="+mn-cs"/>
                <a:hlinkClick r:id="rId3">
                  <a:extLst>
                    <a:ext uri="{A12FA001-AC4F-418D-AE19-62706E023703}">
                      <ahyp:hlinkClr xmlns:ahyp="http://schemas.microsoft.com/office/drawing/2018/hyperlinkcolor" val="tx"/>
                    </a:ext>
                  </a:extLst>
                </a:hlinkClick>
              </a:rPr>
              <a:t>Staj Kabul Formu</a:t>
            </a:r>
            <a:r>
              <a:rPr kumimoji="0" lang="tr-TR" b="1" i="0" u="none" strike="noStrike" kern="1200" cap="none" spc="0" normalizeH="0" baseline="0" noProof="0" dirty="0">
                <a:ln>
                  <a:noFill/>
                </a:ln>
                <a:effectLst/>
                <a:uLnTx/>
                <a:uFillTx/>
                <a:latin typeface="Avenir Next LT Pro"/>
                <a:ea typeface="+mn-ea"/>
                <a:cs typeface="+mn-cs"/>
              </a:rPr>
              <a:t>)</a:t>
            </a:r>
            <a:r>
              <a:rPr lang="en-US" dirty="0"/>
              <a:t>, </a:t>
            </a:r>
            <a:r>
              <a:rPr kumimoji="0" lang="en-US" b="1" i="0" u="none" strike="noStrike" kern="1200" cap="none" spc="0" normalizeH="0" baseline="0" noProof="0" dirty="0">
                <a:ln>
                  <a:noFill/>
                </a:ln>
                <a:solidFill>
                  <a:schemeClr val="accent2">
                    <a:lumMod val="60000"/>
                    <a:lumOff val="40000"/>
                  </a:schemeClr>
                </a:solidFill>
                <a:effectLst/>
                <a:uLnTx/>
                <a:uFillTx/>
                <a:latin typeface="Avenir Next LT Pro"/>
                <a:ea typeface="+mn-ea"/>
                <a:cs typeface="+mn-cs"/>
                <a:hlinkClick r:id="rId4">
                  <a:extLst>
                    <a:ext uri="{A12FA001-AC4F-418D-AE19-62706E023703}">
                      <ahyp:hlinkClr xmlns:ahyp="http://schemas.microsoft.com/office/drawing/2018/hyperlinkcolor" val="tx"/>
                    </a:ext>
                  </a:extLst>
                </a:hlinkClick>
              </a:rPr>
              <a:t>the Pre-Internship Check Form</a:t>
            </a:r>
            <a:r>
              <a:rPr kumimoji="0" lang="tr-TR" b="1" i="0" u="none" strike="noStrike" kern="1200" cap="none" spc="0" normalizeH="0" baseline="0" noProof="0" dirty="0">
                <a:ln>
                  <a:noFill/>
                </a:ln>
                <a:effectLst/>
                <a:uLnTx/>
                <a:uFillTx/>
                <a:latin typeface="Avenir Next LT Pro"/>
                <a:ea typeface="+mn-ea"/>
                <a:cs typeface="+mn-cs"/>
              </a:rPr>
              <a:t> (</a:t>
            </a:r>
            <a:r>
              <a:rPr kumimoji="0" lang="tr-TR" b="1" i="1" u="none" strike="noStrike" kern="1200" cap="none" spc="0" normalizeH="0" baseline="0" noProof="0" dirty="0">
                <a:ln>
                  <a:noFill/>
                </a:ln>
                <a:solidFill>
                  <a:schemeClr val="accent2">
                    <a:lumMod val="40000"/>
                    <a:lumOff val="60000"/>
                  </a:schemeClr>
                </a:solidFill>
                <a:effectLst/>
                <a:uLnTx/>
                <a:uFillTx/>
                <a:latin typeface="Avenir Next LT Pro"/>
                <a:ea typeface="+mn-ea"/>
                <a:cs typeface="+mn-cs"/>
                <a:hlinkClick r:id="rId5">
                  <a:extLst>
                    <a:ext uri="{A12FA001-AC4F-418D-AE19-62706E023703}">
                      <ahyp:hlinkClr xmlns:ahyp="http://schemas.microsoft.com/office/drawing/2018/hyperlinkcolor" val="tx"/>
                    </a:ext>
                  </a:extLst>
                </a:hlinkClick>
              </a:rPr>
              <a:t>Staj Öncesi Kontrol Formu</a:t>
            </a:r>
            <a:r>
              <a:rPr kumimoji="0" lang="tr-TR" b="1" i="0" u="none" strike="noStrike" kern="1200" cap="none" spc="0" normalizeH="0" baseline="0" noProof="0" dirty="0">
                <a:ln>
                  <a:noFill/>
                </a:ln>
                <a:effectLst/>
                <a:uLnTx/>
                <a:uFillTx/>
                <a:latin typeface="Avenir Next LT Pro"/>
                <a:ea typeface="+mn-ea"/>
                <a:cs typeface="+mn-cs"/>
              </a:rPr>
              <a:t>)</a:t>
            </a:r>
            <a:r>
              <a:rPr lang="en-US" dirty="0"/>
              <a:t>, </a:t>
            </a:r>
            <a:r>
              <a:rPr lang="en-US" b="1" dirty="0">
                <a:solidFill>
                  <a:schemeClr val="accent6">
                    <a:lumMod val="60000"/>
                    <a:lumOff val="40000"/>
                  </a:schemeClr>
                </a:solidFill>
              </a:rPr>
              <a:t>Transcript</a:t>
            </a:r>
            <a:r>
              <a:rPr lang="tr-TR" sz="2100" b="1" i="1" dirty="0"/>
              <a:t>(</a:t>
            </a:r>
            <a:r>
              <a:rPr lang="tr-TR" sz="2100" b="1" i="1" dirty="0" err="1"/>
              <a:t>send</a:t>
            </a:r>
            <a:r>
              <a:rPr lang="tr-TR" sz="2100" b="1" i="1" dirty="0"/>
              <a:t> it </a:t>
            </a:r>
            <a:r>
              <a:rPr lang="tr-TR" sz="2100" b="1" i="1" dirty="0" err="1"/>
              <a:t>via</a:t>
            </a:r>
            <a:r>
              <a:rPr lang="tr-TR" sz="2100" b="1" i="1" dirty="0"/>
              <a:t> mail </a:t>
            </a:r>
            <a:r>
              <a:rPr lang="tr-TR" sz="2100" b="1" i="1" dirty="0" err="1"/>
              <a:t>to</a:t>
            </a:r>
            <a:r>
              <a:rPr lang="tr-TR" sz="2100" b="1" i="1" dirty="0"/>
              <a:t> </a:t>
            </a:r>
            <a:r>
              <a:rPr lang="tr-TR" sz="2100" b="1" i="1" dirty="0">
                <a:hlinkClick r:id="rId6">
                  <a:extLst>
                    <a:ext uri="{A12FA001-AC4F-418D-AE19-62706E023703}">
                      <ahyp:hlinkClr xmlns:ahyp="http://schemas.microsoft.com/office/drawing/2018/hyperlinkcolor" val="tx"/>
                    </a:ext>
                  </a:extLst>
                </a:hlinkClick>
              </a:rPr>
              <a:t>sengaybuinternship@gmail.com</a:t>
            </a:r>
            <a:r>
              <a:rPr lang="tr-TR" sz="2100" b="1" i="1" dirty="0"/>
              <a:t> </a:t>
            </a:r>
            <a:r>
              <a:rPr lang="tr-TR" sz="2100" b="1" i="1" dirty="0" err="1"/>
              <a:t>end</a:t>
            </a:r>
            <a:r>
              <a:rPr lang="tr-TR" sz="2100" b="1" i="1" dirty="0"/>
              <a:t> of </a:t>
            </a:r>
            <a:r>
              <a:rPr lang="tr-TR" sz="2100" b="1" i="1" dirty="0" err="1"/>
              <a:t>the</a:t>
            </a:r>
            <a:r>
              <a:rPr lang="tr-TR" sz="2100" b="1" i="1" dirty="0"/>
              <a:t> </a:t>
            </a:r>
            <a:r>
              <a:rPr lang="tr-TR" sz="2100" b="1" i="1" dirty="0" err="1"/>
              <a:t>term</a:t>
            </a:r>
            <a:r>
              <a:rPr lang="tr-TR" sz="2100" b="1" i="1" dirty="0"/>
              <a:t>; </a:t>
            </a:r>
            <a:r>
              <a:rPr lang="tr-TR" sz="2100" b="1" i="1" dirty="0" err="1"/>
              <a:t>Subject:Name-Surname</a:t>
            </a:r>
            <a:r>
              <a:rPr lang="tr-TR" sz="2100" b="1" i="1" dirty="0"/>
              <a:t> </a:t>
            </a:r>
            <a:r>
              <a:rPr lang="tr-TR" sz="2100" b="1" i="1" dirty="0" err="1"/>
              <a:t>and</a:t>
            </a:r>
            <a:r>
              <a:rPr lang="tr-TR" sz="2100" b="1" i="1" dirty="0"/>
              <a:t> </a:t>
            </a:r>
            <a:r>
              <a:rPr lang="tr-TR" sz="2100" b="1" i="1" dirty="0" err="1"/>
              <a:t>Student_ID</a:t>
            </a:r>
            <a:r>
              <a:rPr lang="tr-TR" sz="2100" b="1" i="1" dirty="0"/>
              <a:t>, </a:t>
            </a:r>
            <a:r>
              <a:rPr lang="tr-TR" sz="2100" b="1" i="1" dirty="0" err="1"/>
              <a:t>attached</a:t>
            </a:r>
            <a:r>
              <a:rPr lang="tr-TR" sz="2100" b="1" i="1" dirty="0"/>
              <a:t> </a:t>
            </a:r>
            <a:r>
              <a:rPr lang="tr-TR" sz="2100" b="1" i="1" dirty="0" err="1"/>
              <a:t>document</a:t>
            </a:r>
            <a:r>
              <a:rPr lang="tr-TR" sz="2100" b="1" i="1" dirty="0"/>
              <a:t>: transkript.pdf)</a:t>
            </a:r>
            <a:r>
              <a:rPr lang="en-US" dirty="0"/>
              <a:t>, and </a:t>
            </a:r>
            <a:r>
              <a:rPr lang="en-US" b="1" dirty="0">
                <a:solidFill>
                  <a:schemeClr val="accent3">
                    <a:lumMod val="60000"/>
                    <a:lumOff val="40000"/>
                  </a:schemeClr>
                </a:solidFill>
                <a:hlinkClick r:id="rId7">
                  <a:extLst>
                    <a:ext uri="{A12FA001-AC4F-418D-AE19-62706E023703}">
                      <ahyp:hlinkClr xmlns:ahyp="http://schemas.microsoft.com/office/drawing/2018/hyperlinkcolor" val="tx"/>
                    </a:ext>
                  </a:extLst>
                </a:hlinkClick>
              </a:rPr>
              <a:t>General Health Insurance Declaration and Commitment Form</a:t>
            </a:r>
            <a:r>
              <a:rPr lang="tr-TR" b="1" dirty="0">
                <a:solidFill>
                  <a:schemeClr val="accent3">
                    <a:lumMod val="60000"/>
                    <a:lumOff val="40000"/>
                  </a:schemeClr>
                </a:solidFill>
                <a:hlinkClick r:id="rId7">
                  <a:extLst>
                    <a:ext uri="{A12FA001-AC4F-418D-AE19-62706E023703}">
                      <ahyp:hlinkClr xmlns:ahyp="http://schemas.microsoft.com/office/drawing/2018/hyperlinkcolor" val="tx"/>
                    </a:ext>
                  </a:extLst>
                </a:hlinkClick>
              </a:rPr>
              <a:t> </a:t>
            </a:r>
            <a:r>
              <a:rPr lang="tr-TR" b="1" dirty="0"/>
              <a:t>(</a:t>
            </a:r>
            <a:r>
              <a:rPr lang="tr-TR" b="1" i="1" u="none" strike="noStrike" dirty="0">
                <a:solidFill>
                  <a:schemeClr val="accent3">
                    <a:lumMod val="40000"/>
                    <a:lumOff val="60000"/>
                  </a:schemeClr>
                </a:solidFill>
                <a:effectLst/>
                <a:latin typeface="Poppins" panose="00000500000000000000" pitchFamily="2" charset="-94"/>
                <a:hlinkClick r:id="rId8">
                  <a:extLst>
                    <a:ext uri="{A12FA001-AC4F-418D-AE19-62706E023703}">
                      <ahyp:hlinkClr xmlns:ahyp="http://schemas.microsoft.com/office/drawing/2018/hyperlinkcolor" val="tx"/>
                    </a:ext>
                  </a:extLst>
                </a:hlinkClick>
              </a:rPr>
              <a:t>GSS Beyan ve Taahhütname</a:t>
            </a:r>
            <a:r>
              <a:rPr lang="tr-TR" b="1" dirty="0"/>
              <a:t>)</a:t>
            </a:r>
            <a:r>
              <a:rPr lang="en-US" dirty="0"/>
              <a:t> must be submitted to the Department Secretary be</a:t>
            </a:r>
            <a:r>
              <a:rPr lang="tr-TR" dirty="0" err="1"/>
              <a:t>tween</a:t>
            </a:r>
            <a:r>
              <a:rPr lang="en-US" dirty="0"/>
              <a:t> the start of the Final Exams</a:t>
            </a:r>
            <a:r>
              <a:rPr lang="tr-TR" dirty="0"/>
              <a:t> </a:t>
            </a:r>
            <a:r>
              <a:rPr lang="tr-TR" dirty="0" err="1"/>
              <a:t>and</a:t>
            </a:r>
            <a:r>
              <a:rPr lang="tr-TR" dirty="0"/>
              <a:t> </a:t>
            </a:r>
            <a:r>
              <a:rPr lang="tr-TR" dirty="0" err="1"/>
              <a:t>end</a:t>
            </a:r>
            <a:r>
              <a:rPr lang="tr-TR" dirty="0"/>
              <a:t> of Final </a:t>
            </a:r>
            <a:r>
              <a:rPr lang="tr-TR" dirty="0" err="1"/>
              <a:t>Make-Up</a:t>
            </a:r>
            <a:r>
              <a:rPr lang="tr-TR" dirty="0"/>
              <a:t> </a:t>
            </a:r>
            <a:r>
              <a:rPr lang="tr-TR" dirty="0" err="1"/>
              <a:t>Exams</a:t>
            </a:r>
            <a:r>
              <a:rPr lang="tr-TR" dirty="0"/>
              <a:t> (</a:t>
            </a:r>
            <a:r>
              <a:rPr lang="tr-TR" b="1" dirty="0"/>
              <a:t>May</a:t>
            </a:r>
            <a:r>
              <a:rPr lang="en-US" b="1" dirty="0"/>
              <a:t> </a:t>
            </a:r>
            <a:r>
              <a:rPr lang="tr-TR" b="1" dirty="0"/>
              <a:t>10</a:t>
            </a:r>
            <a:r>
              <a:rPr lang="en-US" b="1" dirty="0"/>
              <a:t>, 202</a:t>
            </a:r>
            <a:r>
              <a:rPr lang="tr-TR" b="1" dirty="0"/>
              <a:t>5</a:t>
            </a:r>
            <a:r>
              <a:rPr lang="en-US" b="1" dirty="0"/>
              <a:t> – </a:t>
            </a:r>
            <a:r>
              <a:rPr lang="tr-TR" b="1" dirty="0" err="1"/>
              <a:t>June</a:t>
            </a:r>
            <a:r>
              <a:rPr lang="tr-TR" b="1" dirty="0"/>
              <a:t> 20</a:t>
            </a:r>
            <a:r>
              <a:rPr lang="en-US" b="1" dirty="0"/>
              <a:t>, 202</a:t>
            </a:r>
            <a:r>
              <a:rPr lang="tr-TR" b="1" dirty="0"/>
              <a:t>5</a:t>
            </a:r>
            <a:r>
              <a:rPr lang="en-US" b="1" dirty="0"/>
              <a:t>, between 9:00 AM and </a:t>
            </a:r>
            <a:r>
              <a:rPr lang="tr-TR" b="1" dirty="0"/>
              <a:t>4</a:t>
            </a:r>
            <a:r>
              <a:rPr lang="en-US" b="1" dirty="0"/>
              <a:t>:00 PM.</a:t>
            </a:r>
            <a:r>
              <a:rPr lang="tr-TR" dirty="0"/>
              <a:t>).</a:t>
            </a:r>
          </a:p>
          <a:p>
            <a:pPr marL="514350" indent="-514350">
              <a:buFont typeface="+mj-lt"/>
              <a:buAutoNum type="arabicPeriod" startAt="5"/>
            </a:pPr>
            <a:r>
              <a:rPr lang="tr-TR" dirty="0"/>
              <a:t>Y</a:t>
            </a:r>
            <a:r>
              <a:rPr lang="en-US" dirty="0" err="1"/>
              <a:t>ou</a:t>
            </a:r>
            <a:r>
              <a:rPr lang="en-US" dirty="0"/>
              <a:t> are required to </a:t>
            </a:r>
            <a:r>
              <a:rPr lang="en-US" b="1" u="sng" dirty="0"/>
              <a:t>fill in your personal information in</a:t>
            </a:r>
            <a:r>
              <a:rPr lang="tr-TR" b="1" u="sng" dirty="0"/>
              <a:t> </a:t>
            </a:r>
            <a:r>
              <a:rPr lang="tr-TR" b="1" u="sng" dirty="0" err="1"/>
              <a:t>the</a:t>
            </a:r>
            <a:r>
              <a:rPr lang="tr-TR" b="1" u="sng" dirty="0"/>
              <a:t> Excel file </a:t>
            </a:r>
            <a:r>
              <a:rPr lang="tr-TR" b="1" u="sng" dirty="0" err="1"/>
              <a:t>that</a:t>
            </a:r>
            <a:r>
              <a:rPr lang="tr-TR" b="1" u="sng" dirty="0"/>
              <a:t> </a:t>
            </a:r>
            <a:r>
              <a:rPr lang="tr-TR" b="1" u="sng" dirty="0" err="1"/>
              <a:t>will</a:t>
            </a:r>
            <a:r>
              <a:rPr lang="tr-TR" b="1" u="sng" dirty="0"/>
              <a:t> be </a:t>
            </a:r>
            <a:r>
              <a:rPr lang="tr-TR" b="1" u="sng" dirty="0" err="1"/>
              <a:t>shared</a:t>
            </a:r>
            <a:r>
              <a:rPr lang="tr-TR" b="1" u="sng" dirty="0"/>
              <a:t> in </a:t>
            </a:r>
            <a:r>
              <a:rPr lang="tr-TR" b="1" u="sng" dirty="0" err="1"/>
              <a:t>the</a:t>
            </a:r>
            <a:r>
              <a:rPr lang="tr-TR" b="1" u="sng" dirty="0"/>
              <a:t> </a:t>
            </a:r>
            <a:r>
              <a:rPr lang="tr-TR" b="1" u="sng" dirty="0" err="1"/>
              <a:t>future</a:t>
            </a:r>
            <a:r>
              <a:rPr lang="tr-TR" b="1" u="sng" dirty="0"/>
              <a:t> </a:t>
            </a:r>
            <a:r>
              <a:rPr lang="en-US" b="1" u="sng" dirty="0"/>
              <a:t>before submitting your documents</a:t>
            </a:r>
            <a:r>
              <a:rPr lang="en-US" dirty="0"/>
              <a:t>, otherwise your files will not be accepted by the Department Secretary.</a:t>
            </a:r>
            <a:endParaRPr lang="tr-TR" dirty="0"/>
          </a:p>
          <a:p>
            <a:pPr marL="0" indent="0">
              <a:buNone/>
            </a:pPr>
            <a:endParaRPr lang="tr-TR" dirty="0"/>
          </a:p>
        </p:txBody>
      </p:sp>
    </p:spTree>
    <p:extLst>
      <p:ext uri="{BB962C8B-B14F-4D97-AF65-F5344CB8AC3E}">
        <p14:creationId xmlns:p14="http://schemas.microsoft.com/office/powerpoint/2010/main" val="3256279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Glasses on top of a book">
            <a:extLst>
              <a:ext uri="{FF2B5EF4-FFF2-40B4-BE49-F238E27FC236}">
                <a16:creationId xmlns:a16="http://schemas.microsoft.com/office/drawing/2014/main" id="{2BDC824C-76E5-5F3A-56BC-A3796BD36489}"/>
              </a:ext>
            </a:extLst>
          </p:cNvPr>
          <p:cNvPicPr>
            <a:picLocks noChangeAspect="1"/>
          </p:cNvPicPr>
          <p:nvPr/>
        </p:nvPicPr>
        <p:blipFill rotWithShape="1">
          <a:blip r:embed="rId2"/>
          <a:srcRect r="11124" b="-2"/>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9F78F9C-C003-6DA9-160B-9DA89A1872C5}"/>
              </a:ext>
            </a:extLst>
          </p:cNvPr>
          <p:cNvSpPr>
            <a:spLocks noGrp="1"/>
          </p:cNvSpPr>
          <p:nvPr>
            <p:ph type="title"/>
          </p:nvPr>
        </p:nvSpPr>
        <p:spPr>
          <a:xfrm>
            <a:off x="838200" y="4876800"/>
            <a:ext cx="10003218" cy="1219200"/>
          </a:xfrm>
        </p:spPr>
        <p:txBody>
          <a:bodyPr>
            <a:normAutofit/>
          </a:bodyPr>
          <a:lstStyle/>
          <a:p>
            <a:r>
              <a:rPr lang="tr-TR" dirty="0"/>
              <a:t>Pre-Internship </a:t>
            </a:r>
            <a:r>
              <a:rPr lang="tr-TR" dirty="0" err="1"/>
              <a:t>Process</a:t>
            </a:r>
            <a:endParaRPr lang="tr-TR" dirty="0"/>
          </a:p>
        </p:txBody>
      </p:sp>
      <p:sp>
        <p:nvSpPr>
          <p:cNvPr id="3" name="İçerik Yer Tutucusu 2">
            <a:extLst>
              <a:ext uri="{FF2B5EF4-FFF2-40B4-BE49-F238E27FC236}">
                <a16:creationId xmlns:a16="http://schemas.microsoft.com/office/drawing/2014/main" id="{05B57FA4-F8C7-7D41-76F4-A802252E9E41}"/>
              </a:ext>
            </a:extLst>
          </p:cNvPr>
          <p:cNvSpPr>
            <a:spLocks noGrp="1"/>
          </p:cNvSpPr>
          <p:nvPr>
            <p:ph idx="1"/>
          </p:nvPr>
        </p:nvSpPr>
        <p:spPr>
          <a:xfrm>
            <a:off x="6714581" y="1482436"/>
            <a:ext cx="4800600" cy="4434749"/>
          </a:xfrm>
        </p:spPr>
        <p:txBody>
          <a:bodyPr anchor="ctr">
            <a:normAutofit/>
          </a:bodyPr>
          <a:lstStyle/>
          <a:p>
            <a:pPr marL="514350" indent="-514350">
              <a:lnSpc>
                <a:spcPct val="100000"/>
              </a:lnSpc>
              <a:buFont typeface="+mj-lt"/>
              <a:buAutoNum type="arabicPeriod" startAt="7"/>
            </a:pPr>
            <a:r>
              <a:rPr lang="en-US" sz="1700" dirty="0">
                <a:solidFill>
                  <a:schemeClr val="tx2"/>
                </a:solidFill>
              </a:rPr>
              <a:t>Students can start their internships at the firms they have chosen unless there is something unsuitable mentioned at the internship sites or in their applications.</a:t>
            </a:r>
          </a:p>
          <a:p>
            <a:pPr marL="514350" indent="-514350">
              <a:lnSpc>
                <a:spcPct val="100000"/>
              </a:lnSpc>
              <a:buFont typeface="+mj-lt"/>
              <a:buAutoNum type="arabicPeriod" startAt="7"/>
            </a:pPr>
            <a:r>
              <a:rPr lang="en-US" sz="1700" dirty="0">
                <a:solidFill>
                  <a:schemeClr val="tx2"/>
                </a:solidFill>
              </a:rPr>
              <a:t>Some companies </a:t>
            </a:r>
            <a:r>
              <a:rPr lang="en-US" sz="1700" b="1" i="1" dirty="0">
                <a:solidFill>
                  <a:schemeClr val="tx2"/>
                </a:solidFill>
              </a:rPr>
              <a:t>may request the SGK Entry Certificate</a:t>
            </a:r>
            <a:r>
              <a:rPr lang="en-US" sz="1700" dirty="0">
                <a:solidFill>
                  <a:schemeClr val="tx2"/>
                </a:solidFill>
              </a:rPr>
              <a:t>.</a:t>
            </a:r>
          </a:p>
          <a:p>
            <a:pPr lvl="1">
              <a:lnSpc>
                <a:spcPct val="100000"/>
              </a:lnSpc>
              <a:buFont typeface="Wingdings" panose="05000000000000000000" pitchFamily="2" charset="2"/>
              <a:buChar char="ü"/>
            </a:pPr>
            <a:r>
              <a:rPr lang="en-US" sz="1700" dirty="0">
                <a:solidFill>
                  <a:schemeClr val="tx2"/>
                </a:solidFill>
              </a:rPr>
              <a:t>Students who want </a:t>
            </a:r>
            <a:r>
              <a:rPr lang="en-US" sz="1700" b="1" i="1" dirty="0">
                <a:solidFill>
                  <a:schemeClr val="tx2"/>
                </a:solidFill>
              </a:rPr>
              <a:t>to obtain this document </a:t>
            </a:r>
            <a:r>
              <a:rPr lang="en-US" sz="1700" dirty="0">
                <a:solidFill>
                  <a:schemeClr val="tx2"/>
                </a:solidFill>
              </a:rPr>
              <a:t>can request their documents by emailing </a:t>
            </a:r>
            <a:r>
              <a:rPr lang="en-US" sz="1700" b="1" dirty="0">
                <a:solidFill>
                  <a:schemeClr val="tx2"/>
                </a:solidFill>
                <a:hlinkClick r:id="rId4"/>
              </a:rPr>
              <a:t>muhendislik@</a:t>
            </a:r>
            <a:r>
              <a:rPr lang="tr-TR" sz="1700" b="1" dirty="0">
                <a:solidFill>
                  <a:schemeClr val="tx2"/>
                </a:solidFill>
                <a:hlinkClick r:id="rId4"/>
              </a:rPr>
              <a:t>a</a:t>
            </a:r>
            <a:r>
              <a:rPr lang="en-US" sz="1700" b="1" dirty="0">
                <a:solidFill>
                  <a:schemeClr val="tx2"/>
                </a:solidFill>
                <a:hlinkClick r:id="rId4"/>
              </a:rPr>
              <a:t>ybu.edu.tr </a:t>
            </a:r>
            <a:r>
              <a:rPr lang="en-US" sz="1700" b="1" i="1" u="sng" dirty="0">
                <a:solidFill>
                  <a:schemeClr val="tx2"/>
                </a:solidFill>
              </a:rPr>
              <a:t>one week before the start date of their internship</a:t>
            </a:r>
            <a:r>
              <a:rPr lang="en-US" sz="1700" dirty="0">
                <a:solidFill>
                  <a:schemeClr val="tx2"/>
                </a:solidFill>
              </a:rPr>
              <a:t>. If they prefer to receive it in person, they can apply to the Faculty Secretary's Office.</a:t>
            </a:r>
          </a:p>
          <a:p>
            <a:pPr marL="514350" indent="-514350">
              <a:lnSpc>
                <a:spcPct val="100000"/>
              </a:lnSpc>
              <a:buFont typeface="+mj-lt"/>
              <a:buAutoNum type="arabicPeriod" startAt="7"/>
            </a:pPr>
            <a:endParaRPr lang="en-US" sz="1700" dirty="0">
              <a:solidFill>
                <a:schemeClr val="tx2"/>
              </a:solidFill>
            </a:endParaRPr>
          </a:p>
          <a:p>
            <a:pPr marL="514350" indent="-514350">
              <a:lnSpc>
                <a:spcPct val="100000"/>
              </a:lnSpc>
              <a:buFont typeface="+mj-lt"/>
              <a:buAutoNum type="arabicPeriod" startAt="7"/>
            </a:pPr>
            <a:endParaRPr lang="en-US" sz="1700" dirty="0">
              <a:solidFill>
                <a:schemeClr val="tx2"/>
              </a:solidFill>
            </a:endParaRPr>
          </a:p>
          <a:p>
            <a:pPr marL="514350" indent="-514350">
              <a:lnSpc>
                <a:spcPct val="100000"/>
              </a:lnSpc>
              <a:buFont typeface="+mj-lt"/>
              <a:buAutoNum type="arabicPeriod" startAt="7"/>
            </a:pPr>
            <a:endParaRPr lang="en-US" sz="1700" dirty="0">
              <a:solidFill>
                <a:schemeClr val="tx2"/>
              </a:solidFill>
            </a:endParaRPr>
          </a:p>
          <a:p>
            <a:pPr marL="514350" indent="-514350">
              <a:lnSpc>
                <a:spcPct val="100000"/>
              </a:lnSpc>
              <a:buFont typeface="+mj-lt"/>
              <a:buAutoNum type="arabicPeriod" startAt="7"/>
            </a:pPr>
            <a:endParaRPr lang="en-US" sz="1700" dirty="0">
              <a:solidFill>
                <a:schemeClr val="tx2"/>
              </a:solidFill>
            </a:endParaRPr>
          </a:p>
          <a:p>
            <a:pPr marL="514350" indent="-514350">
              <a:lnSpc>
                <a:spcPct val="100000"/>
              </a:lnSpc>
              <a:buFont typeface="+mj-lt"/>
              <a:buAutoNum type="arabicPeriod" startAt="7"/>
            </a:pPr>
            <a:endParaRPr lang="en-US" sz="1700" dirty="0">
              <a:solidFill>
                <a:schemeClr val="tx2"/>
              </a:solidFill>
            </a:endParaRPr>
          </a:p>
          <a:p>
            <a:pPr marL="514350" indent="-514350">
              <a:lnSpc>
                <a:spcPct val="100000"/>
              </a:lnSpc>
              <a:buFont typeface="+mj-lt"/>
              <a:buAutoNum type="arabicPeriod" startAt="7"/>
            </a:pPr>
            <a:endParaRPr lang="en-US" sz="1700" dirty="0">
              <a:solidFill>
                <a:schemeClr val="tx2"/>
              </a:solidFill>
            </a:endParaRPr>
          </a:p>
          <a:p>
            <a:pPr marL="514350" indent="-514350">
              <a:lnSpc>
                <a:spcPct val="100000"/>
              </a:lnSpc>
              <a:buFont typeface="+mj-lt"/>
              <a:buAutoNum type="arabicPeriod" startAt="7"/>
            </a:pPr>
            <a:endParaRPr lang="tr-TR" sz="1700" dirty="0">
              <a:solidFill>
                <a:schemeClr val="tx2"/>
              </a:solidFill>
            </a:endParaRPr>
          </a:p>
        </p:txBody>
      </p:sp>
    </p:spTree>
    <p:extLst>
      <p:ext uri="{BB962C8B-B14F-4D97-AF65-F5344CB8AC3E}">
        <p14:creationId xmlns:p14="http://schemas.microsoft.com/office/powerpoint/2010/main" val="2372592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5AF31D-879C-2EED-490C-BB69B347C638}"/>
              </a:ext>
            </a:extLst>
          </p:cNvPr>
          <p:cNvSpPr>
            <a:spLocks noGrp="1"/>
          </p:cNvSpPr>
          <p:nvPr>
            <p:ph type="title"/>
          </p:nvPr>
        </p:nvSpPr>
        <p:spPr/>
        <p:txBody>
          <a:bodyPr/>
          <a:lstStyle/>
          <a:p>
            <a:r>
              <a:rPr lang="en-US" dirty="0">
                <a:latin typeface="Rockwell" panose="02060603020205020403" pitchFamily="18" charset="0"/>
              </a:rPr>
              <a:t>Content</a:t>
            </a:r>
            <a:endParaRPr lang="tr-TR" dirty="0">
              <a:latin typeface="Rockwell" panose="02060603020205020403" pitchFamily="18" charset="0"/>
            </a:endParaRPr>
          </a:p>
        </p:txBody>
      </p:sp>
      <p:sp>
        <p:nvSpPr>
          <p:cNvPr id="3" name="İçerik Yer Tutucusu 2">
            <a:extLst>
              <a:ext uri="{FF2B5EF4-FFF2-40B4-BE49-F238E27FC236}">
                <a16:creationId xmlns:a16="http://schemas.microsoft.com/office/drawing/2014/main" id="{5A154611-B020-4FAB-0CEC-1E4B05C55746}"/>
              </a:ext>
            </a:extLst>
          </p:cNvPr>
          <p:cNvSpPr>
            <a:spLocks noGrp="1"/>
          </p:cNvSpPr>
          <p:nvPr>
            <p:ph idx="1"/>
          </p:nvPr>
        </p:nvSpPr>
        <p:spPr>
          <a:xfrm>
            <a:off x="838200" y="1385180"/>
            <a:ext cx="10515600" cy="5015620"/>
          </a:xfrm>
        </p:spPr>
        <p:txBody>
          <a:bodyPr>
            <a:normAutofit lnSpcReduction="10000"/>
          </a:bodyPr>
          <a:lstStyle/>
          <a:p>
            <a:r>
              <a:rPr lang="en-US" dirty="0">
                <a:solidFill>
                  <a:schemeClr val="bg1">
                    <a:lumMod val="85000"/>
                  </a:schemeClr>
                </a:solidFill>
                <a:latin typeface="Rockwell" panose="02060603020205020403" pitchFamily="18" charset="0"/>
              </a:rPr>
              <a:t>Related Research Assistants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General Information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Pre-Internship Process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Internship Process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Post Internship Process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Evaluation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Frequently Asked Questions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Contact </a:t>
            </a:r>
            <a:endParaRPr lang="tr-TR" dirty="0">
              <a:solidFill>
                <a:schemeClr val="bg1">
                  <a:lumMod val="85000"/>
                </a:schemeClr>
              </a:solidFill>
              <a:latin typeface="Rockwell" panose="02060603020205020403" pitchFamily="18" charset="0"/>
            </a:endParaRPr>
          </a:p>
          <a:p>
            <a:r>
              <a:rPr lang="en-US" dirty="0">
                <a:solidFill>
                  <a:schemeClr val="bg1">
                    <a:lumMod val="85000"/>
                  </a:schemeClr>
                </a:solidFill>
                <a:latin typeface="Rockwell" panose="02060603020205020403" pitchFamily="18" charset="0"/>
              </a:rPr>
              <a:t>Question &amp; Answer</a:t>
            </a:r>
            <a:endParaRPr lang="tr-TR" dirty="0">
              <a:solidFill>
                <a:schemeClr val="bg1">
                  <a:lumMod val="85000"/>
                </a:schemeClr>
              </a:solidFill>
              <a:latin typeface="Rockwell" panose="02060603020205020403" pitchFamily="18" charset="0"/>
            </a:endParaRPr>
          </a:p>
        </p:txBody>
      </p:sp>
    </p:spTree>
    <p:extLst>
      <p:ext uri="{BB962C8B-B14F-4D97-AF65-F5344CB8AC3E}">
        <p14:creationId xmlns:p14="http://schemas.microsoft.com/office/powerpoint/2010/main" val="381237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Person writing on a notepad">
            <a:extLst>
              <a:ext uri="{FF2B5EF4-FFF2-40B4-BE49-F238E27FC236}">
                <a16:creationId xmlns:a16="http://schemas.microsoft.com/office/drawing/2014/main" id="{EF71706D-ABC9-0926-B4B5-060E64579E1D}"/>
              </a:ext>
            </a:extLst>
          </p:cNvPr>
          <p:cNvPicPr>
            <a:picLocks noChangeAspect="1"/>
          </p:cNvPicPr>
          <p:nvPr/>
        </p:nvPicPr>
        <p:blipFill rotWithShape="1">
          <a:blip r:embed="rId3">
            <a:alphaModFix/>
          </a:blip>
          <a:srcRect t="13175" r="-1" b="15842"/>
          <a:stretch/>
        </p:blipFill>
        <p:spPr>
          <a:xfrm>
            <a:off x="20" y="1376"/>
            <a:ext cx="12188932" cy="6856624"/>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095E96-319D-4055-AD99-41FEB4030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E5EBF7A8-B42B-4EC3-B442-9B2D1902A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1546521"/>
            <a:ext cx="6327656" cy="4016078"/>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68515F4-FB8E-7912-6B11-66CBA4E0D485}"/>
              </a:ext>
            </a:extLst>
          </p:cNvPr>
          <p:cNvSpPr>
            <a:spLocks noGrp="1"/>
          </p:cNvSpPr>
          <p:nvPr>
            <p:ph type="title"/>
          </p:nvPr>
        </p:nvSpPr>
        <p:spPr>
          <a:xfrm>
            <a:off x="1005654" y="1828800"/>
            <a:ext cx="4958128" cy="2209800"/>
          </a:xfrm>
        </p:spPr>
        <p:txBody>
          <a:bodyPr vert="horz" lIns="91440" tIns="45720" rIns="91440" bIns="45720" rtlCol="0" anchor="b">
            <a:normAutofit/>
          </a:bodyPr>
          <a:lstStyle/>
          <a:p>
            <a:r>
              <a:rPr lang="en-US" dirty="0">
                <a:solidFill>
                  <a:srgbClr val="FFFFFF"/>
                </a:solidFill>
              </a:rPr>
              <a:t>Internship Process</a:t>
            </a:r>
          </a:p>
        </p:txBody>
      </p:sp>
    </p:spTree>
    <p:extLst>
      <p:ext uri="{BB962C8B-B14F-4D97-AF65-F5344CB8AC3E}">
        <p14:creationId xmlns:p14="http://schemas.microsoft.com/office/powerpoint/2010/main" val="239485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sp>
        <p:nvSpPr>
          <p:cNvPr id="2" name="Başlık 1">
            <a:extLst>
              <a:ext uri="{FF2B5EF4-FFF2-40B4-BE49-F238E27FC236}">
                <a16:creationId xmlns:a16="http://schemas.microsoft.com/office/drawing/2014/main" id="{744D86A3-A378-4234-8BAD-3AEC99304BF1}"/>
              </a:ext>
            </a:extLst>
          </p:cNvPr>
          <p:cNvSpPr>
            <a:spLocks noGrp="1"/>
          </p:cNvSpPr>
          <p:nvPr>
            <p:ph type="title"/>
          </p:nvPr>
        </p:nvSpPr>
        <p:spPr>
          <a:xfrm>
            <a:off x="838200" y="461339"/>
            <a:ext cx="4648200" cy="2831136"/>
          </a:xfrm>
        </p:spPr>
        <p:txBody>
          <a:bodyPr>
            <a:normAutofit/>
          </a:bodyPr>
          <a:lstStyle/>
          <a:p>
            <a:r>
              <a:rPr lang="en-US" dirty="0">
                <a:solidFill>
                  <a:schemeClr val="tx2"/>
                </a:solidFill>
              </a:rPr>
              <a:t>Internship Process</a:t>
            </a:r>
            <a:endParaRPr lang="tr-TR" dirty="0">
              <a:solidFill>
                <a:schemeClr val="tx2"/>
              </a:solidFill>
            </a:endParaRPr>
          </a:p>
        </p:txBody>
      </p:sp>
      <p:pic>
        <p:nvPicPr>
          <p:cNvPr id="7" name="Resim 6">
            <a:extLst>
              <a:ext uri="{FF2B5EF4-FFF2-40B4-BE49-F238E27FC236}">
                <a16:creationId xmlns:a16="http://schemas.microsoft.com/office/drawing/2014/main" id="{577C6DEA-09F1-2B74-E71F-472444E1CFB9}"/>
              </a:ext>
            </a:extLst>
          </p:cNvPr>
          <p:cNvPicPr>
            <a:picLocks noChangeAspect="1"/>
          </p:cNvPicPr>
          <p:nvPr/>
        </p:nvPicPr>
        <p:blipFill>
          <a:blip r:embed="rId3"/>
          <a:stretch>
            <a:fillRect/>
          </a:stretch>
        </p:blipFill>
        <p:spPr>
          <a:xfrm>
            <a:off x="8534100" y="3685077"/>
            <a:ext cx="2122552" cy="2729972"/>
          </a:xfrm>
          <a:prstGeom prst="rect">
            <a:avLst/>
          </a:prstGeom>
        </p:spPr>
      </p:pic>
      <p:sp>
        <p:nvSpPr>
          <p:cNvPr id="3" name="İçerik Yer Tutucusu 2">
            <a:extLst>
              <a:ext uri="{FF2B5EF4-FFF2-40B4-BE49-F238E27FC236}">
                <a16:creationId xmlns:a16="http://schemas.microsoft.com/office/drawing/2014/main" id="{CBF64CFB-0228-6258-A7C1-40042E9AB9DA}"/>
              </a:ext>
            </a:extLst>
          </p:cNvPr>
          <p:cNvSpPr>
            <a:spLocks noGrp="1"/>
          </p:cNvSpPr>
          <p:nvPr>
            <p:ph idx="1"/>
          </p:nvPr>
        </p:nvSpPr>
        <p:spPr>
          <a:xfrm>
            <a:off x="838200" y="3429000"/>
            <a:ext cx="4647901" cy="2585613"/>
          </a:xfrm>
        </p:spPr>
        <p:txBody>
          <a:bodyPr>
            <a:normAutofit/>
          </a:bodyPr>
          <a:lstStyle/>
          <a:p>
            <a:pPr>
              <a:lnSpc>
                <a:spcPct val="100000"/>
              </a:lnSpc>
            </a:pPr>
            <a:r>
              <a:rPr lang="en-US" sz="1800" dirty="0">
                <a:solidFill>
                  <a:schemeClr val="tx2"/>
                </a:solidFill>
              </a:rPr>
              <a:t>Students who have completed the above processes begin their internships.</a:t>
            </a:r>
          </a:p>
          <a:p>
            <a:pPr>
              <a:lnSpc>
                <a:spcPct val="100000"/>
              </a:lnSpc>
            </a:pPr>
            <a:r>
              <a:rPr lang="en-US" sz="1800" dirty="0">
                <a:solidFill>
                  <a:schemeClr val="tx2"/>
                </a:solidFill>
              </a:rPr>
              <a:t> The report </a:t>
            </a:r>
            <a:r>
              <a:rPr lang="en-US" sz="1800" b="1" i="1" dirty="0">
                <a:solidFill>
                  <a:schemeClr val="tx2"/>
                </a:solidFill>
              </a:rPr>
              <a:t>must be filled out in English </a:t>
            </a:r>
            <a:r>
              <a:rPr lang="en-US" sz="1800" dirty="0">
                <a:solidFill>
                  <a:schemeClr val="tx2"/>
                </a:solidFill>
              </a:rPr>
              <a:t>and </a:t>
            </a:r>
            <a:r>
              <a:rPr lang="en-US" sz="1800" b="1" i="1" dirty="0">
                <a:solidFill>
                  <a:schemeClr val="tx2"/>
                </a:solidFill>
              </a:rPr>
              <a:t>in digital format.</a:t>
            </a:r>
          </a:p>
          <a:p>
            <a:pPr>
              <a:lnSpc>
                <a:spcPct val="100000"/>
              </a:lnSpc>
            </a:pPr>
            <a:r>
              <a:rPr lang="en-US" sz="1800" dirty="0">
                <a:solidFill>
                  <a:schemeClr val="tx2"/>
                </a:solidFill>
              </a:rPr>
              <a:t>During the internship, students fill out </a:t>
            </a:r>
            <a:r>
              <a:rPr lang="en-US" sz="1800" b="1" i="1" dirty="0">
                <a:solidFill>
                  <a:schemeClr val="tx2"/>
                </a:solidFill>
              </a:rPr>
              <a:t>the Internship Summary </a:t>
            </a:r>
            <a:r>
              <a:rPr lang="en-US" sz="1800" dirty="0">
                <a:solidFill>
                  <a:schemeClr val="tx2"/>
                </a:solidFill>
              </a:rPr>
              <a:t>section of </a:t>
            </a:r>
            <a:r>
              <a:rPr lang="en-US" sz="1800" b="1" i="1" dirty="0">
                <a:solidFill>
                  <a:schemeClr val="tx2"/>
                </a:solidFill>
                <a:hlinkClick r:id="rId4"/>
              </a:rPr>
              <a:t>the Internship Report </a:t>
            </a:r>
            <a:r>
              <a:rPr lang="en-US" sz="1800" i="1" u="sng" dirty="0">
                <a:solidFill>
                  <a:schemeClr val="tx2"/>
                </a:solidFill>
              </a:rPr>
              <a:t>day by day in digital format, limiting it to one paragraph</a:t>
            </a:r>
            <a:r>
              <a:rPr lang="en-US" sz="1800" dirty="0">
                <a:solidFill>
                  <a:schemeClr val="tx2"/>
                </a:solidFill>
              </a:rPr>
              <a:t>.</a:t>
            </a:r>
            <a:endParaRPr lang="tr-TR" sz="1800" dirty="0">
              <a:solidFill>
                <a:schemeClr val="tx2"/>
              </a:solidFill>
            </a:endParaRPr>
          </a:p>
        </p:txBody>
      </p:sp>
      <p:pic>
        <p:nvPicPr>
          <p:cNvPr id="18" name="Picture 17">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pic>
        <p:nvPicPr>
          <p:cNvPr id="6" name="Resim 5">
            <a:extLst>
              <a:ext uri="{FF2B5EF4-FFF2-40B4-BE49-F238E27FC236}">
                <a16:creationId xmlns:a16="http://schemas.microsoft.com/office/drawing/2014/main" id="{73E2A605-DF5E-0094-4D99-0C30866ED46A}"/>
              </a:ext>
            </a:extLst>
          </p:cNvPr>
          <p:cNvPicPr>
            <a:picLocks noChangeAspect="1"/>
          </p:cNvPicPr>
          <p:nvPr/>
        </p:nvPicPr>
        <p:blipFill>
          <a:blip r:embed="rId6"/>
          <a:stretch>
            <a:fillRect/>
          </a:stretch>
        </p:blipFill>
        <p:spPr>
          <a:xfrm>
            <a:off x="6717712" y="786552"/>
            <a:ext cx="2027207" cy="2729972"/>
          </a:xfrm>
          <a:prstGeom prst="rect">
            <a:avLst/>
          </a:prstGeom>
        </p:spPr>
      </p:pic>
    </p:spTree>
    <p:extLst>
      <p:ext uri="{BB962C8B-B14F-4D97-AF65-F5344CB8AC3E}">
        <p14:creationId xmlns:p14="http://schemas.microsoft.com/office/powerpoint/2010/main" val="149209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Başlık 1">
            <a:extLst>
              <a:ext uri="{FF2B5EF4-FFF2-40B4-BE49-F238E27FC236}">
                <a16:creationId xmlns:a16="http://schemas.microsoft.com/office/drawing/2014/main" id="{2DCA9D81-554D-BC81-D456-07D566CD2310}"/>
              </a:ext>
            </a:extLst>
          </p:cNvPr>
          <p:cNvSpPr>
            <a:spLocks noGrp="1"/>
          </p:cNvSpPr>
          <p:nvPr>
            <p:ph type="title"/>
          </p:nvPr>
        </p:nvSpPr>
        <p:spPr>
          <a:xfrm>
            <a:off x="6553200" y="586992"/>
            <a:ext cx="4953000" cy="1664573"/>
          </a:xfrm>
        </p:spPr>
        <p:txBody>
          <a:bodyPr>
            <a:normAutofit/>
          </a:bodyPr>
          <a:lstStyle/>
          <a:p>
            <a:pPr>
              <a:lnSpc>
                <a:spcPct val="90000"/>
              </a:lnSpc>
            </a:pPr>
            <a:r>
              <a:rPr lang="tr-TR" sz="3700" dirty="0" err="1">
                <a:solidFill>
                  <a:schemeClr val="tx2"/>
                </a:solidFill>
              </a:rPr>
              <a:t>Internship</a:t>
            </a:r>
            <a:r>
              <a:rPr lang="tr-TR" sz="3700" dirty="0">
                <a:solidFill>
                  <a:schemeClr val="tx2"/>
                </a:solidFill>
              </a:rPr>
              <a:t> </a:t>
            </a:r>
            <a:r>
              <a:rPr lang="tr-TR" sz="3700" dirty="0" err="1">
                <a:solidFill>
                  <a:schemeClr val="tx2"/>
                </a:solidFill>
              </a:rPr>
              <a:t>Process</a:t>
            </a:r>
            <a:endParaRPr lang="tr-TR" sz="3700" dirty="0">
              <a:solidFill>
                <a:schemeClr val="tx2"/>
              </a:solidFill>
            </a:endParaRPr>
          </a:p>
        </p:txBody>
      </p:sp>
      <p:pic>
        <p:nvPicPr>
          <p:cNvPr id="7" name="Graphic 6" descr="Pilot">
            <a:extLst>
              <a:ext uri="{FF2B5EF4-FFF2-40B4-BE49-F238E27FC236}">
                <a16:creationId xmlns:a16="http://schemas.microsoft.com/office/drawing/2014/main" id="{6C7FEE6A-D2C8-28BB-4C41-B524F2DB1D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52" y="1109972"/>
            <a:ext cx="4724400" cy="4724400"/>
          </a:xfrm>
          <a:prstGeom prst="rect">
            <a:avLst/>
          </a:prstGeom>
        </p:spPr>
      </p:pic>
      <p:sp>
        <p:nvSpPr>
          <p:cNvPr id="3" name="İçerik Yer Tutucusu 2">
            <a:extLst>
              <a:ext uri="{FF2B5EF4-FFF2-40B4-BE49-F238E27FC236}">
                <a16:creationId xmlns:a16="http://schemas.microsoft.com/office/drawing/2014/main" id="{571843B9-317B-0BFA-CCB9-62B68A6486D0}"/>
              </a:ext>
            </a:extLst>
          </p:cNvPr>
          <p:cNvSpPr>
            <a:spLocks noGrp="1"/>
          </p:cNvSpPr>
          <p:nvPr>
            <p:ph idx="1"/>
          </p:nvPr>
        </p:nvSpPr>
        <p:spPr>
          <a:xfrm>
            <a:off x="6553200" y="2411653"/>
            <a:ext cx="4952681" cy="3728613"/>
          </a:xfrm>
        </p:spPr>
        <p:txBody>
          <a:bodyPr>
            <a:normAutofit/>
          </a:bodyPr>
          <a:lstStyle/>
          <a:p>
            <a:r>
              <a:rPr lang="en-US" sz="1800" b="0" i="0" dirty="0">
                <a:solidFill>
                  <a:schemeClr val="tx2"/>
                </a:solidFill>
                <a:effectLst/>
                <a:latin typeface="Söhne"/>
              </a:rPr>
              <a:t>During the internship period, some students may intern at companies focused on </a:t>
            </a:r>
            <a:r>
              <a:rPr lang="en-US" sz="1800" b="1" i="1" dirty="0">
                <a:solidFill>
                  <a:schemeClr val="tx2"/>
                </a:solidFill>
                <a:effectLst/>
                <a:latin typeface="Söhne"/>
              </a:rPr>
              <a:t>the defense industry.</a:t>
            </a:r>
            <a:r>
              <a:rPr lang="en-US" sz="1800" b="0" i="0" dirty="0">
                <a:solidFill>
                  <a:schemeClr val="tx2"/>
                </a:solidFill>
                <a:effectLst/>
                <a:latin typeface="Söhne"/>
              </a:rPr>
              <a:t> Students working at these companies should </a:t>
            </a:r>
            <a:r>
              <a:rPr lang="en-US" sz="1800" b="0" i="0" u="sng" dirty="0">
                <a:solidFill>
                  <a:schemeClr val="tx2"/>
                </a:solidFill>
                <a:effectLst/>
                <a:latin typeface="Söhne"/>
              </a:rPr>
              <a:t>request applications and tasks that they can write in their internship logs from their mentors.</a:t>
            </a:r>
            <a:endParaRPr lang="tr-TR" sz="1800" u="sng" dirty="0">
              <a:solidFill>
                <a:schemeClr val="tx2"/>
              </a:solidFill>
            </a:endParaRPr>
          </a:p>
        </p:txBody>
      </p:sp>
    </p:spTree>
    <p:extLst>
      <p:ext uri="{BB962C8B-B14F-4D97-AF65-F5344CB8AC3E}">
        <p14:creationId xmlns:p14="http://schemas.microsoft.com/office/powerpoint/2010/main" val="185384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94DA0203-BFB4-49DB-A205-51AD7549D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10BFCB1E-89C9-4789-A2D9-52D6C8653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Wall of advesive notes with one standing out">
            <a:extLst>
              <a:ext uri="{FF2B5EF4-FFF2-40B4-BE49-F238E27FC236}">
                <a16:creationId xmlns:a16="http://schemas.microsoft.com/office/drawing/2014/main" id="{2A53807B-9786-C82B-4B68-5CFBDDE3CAAC}"/>
              </a:ext>
            </a:extLst>
          </p:cNvPr>
          <p:cNvPicPr>
            <a:picLocks noChangeAspect="1"/>
          </p:cNvPicPr>
          <p:nvPr/>
        </p:nvPicPr>
        <p:blipFill rotWithShape="1">
          <a:blip r:embed="rId3">
            <a:alphaModFix/>
          </a:blip>
          <a:srcRect t="13664" b="2084"/>
          <a:stretch/>
        </p:blipFill>
        <p:spPr>
          <a:xfrm>
            <a:off x="20" y="10"/>
            <a:ext cx="12191980" cy="6856614"/>
          </a:xfrm>
          <a:prstGeom prst="rect">
            <a:avLst/>
          </a:prstGeom>
        </p:spPr>
      </p:pic>
      <p:sp>
        <p:nvSpPr>
          <p:cNvPr id="16" name="Rectangle 15">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7F4F25C-8FB2-31A5-3A58-93A70A5D9406}"/>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r>
              <a:rPr lang="en-US" sz="5400" i="0" dirty="0">
                <a:solidFill>
                  <a:srgbClr val="FFFFFF"/>
                </a:solidFill>
                <a:effectLst/>
              </a:rPr>
              <a:t>Post-Internship Process</a:t>
            </a:r>
            <a:endParaRPr lang="en-US" sz="5400" dirty="0">
              <a:solidFill>
                <a:srgbClr val="FFFFFF"/>
              </a:solidFill>
            </a:endParaRPr>
          </a:p>
        </p:txBody>
      </p:sp>
    </p:spTree>
    <p:extLst>
      <p:ext uri="{BB962C8B-B14F-4D97-AF65-F5344CB8AC3E}">
        <p14:creationId xmlns:p14="http://schemas.microsoft.com/office/powerpoint/2010/main" val="176553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5" y="0"/>
            <a:ext cx="12188951" cy="6858000"/>
          </a:xfrm>
          <a:prstGeom prst="rect">
            <a:avLst/>
          </a:prstGeom>
          <a:blipFill dpi="0" rotWithShape="1">
            <a:blip r:embed="rId2">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sim 4">
            <a:extLst>
              <a:ext uri="{FF2B5EF4-FFF2-40B4-BE49-F238E27FC236}">
                <a16:creationId xmlns:a16="http://schemas.microsoft.com/office/drawing/2014/main" id="{479B0C82-459E-B63F-6354-A3698C0C73DB}"/>
              </a:ext>
            </a:extLst>
          </p:cNvPr>
          <p:cNvPicPr>
            <a:picLocks noChangeAspect="1"/>
          </p:cNvPicPr>
          <p:nvPr/>
        </p:nvPicPr>
        <p:blipFill rotWithShape="1">
          <a:blip r:embed="rId3">
            <a:alphaModFix amt="60000"/>
          </a:blip>
          <a:srcRect r="6672" b="1"/>
          <a:stretch/>
        </p:blipFill>
        <p:spPr>
          <a:xfrm>
            <a:off x="1524" y="688"/>
            <a:ext cx="12188952" cy="6856624"/>
          </a:xfrm>
          <a:prstGeom prst="rect">
            <a:avLst/>
          </a:prstGeom>
        </p:spPr>
      </p:pic>
      <p:sp>
        <p:nvSpPr>
          <p:cNvPr id="2" name="Başlık 1">
            <a:extLst>
              <a:ext uri="{FF2B5EF4-FFF2-40B4-BE49-F238E27FC236}">
                <a16:creationId xmlns:a16="http://schemas.microsoft.com/office/drawing/2014/main" id="{A8632EE4-0DBB-1CD0-E127-F9B3E3869F4C}"/>
              </a:ext>
            </a:extLst>
          </p:cNvPr>
          <p:cNvSpPr>
            <a:spLocks noGrp="1"/>
          </p:cNvSpPr>
          <p:nvPr>
            <p:ph type="title"/>
          </p:nvPr>
        </p:nvSpPr>
        <p:spPr>
          <a:xfrm>
            <a:off x="1198181" y="726066"/>
            <a:ext cx="4795282" cy="5018227"/>
          </a:xfrm>
        </p:spPr>
        <p:txBody>
          <a:bodyPr anchor="ctr">
            <a:normAutofit/>
          </a:bodyPr>
          <a:lstStyle/>
          <a:p>
            <a:r>
              <a:rPr lang="en-US" sz="4400" i="0" dirty="0">
                <a:solidFill>
                  <a:srgbClr val="FFFFFF"/>
                </a:solidFill>
                <a:effectLst/>
              </a:rPr>
              <a:t>Post-Internship Process</a:t>
            </a:r>
            <a:endParaRPr lang="tr-TR" dirty="0">
              <a:solidFill>
                <a:srgbClr val="FFFFFF"/>
              </a:solidFill>
            </a:endParaRPr>
          </a:p>
        </p:txBody>
      </p:sp>
      <p:sp>
        <p:nvSpPr>
          <p:cNvPr id="3" name="İçerik Yer Tutucusu 2">
            <a:extLst>
              <a:ext uri="{FF2B5EF4-FFF2-40B4-BE49-F238E27FC236}">
                <a16:creationId xmlns:a16="http://schemas.microsoft.com/office/drawing/2014/main" id="{BC6D7E77-F247-A2B1-E735-7BD02F83A30E}"/>
              </a:ext>
            </a:extLst>
          </p:cNvPr>
          <p:cNvSpPr>
            <a:spLocks noGrp="1"/>
          </p:cNvSpPr>
          <p:nvPr>
            <p:ph idx="1"/>
          </p:nvPr>
        </p:nvSpPr>
        <p:spPr>
          <a:xfrm>
            <a:off x="6195372" y="726538"/>
            <a:ext cx="4977905" cy="5017076"/>
          </a:xfrm>
        </p:spPr>
        <p:txBody>
          <a:bodyPr anchor="ctr">
            <a:normAutofit/>
          </a:bodyPr>
          <a:lstStyle/>
          <a:p>
            <a:pPr marL="0" indent="0">
              <a:buClr>
                <a:schemeClr val="tx1"/>
              </a:buClr>
              <a:buNone/>
            </a:pPr>
            <a:r>
              <a:rPr lang="en-US" sz="2400" b="0" i="0" dirty="0">
                <a:solidFill>
                  <a:schemeClr val="tx1"/>
                </a:solidFill>
                <a:effectLst/>
                <a:latin typeface="Söhne"/>
              </a:rPr>
              <a:t>After the internship, students fill out </a:t>
            </a:r>
            <a:r>
              <a:rPr lang="en-US" sz="2400" b="1" i="0" dirty="0">
                <a:solidFill>
                  <a:schemeClr val="tx1"/>
                </a:solidFill>
                <a:effectLst/>
                <a:latin typeface="Söhne"/>
              </a:rPr>
              <a:t>the General Report section </a:t>
            </a:r>
            <a:r>
              <a:rPr lang="en-US" sz="2400" b="0" i="0" dirty="0">
                <a:solidFill>
                  <a:schemeClr val="tx1"/>
                </a:solidFill>
                <a:effectLst/>
                <a:latin typeface="Söhne"/>
              </a:rPr>
              <a:t>of </a:t>
            </a:r>
            <a:r>
              <a:rPr lang="en-US" sz="2400" b="1" i="1" dirty="0">
                <a:solidFill>
                  <a:schemeClr val="tx1"/>
                </a:solidFill>
                <a:hlinkClick r:id="rId4">
                  <a:extLst>
                    <a:ext uri="{A12FA001-AC4F-418D-AE19-62706E023703}">
                      <ahyp:hlinkClr xmlns:ahyp="http://schemas.microsoft.com/office/drawing/2018/hyperlinkcolor" val="tx"/>
                    </a:ext>
                  </a:extLst>
                </a:hlinkClick>
              </a:rPr>
              <a:t>the Internship Report </a:t>
            </a:r>
            <a:r>
              <a:rPr lang="en-US" sz="2400" b="0" i="0" dirty="0">
                <a:solidFill>
                  <a:schemeClr val="tx1"/>
                </a:solidFill>
                <a:effectLst/>
                <a:latin typeface="Söhne"/>
              </a:rPr>
              <a:t>in digital format, </a:t>
            </a:r>
            <a:r>
              <a:rPr lang="en-US" sz="2400" b="1" i="1" dirty="0">
                <a:solidFill>
                  <a:schemeClr val="tx1"/>
                </a:solidFill>
                <a:effectLst/>
                <a:latin typeface="Söhne"/>
              </a:rPr>
              <a:t>with a minimum of </a:t>
            </a:r>
            <a:r>
              <a:rPr lang="tr-TR" sz="2400" b="1" i="1" dirty="0">
                <a:solidFill>
                  <a:schemeClr val="tx1"/>
                </a:solidFill>
                <a:effectLst/>
                <a:latin typeface="Söhne"/>
              </a:rPr>
              <a:t>6</a:t>
            </a:r>
            <a:r>
              <a:rPr lang="en-US" sz="2400" b="1" i="1" dirty="0">
                <a:solidFill>
                  <a:schemeClr val="tx1"/>
                </a:solidFill>
                <a:effectLst/>
                <a:latin typeface="Söhne"/>
              </a:rPr>
              <a:t> pages and a maximum of 1</a:t>
            </a:r>
            <a:r>
              <a:rPr lang="tr-TR" sz="2400" b="1" i="1" dirty="0">
                <a:solidFill>
                  <a:schemeClr val="tx1"/>
                </a:solidFill>
                <a:effectLst/>
                <a:latin typeface="Söhne"/>
              </a:rPr>
              <a:t>6</a:t>
            </a:r>
            <a:r>
              <a:rPr lang="en-US" sz="2400" b="1" i="1" dirty="0">
                <a:solidFill>
                  <a:schemeClr val="tx1"/>
                </a:solidFill>
                <a:effectLst/>
                <a:latin typeface="Söhne"/>
              </a:rPr>
              <a:t> pages</a:t>
            </a:r>
            <a:r>
              <a:rPr lang="tr-TR" sz="2400" b="1" i="1" dirty="0">
                <a:solidFill>
                  <a:schemeClr val="tx1"/>
                </a:solidFill>
                <a:effectLst/>
                <a:latin typeface="Söhne"/>
              </a:rPr>
              <a:t>, </a:t>
            </a:r>
            <a:r>
              <a:rPr lang="tr-TR" sz="2400" b="1" i="1" dirty="0" err="1">
                <a:solidFill>
                  <a:schemeClr val="tx1"/>
                </a:solidFill>
                <a:effectLst/>
                <a:latin typeface="Söhne"/>
              </a:rPr>
              <a:t>excluding</a:t>
            </a:r>
            <a:r>
              <a:rPr lang="tr-TR" sz="2400" b="1" i="1" dirty="0">
                <a:solidFill>
                  <a:schemeClr val="tx1"/>
                </a:solidFill>
                <a:effectLst/>
                <a:latin typeface="Söhne"/>
              </a:rPr>
              <a:t> </a:t>
            </a:r>
            <a:r>
              <a:rPr lang="tr-TR" sz="2400" b="1" i="1" dirty="0" err="1">
                <a:solidFill>
                  <a:schemeClr val="tx1"/>
                </a:solidFill>
                <a:effectLst/>
                <a:latin typeface="Söhne"/>
              </a:rPr>
              <a:t>Contents</a:t>
            </a:r>
            <a:r>
              <a:rPr lang="tr-TR" sz="2400" b="1" i="1" dirty="0">
                <a:solidFill>
                  <a:schemeClr val="tx1"/>
                </a:solidFill>
                <a:effectLst/>
                <a:latin typeface="Söhne"/>
              </a:rPr>
              <a:t>, </a:t>
            </a:r>
            <a:r>
              <a:rPr lang="tr-TR" sz="2400" b="1" i="1" dirty="0" err="1">
                <a:solidFill>
                  <a:schemeClr val="tx1"/>
                </a:solidFill>
                <a:effectLst/>
                <a:latin typeface="Söhne"/>
              </a:rPr>
              <a:t>Appendices</a:t>
            </a:r>
            <a:r>
              <a:rPr lang="tr-TR" sz="2400" b="1" i="1" dirty="0">
                <a:solidFill>
                  <a:schemeClr val="tx1"/>
                </a:solidFill>
                <a:effectLst/>
                <a:latin typeface="Söhne"/>
              </a:rPr>
              <a:t> </a:t>
            </a:r>
            <a:r>
              <a:rPr lang="tr-TR" sz="2400" b="1" i="1" dirty="0" err="1">
                <a:solidFill>
                  <a:schemeClr val="tx1"/>
                </a:solidFill>
                <a:effectLst/>
                <a:latin typeface="Söhne"/>
              </a:rPr>
              <a:t>and</a:t>
            </a:r>
            <a:r>
              <a:rPr lang="tr-TR" sz="2400" b="1" i="1" dirty="0">
                <a:solidFill>
                  <a:schemeClr val="tx1"/>
                </a:solidFill>
                <a:effectLst/>
                <a:latin typeface="Söhne"/>
              </a:rPr>
              <a:t> </a:t>
            </a:r>
            <a:r>
              <a:rPr lang="tr-TR" sz="2400" b="1" i="1" dirty="0" err="1">
                <a:solidFill>
                  <a:schemeClr val="tx1"/>
                </a:solidFill>
                <a:effectLst/>
                <a:latin typeface="Söhne"/>
              </a:rPr>
              <a:t>References</a:t>
            </a:r>
            <a:r>
              <a:rPr lang="tr-TR" sz="2400" b="1" i="1" dirty="0">
                <a:solidFill>
                  <a:schemeClr val="tx1"/>
                </a:solidFill>
                <a:effectLst/>
                <a:latin typeface="Söhne"/>
              </a:rPr>
              <a:t> </a:t>
            </a:r>
            <a:r>
              <a:rPr lang="tr-TR" sz="2400" b="1" i="1" dirty="0" err="1">
                <a:solidFill>
                  <a:schemeClr val="tx1"/>
                </a:solidFill>
                <a:effectLst/>
                <a:latin typeface="Söhne"/>
              </a:rPr>
              <a:t>sections</a:t>
            </a:r>
            <a:r>
              <a:rPr lang="en-US" sz="2400" b="0" i="0" dirty="0">
                <a:solidFill>
                  <a:schemeClr val="tx1"/>
                </a:solidFill>
                <a:effectLst/>
                <a:latin typeface="Söhne"/>
              </a:rPr>
              <a:t>.</a:t>
            </a:r>
            <a:endParaRPr lang="tr-TR" sz="2400" dirty="0">
              <a:solidFill>
                <a:schemeClr val="tx1"/>
              </a:solidFill>
            </a:endParaRPr>
          </a:p>
        </p:txBody>
      </p:sp>
    </p:spTree>
    <p:extLst>
      <p:ext uri="{BB962C8B-B14F-4D97-AF65-F5344CB8AC3E}">
        <p14:creationId xmlns:p14="http://schemas.microsoft.com/office/powerpoint/2010/main" val="1599594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749BE1-1B5F-892E-79AA-3481ECFBDBC8}"/>
              </a:ext>
            </a:extLst>
          </p:cNvPr>
          <p:cNvSpPr>
            <a:spLocks noGrp="1"/>
          </p:cNvSpPr>
          <p:nvPr>
            <p:ph type="title"/>
          </p:nvPr>
        </p:nvSpPr>
        <p:spPr/>
        <p:txBody>
          <a:bodyPr/>
          <a:lstStyle/>
          <a:p>
            <a:r>
              <a:rPr lang="en-US" sz="4400" i="0" dirty="0">
                <a:solidFill>
                  <a:srgbClr val="FFFFFF"/>
                </a:solidFill>
                <a:effectLst/>
              </a:rPr>
              <a:t>Post-Internship Process</a:t>
            </a:r>
            <a:endParaRPr lang="tr-TR" dirty="0"/>
          </a:p>
        </p:txBody>
      </p:sp>
      <p:graphicFrame>
        <p:nvGraphicFramePr>
          <p:cNvPr id="5" name="İçerik Yer Tutucusu 2">
            <a:extLst>
              <a:ext uri="{FF2B5EF4-FFF2-40B4-BE49-F238E27FC236}">
                <a16:creationId xmlns:a16="http://schemas.microsoft.com/office/drawing/2014/main" id="{7F688D5F-09AC-3CB4-30C8-8FBE75853991}"/>
              </a:ext>
            </a:extLst>
          </p:cNvPr>
          <p:cNvGraphicFramePr>
            <a:graphicFrameLocks noGrp="1"/>
          </p:cNvGraphicFramePr>
          <p:nvPr>
            <p:ph idx="1"/>
          </p:nvPr>
        </p:nvGraphicFramePr>
        <p:xfrm>
          <a:off x="838200" y="1949450"/>
          <a:ext cx="10515600"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018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45E502-E3A3-C379-D169-D250B16F17B9}"/>
              </a:ext>
            </a:extLst>
          </p:cNvPr>
          <p:cNvSpPr>
            <a:spLocks noGrp="1"/>
          </p:cNvSpPr>
          <p:nvPr>
            <p:ph type="title"/>
          </p:nvPr>
        </p:nvSpPr>
        <p:spPr/>
        <p:txBody>
          <a:bodyPr/>
          <a:lstStyle/>
          <a:p>
            <a:r>
              <a:rPr lang="en-US" sz="4400" i="0" dirty="0">
                <a:solidFill>
                  <a:srgbClr val="FFFFFF"/>
                </a:solidFill>
                <a:effectLst/>
              </a:rPr>
              <a:t>Post-Internship Process</a:t>
            </a:r>
            <a:endParaRPr lang="tr-TR" dirty="0"/>
          </a:p>
        </p:txBody>
      </p:sp>
      <p:graphicFrame>
        <p:nvGraphicFramePr>
          <p:cNvPr id="5" name="İçerik Yer Tutucusu 2">
            <a:extLst>
              <a:ext uri="{FF2B5EF4-FFF2-40B4-BE49-F238E27FC236}">
                <a16:creationId xmlns:a16="http://schemas.microsoft.com/office/drawing/2014/main" id="{486E328E-2282-3F26-CDE7-3C717B55045E}"/>
              </a:ext>
            </a:extLst>
          </p:cNvPr>
          <p:cNvGraphicFramePr>
            <a:graphicFrameLocks noGrp="1"/>
          </p:cNvGraphicFramePr>
          <p:nvPr>
            <p:ph idx="1"/>
            <p:extLst>
              <p:ext uri="{D42A27DB-BD31-4B8C-83A1-F6EECF244321}">
                <p14:modId xmlns:p14="http://schemas.microsoft.com/office/powerpoint/2010/main" val="2328226275"/>
              </p:ext>
            </p:extLst>
          </p:nvPr>
        </p:nvGraphicFramePr>
        <p:xfrm>
          <a:off x="838200" y="1949450"/>
          <a:ext cx="10515600"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456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56907E-9FEF-09A8-4333-ACCFAF1F9777}"/>
              </a:ext>
            </a:extLst>
          </p:cNvPr>
          <p:cNvSpPr>
            <a:spLocks noGrp="1"/>
          </p:cNvSpPr>
          <p:nvPr>
            <p:ph type="title"/>
          </p:nvPr>
        </p:nvSpPr>
        <p:spPr/>
        <p:txBody>
          <a:bodyPr/>
          <a:lstStyle/>
          <a:p>
            <a:r>
              <a:rPr lang="en-US" sz="4400" i="0" dirty="0">
                <a:solidFill>
                  <a:srgbClr val="FFFFFF"/>
                </a:solidFill>
                <a:effectLst/>
              </a:rPr>
              <a:t>Post-Internship Process</a:t>
            </a:r>
            <a:endParaRPr lang="tr-TR" dirty="0"/>
          </a:p>
        </p:txBody>
      </p:sp>
      <p:graphicFrame>
        <p:nvGraphicFramePr>
          <p:cNvPr id="7" name="İçerik Yer Tutucusu 2">
            <a:extLst>
              <a:ext uri="{FF2B5EF4-FFF2-40B4-BE49-F238E27FC236}">
                <a16:creationId xmlns:a16="http://schemas.microsoft.com/office/drawing/2014/main" id="{893725E0-307F-D86A-2CB6-3446AAC6BF3B}"/>
              </a:ext>
            </a:extLst>
          </p:cNvPr>
          <p:cNvGraphicFramePr>
            <a:graphicFrameLocks noGrp="1"/>
          </p:cNvGraphicFramePr>
          <p:nvPr>
            <p:ph idx="1"/>
            <p:extLst>
              <p:ext uri="{D42A27DB-BD31-4B8C-83A1-F6EECF244321}">
                <p14:modId xmlns:p14="http://schemas.microsoft.com/office/powerpoint/2010/main" val="1006335627"/>
              </p:ext>
            </p:extLst>
          </p:nvPr>
        </p:nvGraphicFramePr>
        <p:xfrm>
          <a:off x="838200" y="1949450"/>
          <a:ext cx="10515600" cy="4195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38F224F7-DC47-55D1-AB0E-69FEBB5B5733}"/>
              </a:ext>
            </a:extLst>
          </p:cNvPr>
          <p:cNvPicPr>
            <a:picLocks noChangeAspect="1"/>
          </p:cNvPicPr>
          <p:nvPr/>
        </p:nvPicPr>
        <p:blipFill>
          <a:blip r:embed="rId7"/>
          <a:stretch>
            <a:fillRect/>
          </a:stretch>
        </p:blipFill>
        <p:spPr>
          <a:xfrm>
            <a:off x="2833708" y="4720162"/>
            <a:ext cx="5019675" cy="1104900"/>
          </a:xfrm>
          <a:prstGeom prst="rect">
            <a:avLst/>
          </a:prstGeom>
        </p:spPr>
      </p:pic>
    </p:spTree>
    <p:extLst>
      <p:ext uri="{BB962C8B-B14F-4D97-AF65-F5344CB8AC3E}">
        <p14:creationId xmlns:p14="http://schemas.microsoft.com/office/powerpoint/2010/main" val="98701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Başlık 1">
            <a:extLst>
              <a:ext uri="{FF2B5EF4-FFF2-40B4-BE49-F238E27FC236}">
                <a16:creationId xmlns:a16="http://schemas.microsoft.com/office/drawing/2014/main" id="{9D7591BD-642C-3800-DD50-98F628BF19CB}"/>
              </a:ext>
            </a:extLst>
          </p:cNvPr>
          <p:cNvSpPr>
            <a:spLocks noGrp="1"/>
          </p:cNvSpPr>
          <p:nvPr>
            <p:ph type="title"/>
          </p:nvPr>
        </p:nvSpPr>
        <p:spPr>
          <a:xfrm>
            <a:off x="6553200" y="586992"/>
            <a:ext cx="4953000" cy="1664573"/>
          </a:xfrm>
        </p:spPr>
        <p:txBody>
          <a:bodyPr>
            <a:normAutofit/>
          </a:bodyPr>
          <a:lstStyle/>
          <a:p>
            <a:r>
              <a:rPr lang="en-US" i="0" dirty="0">
                <a:solidFill>
                  <a:schemeClr val="tx2"/>
                </a:solidFill>
                <a:effectLst/>
              </a:rPr>
              <a:t>Post-Internship Process</a:t>
            </a:r>
            <a:endParaRPr lang="tr-TR" dirty="0">
              <a:solidFill>
                <a:schemeClr val="tx2"/>
              </a:solidFill>
            </a:endParaRPr>
          </a:p>
        </p:txBody>
      </p:sp>
      <p:sp>
        <p:nvSpPr>
          <p:cNvPr id="3" name="İçerik Yer Tutucusu 2">
            <a:extLst>
              <a:ext uri="{FF2B5EF4-FFF2-40B4-BE49-F238E27FC236}">
                <a16:creationId xmlns:a16="http://schemas.microsoft.com/office/drawing/2014/main" id="{BB94E6E3-2A7E-DE01-771B-74EB6D943223}"/>
              </a:ext>
            </a:extLst>
          </p:cNvPr>
          <p:cNvSpPr>
            <a:spLocks noGrp="1"/>
          </p:cNvSpPr>
          <p:nvPr>
            <p:ph idx="1"/>
          </p:nvPr>
        </p:nvSpPr>
        <p:spPr>
          <a:xfrm>
            <a:off x="6553200" y="2411653"/>
            <a:ext cx="4952681" cy="3728613"/>
          </a:xfrm>
        </p:spPr>
        <p:txBody>
          <a:bodyPr>
            <a:normAutofit/>
          </a:bodyPr>
          <a:lstStyle/>
          <a:p>
            <a:pPr marL="0" indent="0">
              <a:buNone/>
            </a:pPr>
            <a:r>
              <a:rPr lang="en-US" sz="1800" b="0" i="0" dirty="0">
                <a:solidFill>
                  <a:schemeClr val="tx2"/>
                </a:solidFill>
                <a:effectLst/>
                <a:latin typeface="Söhne"/>
              </a:rPr>
              <a:t>Students submit </a:t>
            </a:r>
            <a:r>
              <a:rPr lang="en-US" sz="1800" b="1" i="1" dirty="0">
                <a:solidFill>
                  <a:srgbClr val="3F7BBF"/>
                </a:solidFill>
                <a:effectLst/>
                <a:latin typeface="Söhne"/>
                <a:hlinkClick r:id="rId3">
                  <a:extLst>
                    <a:ext uri="{A12FA001-AC4F-418D-AE19-62706E023703}">
                      <ahyp:hlinkClr xmlns:ahyp="http://schemas.microsoft.com/office/drawing/2018/hyperlinkcolor" val="tx"/>
                    </a:ext>
                  </a:extLst>
                </a:hlinkClick>
              </a:rPr>
              <a:t>the Internship Evaluation Form</a:t>
            </a:r>
            <a:r>
              <a:rPr lang="tr-TR" sz="1800" b="1" i="1" dirty="0">
                <a:solidFill>
                  <a:schemeClr val="accent2">
                    <a:lumMod val="60000"/>
                    <a:lumOff val="40000"/>
                  </a:schemeClr>
                </a:solidFill>
                <a:effectLst/>
                <a:latin typeface="Söhne"/>
                <a:hlinkClick r:id="rId3">
                  <a:extLst>
                    <a:ext uri="{A12FA001-AC4F-418D-AE19-62706E023703}">
                      <ahyp:hlinkClr xmlns:ahyp="http://schemas.microsoft.com/office/drawing/2018/hyperlinkcolor" val="tx"/>
                    </a:ext>
                  </a:extLst>
                </a:hlinkClick>
              </a:rPr>
              <a:t> </a:t>
            </a:r>
            <a:r>
              <a:rPr lang="tr-TR" sz="1800" b="1" i="1" dirty="0">
                <a:solidFill>
                  <a:schemeClr val="tx2"/>
                </a:solidFill>
                <a:effectLst/>
                <a:latin typeface="Söhne"/>
              </a:rPr>
              <a:t>(</a:t>
            </a:r>
            <a:r>
              <a:rPr lang="en-US" sz="1800" b="1" i="1" dirty="0">
                <a:solidFill>
                  <a:schemeClr val="tx2"/>
                </a:solidFill>
                <a:effectLst/>
                <a:latin typeface="Söhne"/>
                <a:hlinkClick r:id="rId4"/>
              </a:rPr>
              <a:t>Staj </a:t>
            </a:r>
            <a:r>
              <a:rPr lang="en-US" sz="1800" b="1" i="1" dirty="0" err="1">
                <a:solidFill>
                  <a:schemeClr val="tx2"/>
                </a:solidFill>
                <a:effectLst/>
                <a:latin typeface="Söhne"/>
                <a:hlinkClick r:id="rId4"/>
              </a:rPr>
              <a:t>Sonuç</a:t>
            </a:r>
            <a:r>
              <a:rPr lang="en-US" sz="1800" b="1" i="1" dirty="0">
                <a:solidFill>
                  <a:schemeClr val="tx2"/>
                </a:solidFill>
                <a:effectLst/>
                <a:latin typeface="Söhne"/>
                <a:hlinkClick r:id="rId4"/>
              </a:rPr>
              <a:t> </a:t>
            </a:r>
            <a:r>
              <a:rPr lang="en-US" sz="1800" b="1" i="1" dirty="0" err="1">
                <a:solidFill>
                  <a:schemeClr val="tx2"/>
                </a:solidFill>
                <a:effectLst/>
                <a:latin typeface="Söhne"/>
                <a:hlinkClick r:id="rId4"/>
              </a:rPr>
              <a:t>Belgesi</a:t>
            </a:r>
            <a:r>
              <a:rPr lang="tr-TR" sz="1800" b="1" i="1" dirty="0">
                <a:solidFill>
                  <a:schemeClr val="tx2"/>
                </a:solidFill>
                <a:effectLst/>
                <a:latin typeface="Söhne"/>
              </a:rPr>
              <a:t>) </a:t>
            </a:r>
            <a:r>
              <a:rPr lang="en-US" sz="1800" b="0" i="0" dirty="0">
                <a:solidFill>
                  <a:schemeClr val="tx2"/>
                </a:solidFill>
                <a:effectLst/>
                <a:latin typeface="Söhne"/>
              </a:rPr>
              <a:t>to the Computer/Software  Engineer responsible for them. </a:t>
            </a:r>
            <a:r>
              <a:rPr lang="en-US" sz="1800" b="0" i="0" u="sng" dirty="0">
                <a:solidFill>
                  <a:schemeClr val="tx2"/>
                </a:solidFill>
                <a:effectLst/>
                <a:latin typeface="Söhne"/>
              </a:rPr>
              <a:t>The Computer/Software  Engineer fills out and signs the document</a:t>
            </a:r>
            <a:r>
              <a:rPr lang="en-US" sz="1800" b="0" i="0" dirty="0">
                <a:solidFill>
                  <a:schemeClr val="tx2"/>
                </a:solidFill>
                <a:effectLst/>
                <a:latin typeface="Söhne"/>
              </a:rPr>
              <a:t>, and if available, </a:t>
            </a:r>
            <a:r>
              <a:rPr lang="en-US" sz="1800" b="0" i="1" u="sng" dirty="0">
                <a:solidFill>
                  <a:schemeClr val="tx2"/>
                </a:solidFill>
                <a:effectLst/>
                <a:latin typeface="Söhne"/>
              </a:rPr>
              <a:t>puts it in an envelope without showing it to the student, seals the envelope, and hands it over to the student</a:t>
            </a:r>
            <a:r>
              <a:rPr lang="en-US" sz="1800" b="0" i="0" dirty="0">
                <a:solidFill>
                  <a:schemeClr val="tx2"/>
                </a:solidFill>
                <a:effectLst/>
                <a:latin typeface="Söhne"/>
              </a:rPr>
              <a:t>. (This document can be signed in Turkish)</a:t>
            </a:r>
            <a:endParaRPr lang="tr-TR" sz="1800" dirty="0">
              <a:solidFill>
                <a:schemeClr val="tx2"/>
              </a:solidFill>
            </a:endParaRPr>
          </a:p>
        </p:txBody>
      </p:sp>
      <p:pic>
        <p:nvPicPr>
          <p:cNvPr id="7" name="Resim 6">
            <a:extLst>
              <a:ext uri="{FF2B5EF4-FFF2-40B4-BE49-F238E27FC236}">
                <a16:creationId xmlns:a16="http://schemas.microsoft.com/office/drawing/2014/main" id="{D9327BA8-6580-4036-1D73-61C923BF6973}"/>
              </a:ext>
            </a:extLst>
          </p:cNvPr>
          <p:cNvPicPr>
            <a:picLocks noChangeAspect="1"/>
          </p:cNvPicPr>
          <p:nvPr/>
        </p:nvPicPr>
        <p:blipFill>
          <a:blip r:embed="rId5"/>
          <a:stretch>
            <a:fillRect/>
          </a:stretch>
        </p:blipFill>
        <p:spPr>
          <a:xfrm>
            <a:off x="969513" y="613739"/>
            <a:ext cx="2474584" cy="3596120"/>
          </a:xfrm>
          <a:prstGeom prst="rect">
            <a:avLst/>
          </a:prstGeom>
        </p:spPr>
      </p:pic>
      <p:pic>
        <p:nvPicPr>
          <p:cNvPr id="6" name="Resim 5">
            <a:extLst>
              <a:ext uri="{FF2B5EF4-FFF2-40B4-BE49-F238E27FC236}">
                <a16:creationId xmlns:a16="http://schemas.microsoft.com/office/drawing/2014/main" id="{21F25D02-DEF8-9095-107B-59071A16385E}"/>
              </a:ext>
            </a:extLst>
          </p:cNvPr>
          <p:cNvPicPr>
            <a:picLocks noChangeAspect="1"/>
          </p:cNvPicPr>
          <p:nvPr/>
        </p:nvPicPr>
        <p:blipFill>
          <a:blip r:embed="rId6"/>
          <a:stretch>
            <a:fillRect/>
          </a:stretch>
        </p:blipFill>
        <p:spPr>
          <a:xfrm>
            <a:off x="2368659" y="3429000"/>
            <a:ext cx="3000375" cy="3000375"/>
          </a:xfrm>
          <a:prstGeom prst="rect">
            <a:avLst/>
          </a:prstGeom>
        </p:spPr>
      </p:pic>
    </p:spTree>
    <p:extLst>
      <p:ext uri="{BB962C8B-B14F-4D97-AF65-F5344CB8AC3E}">
        <p14:creationId xmlns:p14="http://schemas.microsoft.com/office/powerpoint/2010/main" val="320504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36591AA4-106C-4EB4-8352-EEB6C4491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FF0842D-03BF-4DC0-8DC1-10183EB6A4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0A9F1DE-3D69-6340-C2C4-8095030B3A1D}"/>
              </a:ext>
            </a:extLst>
          </p:cNvPr>
          <p:cNvSpPr>
            <a:spLocks noGrp="1"/>
          </p:cNvSpPr>
          <p:nvPr>
            <p:ph type="title"/>
          </p:nvPr>
        </p:nvSpPr>
        <p:spPr>
          <a:xfrm>
            <a:off x="5638800" y="1066800"/>
            <a:ext cx="5334000" cy="1997075"/>
          </a:xfrm>
        </p:spPr>
        <p:txBody>
          <a:bodyPr>
            <a:normAutofit/>
          </a:bodyPr>
          <a:lstStyle/>
          <a:p>
            <a:r>
              <a:rPr lang="en-US" i="0" dirty="0">
                <a:solidFill>
                  <a:schemeClr val="tx2"/>
                </a:solidFill>
                <a:effectLst/>
              </a:rPr>
              <a:t>Post-Internship Process</a:t>
            </a:r>
            <a:endParaRPr lang="tr-TR" dirty="0">
              <a:solidFill>
                <a:schemeClr val="tx2"/>
              </a:solidFill>
            </a:endParaRPr>
          </a:p>
        </p:txBody>
      </p:sp>
      <p:pic>
        <p:nvPicPr>
          <p:cNvPr id="5" name="Resim 4">
            <a:extLst>
              <a:ext uri="{FF2B5EF4-FFF2-40B4-BE49-F238E27FC236}">
                <a16:creationId xmlns:a16="http://schemas.microsoft.com/office/drawing/2014/main" id="{8FA24676-AD30-03F0-27B6-B123684B40FC}"/>
              </a:ext>
            </a:extLst>
          </p:cNvPr>
          <p:cNvPicPr>
            <a:picLocks noChangeAspect="1"/>
          </p:cNvPicPr>
          <p:nvPr/>
        </p:nvPicPr>
        <p:blipFill>
          <a:blip r:embed="rId4"/>
          <a:stretch>
            <a:fillRect/>
          </a:stretch>
        </p:blipFill>
        <p:spPr>
          <a:xfrm>
            <a:off x="1066799" y="3577765"/>
            <a:ext cx="4209625" cy="1999571"/>
          </a:xfrm>
          <a:prstGeom prst="rect">
            <a:avLst/>
          </a:prstGeom>
        </p:spPr>
      </p:pic>
      <p:sp>
        <p:nvSpPr>
          <p:cNvPr id="3" name="İçerik Yer Tutucusu 2">
            <a:extLst>
              <a:ext uri="{FF2B5EF4-FFF2-40B4-BE49-F238E27FC236}">
                <a16:creationId xmlns:a16="http://schemas.microsoft.com/office/drawing/2014/main" id="{DEFBA101-AC53-6767-A04E-EEFF6CBD65EF}"/>
              </a:ext>
            </a:extLst>
          </p:cNvPr>
          <p:cNvSpPr>
            <a:spLocks noGrp="1"/>
          </p:cNvSpPr>
          <p:nvPr>
            <p:ph idx="1"/>
          </p:nvPr>
        </p:nvSpPr>
        <p:spPr>
          <a:xfrm>
            <a:off x="5638800" y="3200400"/>
            <a:ext cx="5334000" cy="2590800"/>
          </a:xfrm>
        </p:spPr>
        <p:txBody>
          <a:bodyPr>
            <a:normAutofit/>
          </a:bodyPr>
          <a:lstStyle/>
          <a:p>
            <a:r>
              <a:rPr lang="en-US" sz="1800" b="0" i="0" dirty="0">
                <a:solidFill>
                  <a:schemeClr val="tx2"/>
                </a:solidFill>
                <a:effectLst/>
                <a:latin typeface="Söhne"/>
              </a:rPr>
              <a:t>Students bind their Internship Reports with spiral binding.</a:t>
            </a:r>
          </a:p>
          <a:p>
            <a:r>
              <a:rPr lang="en-US" sz="1800" b="0" i="0" dirty="0">
                <a:solidFill>
                  <a:schemeClr val="tx2"/>
                </a:solidFill>
                <a:effectLst/>
                <a:latin typeface="Söhne"/>
              </a:rPr>
              <a:t>Students fill out </a:t>
            </a:r>
            <a:r>
              <a:rPr lang="en-US" sz="1800" b="0" i="0" dirty="0">
                <a:solidFill>
                  <a:schemeClr val="tx2"/>
                </a:solidFill>
                <a:effectLst/>
                <a:latin typeface="Söhne"/>
                <a:hlinkClick r:id="rId5"/>
              </a:rPr>
              <a:t>the Post-Internship Control Form</a:t>
            </a:r>
            <a:r>
              <a:rPr lang="tr-TR" sz="1800" b="0" i="0" dirty="0">
                <a:solidFill>
                  <a:schemeClr val="tx2"/>
                </a:solidFill>
                <a:effectLst/>
                <a:latin typeface="Söhne"/>
              </a:rPr>
              <a:t> (</a:t>
            </a:r>
            <a:r>
              <a:rPr lang="tr-TR" sz="1800" b="0" i="0" dirty="0">
                <a:solidFill>
                  <a:schemeClr val="tx2"/>
                </a:solidFill>
                <a:effectLst/>
                <a:latin typeface="Söhne"/>
                <a:hlinkClick r:id="rId6"/>
              </a:rPr>
              <a:t>Staj Sonrası Kontrol Formu</a:t>
            </a:r>
            <a:r>
              <a:rPr lang="tr-TR" sz="1800" b="0" i="0" dirty="0">
                <a:solidFill>
                  <a:schemeClr val="tx2"/>
                </a:solidFill>
                <a:effectLst/>
                <a:latin typeface="Söhne"/>
              </a:rPr>
              <a:t>)</a:t>
            </a:r>
            <a:r>
              <a:rPr lang="en-US" sz="1800" b="0" i="0" dirty="0">
                <a:solidFill>
                  <a:schemeClr val="tx2"/>
                </a:solidFill>
                <a:effectLst/>
                <a:latin typeface="Söhne"/>
              </a:rPr>
              <a:t>.</a:t>
            </a:r>
          </a:p>
          <a:p>
            <a:pPr marL="0" indent="0">
              <a:buNone/>
            </a:pPr>
            <a:endParaRPr lang="tr-TR" sz="1800" dirty="0">
              <a:solidFill>
                <a:schemeClr val="tx2"/>
              </a:solidFill>
            </a:endParaRPr>
          </a:p>
        </p:txBody>
      </p:sp>
      <p:pic>
        <p:nvPicPr>
          <p:cNvPr id="4" name="Resim 3">
            <a:extLst>
              <a:ext uri="{FF2B5EF4-FFF2-40B4-BE49-F238E27FC236}">
                <a16:creationId xmlns:a16="http://schemas.microsoft.com/office/drawing/2014/main" id="{9E81E870-937E-85D8-0708-6D0ADE4F9DA5}"/>
              </a:ext>
            </a:extLst>
          </p:cNvPr>
          <p:cNvPicPr>
            <a:picLocks noChangeAspect="1"/>
          </p:cNvPicPr>
          <p:nvPr/>
        </p:nvPicPr>
        <p:blipFill>
          <a:blip r:embed="rId7"/>
          <a:stretch>
            <a:fillRect/>
          </a:stretch>
        </p:blipFill>
        <p:spPr>
          <a:xfrm>
            <a:off x="2391152" y="985991"/>
            <a:ext cx="1644970" cy="2388735"/>
          </a:xfrm>
          <a:prstGeom prst="rect">
            <a:avLst/>
          </a:prstGeom>
        </p:spPr>
      </p:pic>
    </p:spTree>
    <p:extLst>
      <p:ext uri="{BB962C8B-B14F-4D97-AF65-F5344CB8AC3E}">
        <p14:creationId xmlns:p14="http://schemas.microsoft.com/office/powerpoint/2010/main" val="2807632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22">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5" name="Picture 24">
            <a:extLst>
              <a:ext uri="{FF2B5EF4-FFF2-40B4-BE49-F238E27FC236}">
                <a16:creationId xmlns:a16="http://schemas.microsoft.com/office/drawing/2014/main" id="{29DA4B2B-B54E-43B4-A1A4-EB704F7F3D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53001" t="54841" r="-1"/>
          <a:stretch/>
        </p:blipFill>
        <p:spPr>
          <a:xfrm>
            <a:off x="0" y="0"/>
            <a:ext cx="872377" cy="838200"/>
          </a:xfrm>
          <a:prstGeom prst="rect">
            <a:avLst/>
          </a:prstGeom>
        </p:spPr>
      </p:pic>
      <p:sp>
        <p:nvSpPr>
          <p:cNvPr id="2" name="Başlık 1">
            <a:extLst>
              <a:ext uri="{FF2B5EF4-FFF2-40B4-BE49-F238E27FC236}">
                <a16:creationId xmlns:a16="http://schemas.microsoft.com/office/drawing/2014/main" id="{81312B2A-016D-FEF6-39FB-817D71527B56}"/>
              </a:ext>
            </a:extLst>
          </p:cNvPr>
          <p:cNvSpPr>
            <a:spLocks noGrp="1"/>
          </p:cNvSpPr>
          <p:nvPr>
            <p:ph type="title"/>
          </p:nvPr>
        </p:nvSpPr>
        <p:spPr>
          <a:xfrm>
            <a:off x="838200" y="559813"/>
            <a:ext cx="5638800" cy="1573786"/>
          </a:xfrm>
        </p:spPr>
        <p:txBody>
          <a:bodyPr>
            <a:normAutofit/>
          </a:bodyPr>
          <a:lstStyle/>
          <a:p>
            <a:pPr>
              <a:lnSpc>
                <a:spcPct val="90000"/>
              </a:lnSpc>
            </a:pPr>
            <a:r>
              <a:rPr lang="tr-TR" sz="3700" dirty="0">
                <a:solidFill>
                  <a:schemeClr val="tx2"/>
                </a:solidFill>
                <a:latin typeface="Rockwell" panose="02060603020205020403" pitchFamily="18" charset="0"/>
              </a:rPr>
              <a:t>Software</a:t>
            </a:r>
            <a:r>
              <a:rPr lang="en-US" sz="3700" dirty="0">
                <a:solidFill>
                  <a:schemeClr val="tx2"/>
                </a:solidFill>
                <a:latin typeface="Rockwell" panose="02060603020205020403" pitchFamily="18" charset="0"/>
              </a:rPr>
              <a:t> Engineering Internship Principles</a:t>
            </a:r>
            <a:endParaRPr lang="tr-TR" sz="3700" dirty="0">
              <a:solidFill>
                <a:schemeClr val="tx2"/>
              </a:solidFill>
              <a:latin typeface="Rockwell" panose="02060603020205020403" pitchFamily="18" charset="0"/>
            </a:endParaRPr>
          </a:p>
        </p:txBody>
      </p:sp>
      <p:sp>
        <p:nvSpPr>
          <p:cNvPr id="3" name="İçerik Yer Tutucusu 2">
            <a:extLst>
              <a:ext uri="{FF2B5EF4-FFF2-40B4-BE49-F238E27FC236}">
                <a16:creationId xmlns:a16="http://schemas.microsoft.com/office/drawing/2014/main" id="{89B6EF3B-5961-A6FB-5671-5740A2A61F44}"/>
              </a:ext>
            </a:extLst>
          </p:cNvPr>
          <p:cNvSpPr>
            <a:spLocks noGrp="1"/>
          </p:cNvSpPr>
          <p:nvPr>
            <p:ph idx="1"/>
          </p:nvPr>
        </p:nvSpPr>
        <p:spPr>
          <a:xfrm>
            <a:off x="6687160" y="559814"/>
            <a:ext cx="4633486" cy="1573786"/>
          </a:xfrm>
        </p:spPr>
        <p:txBody>
          <a:bodyPr>
            <a:normAutofit/>
          </a:bodyPr>
          <a:lstStyle/>
          <a:p>
            <a:r>
              <a:rPr lang="en-US" sz="1800" dirty="0">
                <a:solidFill>
                  <a:schemeClr val="tx2"/>
                </a:solidFill>
              </a:rPr>
              <a:t>In the</a:t>
            </a:r>
            <a:r>
              <a:rPr lang="tr-TR" sz="1800" dirty="0">
                <a:solidFill>
                  <a:schemeClr val="tx2"/>
                </a:solidFill>
              </a:rPr>
              <a:t> </a:t>
            </a:r>
            <a:r>
              <a:rPr lang="en-US" sz="1800" dirty="0">
                <a:solidFill>
                  <a:schemeClr val="tx2"/>
                </a:solidFill>
              </a:rPr>
              <a:t>Internship </a:t>
            </a:r>
            <a:r>
              <a:rPr lang="tr-TR" sz="1800" dirty="0" err="1">
                <a:solidFill>
                  <a:schemeClr val="tx2"/>
                </a:solidFill>
              </a:rPr>
              <a:t>page</a:t>
            </a:r>
            <a:r>
              <a:rPr lang="en-US" sz="1800" dirty="0">
                <a:solidFill>
                  <a:schemeClr val="tx2"/>
                </a:solidFill>
              </a:rPr>
              <a:t> of </a:t>
            </a:r>
            <a:r>
              <a:rPr lang="tr-TR" sz="1800" dirty="0">
                <a:solidFill>
                  <a:schemeClr val="tx2"/>
                </a:solidFill>
              </a:rPr>
              <a:t>Software </a:t>
            </a:r>
            <a:r>
              <a:rPr lang="tr-TR" sz="1800" dirty="0" err="1">
                <a:solidFill>
                  <a:schemeClr val="tx2"/>
                </a:solidFill>
              </a:rPr>
              <a:t>Engineering</a:t>
            </a:r>
            <a:r>
              <a:rPr lang="en-US" sz="1800" dirty="0">
                <a:solidFill>
                  <a:schemeClr val="tx2"/>
                </a:solidFill>
              </a:rPr>
              <a:t> </a:t>
            </a:r>
            <a:r>
              <a:rPr lang="tr-TR" sz="1800" dirty="0" err="1">
                <a:solidFill>
                  <a:schemeClr val="tx2"/>
                </a:solidFill>
              </a:rPr>
              <a:t>department</a:t>
            </a:r>
            <a:r>
              <a:rPr lang="tr-TR" sz="1800" dirty="0">
                <a:solidFill>
                  <a:schemeClr val="tx2"/>
                </a:solidFill>
              </a:rPr>
              <a:t> </a:t>
            </a:r>
            <a:r>
              <a:rPr lang="tr-TR" sz="1800" dirty="0" err="1">
                <a:solidFill>
                  <a:schemeClr val="tx2"/>
                </a:solidFill>
              </a:rPr>
              <a:t>webiste</a:t>
            </a:r>
            <a:r>
              <a:rPr lang="en-US" sz="1800" dirty="0">
                <a:solidFill>
                  <a:schemeClr val="tx2"/>
                </a:solidFill>
              </a:rPr>
              <a:t>, you can find all</a:t>
            </a:r>
            <a:r>
              <a:rPr lang="tr-TR" sz="1800" dirty="0">
                <a:solidFill>
                  <a:schemeClr val="tx2"/>
                </a:solidFill>
              </a:rPr>
              <a:t> </a:t>
            </a:r>
            <a:r>
              <a:rPr lang="tr-TR" sz="1800" dirty="0" err="1">
                <a:solidFill>
                  <a:schemeClr val="tx2"/>
                </a:solidFill>
              </a:rPr>
              <a:t>related</a:t>
            </a:r>
            <a:r>
              <a:rPr lang="en-US" sz="1800" dirty="0">
                <a:solidFill>
                  <a:schemeClr val="tx2"/>
                </a:solidFill>
              </a:rPr>
              <a:t> documents.</a:t>
            </a:r>
            <a:endParaRPr lang="tr-TR" sz="1800" dirty="0">
              <a:solidFill>
                <a:schemeClr val="tx2"/>
              </a:solidFill>
            </a:endParaRPr>
          </a:p>
          <a:p>
            <a:endParaRPr lang="tr-TR" sz="1800" dirty="0">
              <a:solidFill>
                <a:schemeClr val="tx2"/>
              </a:solidFill>
            </a:endParaRPr>
          </a:p>
          <a:p>
            <a:endParaRPr lang="tr-TR" sz="1800" dirty="0">
              <a:solidFill>
                <a:schemeClr val="tx2"/>
              </a:solidFill>
            </a:endParaRPr>
          </a:p>
          <a:p>
            <a:endParaRPr lang="tr-TR" sz="1800" dirty="0">
              <a:solidFill>
                <a:schemeClr val="tx2"/>
              </a:solidFill>
            </a:endParaRPr>
          </a:p>
          <a:p>
            <a:endParaRPr lang="tr-TR" sz="1800" dirty="0">
              <a:solidFill>
                <a:schemeClr val="tx2"/>
              </a:solidFill>
            </a:endParaRPr>
          </a:p>
        </p:txBody>
      </p:sp>
      <p:pic>
        <p:nvPicPr>
          <p:cNvPr id="27" name="Picture 26">
            <a:extLst>
              <a:ext uri="{FF2B5EF4-FFF2-40B4-BE49-F238E27FC236}">
                <a16:creationId xmlns:a16="http://schemas.microsoft.com/office/drawing/2014/main" id="{1C32610F-5445-4E12-87F6-F0591ABE7A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pic>
        <p:nvPicPr>
          <p:cNvPr id="6" name="Resim 5">
            <a:extLst>
              <a:ext uri="{FF2B5EF4-FFF2-40B4-BE49-F238E27FC236}">
                <a16:creationId xmlns:a16="http://schemas.microsoft.com/office/drawing/2014/main" id="{0ABD631B-AB14-5946-7FE2-4A9F5D883CE7}"/>
              </a:ext>
            </a:extLst>
          </p:cNvPr>
          <p:cNvPicPr>
            <a:picLocks noChangeAspect="1"/>
          </p:cNvPicPr>
          <p:nvPr/>
        </p:nvPicPr>
        <p:blipFill>
          <a:blip r:embed="rId4"/>
          <a:stretch>
            <a:fillRect/>
          </a:stretch>
        </p:blipFill>
        <p:spPr>
          <a:xfrm>
            <a:off x="1416164" y="2150851"/>
            <a:ext cx="8414773" cy="4364183"/>
          </a:xfrm>
          <a:prstGeom prst="rect">
            <a:avLst/>
          </a:prstGeom>
        </p:spPr>
      </p:pic>
      <p:sp>
        <p:nvSpPr>
          <p:cNvPr id="7" name="Dikdörtgen: Köşeleri Yuvarlatılmış 6">
            <a:extLst>
              <a:ext uri="{FF2B5EF4-FFF2-40B4-BE49-F238E27FC236}">
                <a16:creationId xmlns:a16="http://schemas.microsoft.com/office/drawing/2014/main" id="{666AF9AC-8493-6E02-420A-4A558B4B7408}"/>
              </a:ext>
            </a:extLst>
          </p:cNvPr>
          <p:cNvSpPr/>
          <p:nvPr/>
        </p:nvSpPr>
        <p:spPr>
          <a:xfrm>
            <a:off x="7177177" y="2493034"/>
            <a:ext cx="405442" cy="31055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Köşeleri Yuvarlatılmış 7">
            <a:extLst>
              <a:ext uri="{FF2B5EF4-FFF2-40B4-BE49-F238E27FC236}">
                <a16:creationId xmlns:a16="http://schemas.microsoft.com/office/drawing/2014/main" id="{7840C191-A4E3-6192-A075-0D8A367F7E9A}"/>
              </a:ext>
            </a:extLst>
          </p:cNvPr>
          <p:cNvSpPr/>
          <p:nvPr/>
        </p:nvSpPr>
        <p:spPr>
          <a:xfrm>
            <a:off x="2225615" y="2380891"/>
            <a:ext cx="2424023" cy="500332"/>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3216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Başlık 1">
            <a:extLst>
              <a:ext uri="{FF2B5EF4-FFF2-40B4-BE49-F238E27FC236}">
                <a16:creationId xmlns:a16="http://schemas.microsoft.com/office/drawing/2014/main" id="{80898F37-2AA8-E43E-D6EC-07AEB7CD4BBE}"/>
              </a:ext>
            </a:extLst>
          </p:cNvPr>
          <p:cNvSpPr>
            <a:spLocks noGrp="1"/>
          </p:cNvSpPr>
          <p:nvPr>
            <p:ph type="title"/>
          </p:nvPr>
        </p:nvSpPr>
        <p:spPr>
          <a:xfrm>
            <a:off x="6553200" y="586992"/>
            <a:ext cx="4953000" cy="1664573"/>
          </a:xfrm>
        </p:spPr>
        <p:txBody>
          <a:bodyPr>
            <a:normAutofit/>
          </a:bodyPr>
          <a:lstStyle/>
          <a:p>
            <a:r>
              <a:rPr lang="tr-TR" dirty="0">
                <a:solidFill>
                  <a:schemeClr val="tx2"/>
                </a:solidFill>
              </a:rPr>
              <a:t>Post-</a:t>
            </a:r>
            <a:r>
              <a:rPr lang="tr-TR" dirty="0" err="1">
                <a:solidFill>
                  <a:schemeClr val="tx2"/>
                </a:solidFill>
              </a:rPr>
              <a:t>Internship</a:t>
            </a:r>
            <a:r>
              <a:rPr lang="tr-TR" dirty="0">
                <a:solidFill>
                  <a:schemeClr val="tx2"/>
                </a:solidFill>
              </a:rPr>
              <a:t> </a:t>
            </a:r>
            <a:r>
              <a:rPr lang="tr-TR" dirty="0" err="1">
                <a:solidFill>
                  <a:schemeClr val="tx2"/>
                </a:solidFill>
              </a:rPr>
              <a:t>Process</a:t>
            </a:r>
            <a:endParaRPr lang="tr-TR" dirty="0">
              <a:solidFill>
                <a:schemeClr val="tx2"/>
              </a:solidFill>
            </a:endParaRPr>
          </a:p>
        </p:txBody>
      </p:sp>
      <p:pic>
        <p:nvPicPr>
          <p:cNvPr id="7" name="Graphic 6" descr="Open envelope">
            <a:extLst>
              <a:ext uri="{FF2B5EF4-FFF2-40B4-BE49-F238E27FC236}">
                <a16:creationId xmlns:a16="http://schemas.microsoft.com/office/drawing/2014/main" id="{DA32A1CD-6E80-4942-0902-C93DD1BE95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552" y="1109972"/>
            <a:ext cx="4724400" cy="4724400"/>
          </a:xfrm>
          <a:prstGeom prst="rect">
            <a:avLst/>
          </a:prstGeom>
        </p:spPr>
      </p:pic>
      <p:sp>
        <p:nvSpPr>
          <p:cNvPr id="3" name="İçerik Yer Tutucusu 2">
            <a:extLst>
              <a:ext uri="{FF2B5EF4-FFF2-40B4-BE49-F238E27FC236}">
                <a16:creationId xmlns:a16="http://schemas.microsoft.com/office/drawing/2014/main" id="{6E566D64-1431-386D-FCF2-0B404AD23897}"/>
              </a:ext>
            </a:extLst>
          </p:cNvPr>
          <p:cNvSpPr>
            <a:spLocks noGrp="1"/>
          </p:cNvSpPr>
          <p:nvPr>
            <p:ph idx="1"/>
          </p:nvPr>
        </p:nvSpPr>
        <p:spPr>
          <a:xfrm>
            <a:off x="6553200" y="2411653"/>
            <a:ext cx="4952681" cy="3728613"/>
          </a:xfrm>
        </p:spPr>
        <p:txBody>
          <a:bodyPr>
            <a:normAutofit/>
          </a:bodyPr>
          <a:lstStyle/>
          <a:p>
            <a:pPr marL="0" marR="0" lvl="0" indent="0" defTabSz="914400" rtl="0" eaLnBrk="1" fontAlgn="auto" latinLnBrk="0" hangingPunct="1">
              <a:spcBef>
                <a:spcPts val="1000"/>
              </a:spcBef>
              <a:spcAft>
                <a:spcPts val="0"/>
              </a:spcAft>
              <a:buClr>
                <a:srgbClr val="C54BC1"/>
              </a:buClr>
              <a:buSzTx/>
              <a:buFont typeface="Arial" panose="020B0604020202020204" pitchFamily="34" charset="0"/>
              <a:buNone/>
              <a:tabLst/>
              <a:defRPr/>
            </a:pPr>
            <a:r>
              <a:rPr lang="en-US" sz="1800" b="1" i="1" u="sng" dirty="0">
                <a:solidFill>
                  <a:schemeClr val="tx2"/>
                </a:solidFill>
                <a:hlinkClick r:id="rId5"/>
              </a:rPr>
              <a:t>The Internship Report </a:t>
            </a:r>
            <a:r>
              <a:rPr lang="en-US" sz="1800" b="1" dirty="0">
                <a:solidFill>
                  <a:schemeClr val="tx2"/>
                </a:solidFill>
              </a:rPr>
              <a:t>bound with </a:t>
            </a:r>
            <a:r>
              <a:rPr lang="en-US" sz="1800" b="1" i="1" u="sng" dirty="0">
                <a:solidFill>
                  <a:schemeClr val="tx2"/>
                </a:solidFill>
              </a:rPr>
              <a:t>spiral binding</a:t>
            </a:r>
            <a:r>
              <a:rPr lang="en-US" sz="1800" b="1" dirty="0">
                <a:solidFill>
                  <a:schemeClr val="tx2"/>
                </a:solidFill>
              </a:rPr>
              <a:t>, the envelope containing </a:t>
            </a:r>
            <a:r>
              <a:rPr kumimoji="0" lang="en-US" sz="1800" b="1" i="1" u="none" strike="noStrike" kern="1200" cap="none" spc="0" normalizeH="0" baseline="0" noProof="0" dirty="0">
                <a:ln>
                  <a:noFill/>
                </a:ln>
                <a:solidFill>
                  <a:schemeClr val="accent3"/>
                </a:solidFill>
                <a:effectLst/>
                <a:uLnTx/>
                <a:uFillTx/>
                <a:latin typeface="Avenir Next LT Pro"/>
                <a:ea typeface="+mn-ea"/>
                <a:cs typeface="+mn-cs"/>
                <a:hlinkClick r:id="rId6">
                  <a:extLst>
                    <a:ext uri="{A12FA001-AC4F-418D-AE19-62706E023703}">
                      <ahyp:hlinkClr xmlns:ahyp="http://schemas.microsoft.com/office/drawing/2018/hyperlinkcolor" val="tx"/>
                    </a:ext>
                  </a:extLst>
                </a:hlinkClick>
              </a:rPr>
              <a:t>the Internship Evaluation Form</a:t>
            </a:r>
            <a:r>
              <a:rPr kumimoji="0" lang="tr-TR" sz="1800" b="1" i="1" u="none" strike="noStrike" kern="1200" cap="none" spc="0" normalizeH="0" baseline="0" noProof="0" dirty="0">
                <a:ln>
                  <a:noFill/>
                </a:ln>
                <a:solidFill>
                  <a:schemeClr val="accent3"/>
                </a:solidFill>
                <a:effectLst/>
                <a:uLnTx/>
                <a:uFillTx/>
                <a:latin typeface="Avenir Next LT Pro"/>
                <a:ea typeface="+mn-ea"/>
                <a:cs typeface="+mn-cs"/>
                <a:hlinkClick r:id="rId6">
                  <a:extLst>
                    <a:ext uri="{A12FA001-AC4F-418D-AE19-62706E023703}">
                      <ahyp:hlinkClr xmlns:ahyp="http://schemas.microsoft.com/office/drawing/2018/hyperlinkcolor" val="tx"/>
                    </a:ext>
                  </a:extLst>
                </a:hlinkClick>
              </a:rPr>
              <a:t> </a:t>
            </a:r>
            <a:r>
              <a:rPr kumimoji="0" lang="tr-TR" sz="1800" b="1" i="1" u="none" strike="noStrike" kern="1200" cap="none" spc="0" normalizeH="0" baseline="0" noProof="0" dirty="0">
                <a:ln>
                  <a:noFill/>
                </a:ln>
                <a:solidFill>
                  <a:schemeClr val="tx2"/>
                </a:solidFill>
                <a:effectLst/>
                <a:uLnTx/>
                <a:uFillTx/>
                <a:latin typeface="Avenir Next LT Pro"/>
                <a:ea typeface="+mn-ea"/>
                <a:cs typeface="+mn-cs"/>
              </a:rPr>
              <a:t> (</a:t>
            </a:r>
            <a:r>
              <a:rPr kumimoji="0" lang="en-US" sz="1800" b="1" i="1" u="none" strike="noStrike" kern="1200" cap="none" spc="0" normalizeH="0" baseline="0" noProof="0" dirty="0">
                <a:ln>
                  <a:noFill/>
                </a:ln>
                <a:solidFill>
                  <a:schemeClr val="accent1"/>
                </a:solidFill>
                <a:effectLst/>
                <a:uLnTx/>
                <a:uFillTx/>
                <a:latin typeface="Avenir Next LT Pro"/>
                <a:ea typeface="+mn-ea"/>
                <a:cs typeface="+mn-cs"/>
                <a:hlinkClick r:id="rId7">
                  <a:extLst>
                    <a:ext uri="{A12FA001-AC4F-418D-AE19-62706E023703}">
                      <ahyp:hlinkClr xmlns:ahyp="http://schemas.microsoft.com/office/drawing/2018/hyperlinkcolor" val="tx"/>
                    </a:ext>
                  </a:extLst>
                </a:hlinkClick>
              </a:rPr>
              <a:t>Staj </a:t>
            </a:r>
            <a:r>
              <a:rPr kumimoji="0" lang="en-US" sz="1800" b="1" i="1" u="none" strike="noStrike" kern="1200" cap="none" spc="0" normalizeH="0" baseline="0" noProof="0" dirty="0" err="1">
                <a:ln>
                  <a:noFill/>
                </a:ln>
                <a:solidFill>
                  <a:schemeClr val="accent1"/>
                </a:solidFill>
                <a:effectLst/>
                <a:uLnTx/>
                <a:uFillTx/>
                <a:latin typeface="Avenir Next LT Pro"/>
                <a:ea typeface="+mn-ea"/>
                <a:cs typeface="+mn-cs"/>
                <a:hlinkClick r:id="rId7">
                  <a:extLst>
                    <a:ext uri="{A12FA001-AC4F-418D-AE19-62706E023703}">
                      <ahyp:hlinkClr xmlns:ahyp="http://schemas.microsoft.com/office/drawing/2018/hyperlinkcolor" val="tx"/>
                    </a:ext>
                  </a:extLst>
                </a:hlinkClick>
              </a:rPr>
              <a:t>Sonuç</a:t>
            </a:r>
            <a:r>
              <a:rPr kumimoji="0" lang="en-US" sz="1800" b="1" i="1" u="none" strike="noStrike" kern="1200" cap="none" spc="0" normalizeH="0" baseline="0" noProof="0" dirty="0">
                <a:ln>
                  <a:noFill/>
                </a:ln>
                <a:solidFill>
                  <a:schemeClr val="accent1"/>
                </a:solidFill>
                <a:effectLst/>
                <a:uLnTx/>
                <a:uFillTx/>
                <a:latin typeface="Avenir Next LT Pro"/>
                <a:ea typeface="+mn-ea"/>
                <a:cs typeface="+mn-cs"/>
                <a:hlinkClick r:id="rId7">
                  <a:extLst>
                    <a:ext uri="{A12FA001-AC4F-418D-AE19-62706E023703}">
                      <ahyp:hlinkClr xmlns:ahyp="http://schemas.microsoft.com/office/drawing/2018/hyperlinkcolor" val="tx"/>
                    </a:ext>
                  </a:extLst>
                </a:hlinkClick>
              </a:rPr>
              <a:t> </a:t>
            </a:r>
            <a:r>
              <a:rPr kumimoji="0" lang="en-US" sz="1800" b="1" i="1" u="none" strike="noStrike" kern="1200" cap="none" spc="0" normalizeH="0" baseline="0" noProof="0" dirty="0" err="1">
                <a:ln>
                  <a:noFill/>
                </a:ln>
                <a:solidFill>
                  <a:schemeClr val="accent1"/>
                </a:solidFill>
                <a:effectLst/>
                <a:uLnTx/>
                <a:uFillTx/>
                <a:latin typeface="Avenir Next LT Pro"/>
                <a:ea typeface="+mn-ea"/>
                <a:cs typeface="+mn-cs"/>
                <a:hlinkClick r:id="rId7">
                  <a:extLst>
                    <a:ext uri="{A12FA001-AC4F-418D-AE19-62706E023703}">
                      <ahyp:hlinkClr xmlns:ahyp="http://schemas.microsoft.com/office/drawing/2018/hyperlinkcolor" val="tx"/>
                    </a:ext>
                  </a:extLst>
                </a:hlinkClick>
              </a:rPr>
              <a:t>Belgesi</a:t>
            </a:r>
            <a:r>
              <a:rPr kumimoji="0" lang="tr-TR" sz="1800" b="1" i="1" u="none" strike="noStrike" kern="1200" cap="none" spc="0" normalizeH="0" baseline="0" noProof="0" dirty="0">
                <a:ln>
                  <a:noFill/>
                </a:ln>
                <a:solidFill>
                  <a:schemeClr val="tx2"/>
                </a:solidFill>
                <a:effectLst/>
                <a:uLnTx/>
                <a:uFillTx/>
                <a:latin typeface="Avenir Next LT Pro"/>
                <a:ea typeface="+mn-ea"/>
                <a:cs typeface="+mn-cs"/>
              </a:rPr>
              <a:t>) </a:t>
            </a:r>
            <a:r>
              <a:rPr lang="en-US" sz="1800" b="1" dirty="0">
                <a:solidFill>
                  <a:schemeClr val="tx2"/>
                </a:solidFill>
              </a:rPr>
              <a:t>obtained from the company, and </a:t>
            </a:r>
            <a:r>
              <a:rPr kumimoji="0" lang="en-US" sz="1800" b="1" i="0" u="none" strike="noStrike" kern="1200" cap="none" spc="0" normalizeH="0" baseline="0" noProof="0" dirty="0">
                <a:ln>
                  <a:noFill/>
                </a:ln>
                <a:solidFill>
                  <a:schemeClr val="accent6"/>
                </a:solidFill>
                <a:effectLst/>
                <a:uLnTx/>
                <a:uFillTx/>
                <a:latin typeface="Avenir Next LT Pro"/>
                <a:ea typeface="+mn-ea"/>
                <a:cs typeface="+mn-cs"/>
                <a:hlinkClick r:id="rId8">
                  <a:extLst>
                    <a:ext uri="{A12FA001-AC4F-418D-AE19-62706E023703}">
                      <ahyp:hlinkClr xmlns:ahyp="http://schemas.microsoft.com/office/drawing/2018/hyperlinkcolor" val="tx"/>
                    </a:ext>
                  </a:extLst>
                </a:hlinkClick>
              </a:rPr>
              <a:t>the Post-Internship Control Form</a:t>
            </a:r>
            <a:r>
              <a:rPr kumimoji="0" lang="tr-TR" sz="1800" b="1" i="0" u="none" strike="noStrike" kern="1200" cap="none" spc="0" normalizeH="0" baseline="0" noProof="0" dirty="0">
                <a:ln>
                  <a:noFill/>
                </a:ln>
                <a:solidFill>
                  <a:schemeClr val="accent6"/>
                </a:solidFill>
                <a:effectLst/>
                <a:uLnTx/>
                <a:uFillTx/>
                <a:latin typeface="Avenir Next LT Pro"/>
                <a:ea typeface="+mn-ea"/>
                <a:cs typeface="+mn-cs"/>
              </a:rPr>
              <a:t> </a:t>
            </a:r>
            <a:r>
              <a:rPr kumimoji="0" lang="tr-TR" sz="1800" b="1" i="0" u="none" strike="noStrike" kern="1200" cap="none" spc="0" normalizeH="0" baseline="0" noProof="0" dirty="0">
                <a:ln>
                  <a:noFill/>
                </a:ln>
                <a:solidFill>
                  <a:schemeClr val="tx2"/>
                </a:solidFill>
                <a:effectLst/>
                <a:uLnTx/>
                <a:uFillTx/>
                <a:latin typeface="Avenir Next LT Pro"/>
                <a:ea typeface="+mn-ea"/>
                <a:cs typeface="+mn-cs"/>
              </a:rPr>
              <a:t>(</a:t>
            </a:r>
            <a:r>
              <a:rPr kumimoji="0" lang="tr-TR" sz="1800" b="1" i="0" u="none" strike="noStrike" kern="1200" cap="none" spc="0" normalizeH="0" baseline="0" noProof="0" dirty="0">
                <a:ln>
                  <a:noFill/>
                </a:ln>
                <a:solidFill>
                  <a:schemeClr val="accent4"/>
                </a:solidFill>
                <a:effectLst/>
                <a:uLnTx/>
                <a:uFillTx/>
                <a:latin typeface="Avenir Next LT Pro"/>
                <a:ea typeface="+mn-ea"/>
                <a:cs typeface="+mn-cs"/>
                <a:hlinkClick r:id="rId9">
                  <a:extLst>
                    <a:ext uri="{A12FA001-AC4F-418D-AE19-62706E023703}">
                      <ahyp:hlinkClr xmlns:ahyp="http://schemas.microsoft.com/office/drawing/2018/hyperlinkcolor" val="tx"/>
                    </a:ext>
                  </a:extLst>
                </a:hlinkClick>
              </a:rPr>
              <a:t>Staj Sonrası Kontrol Formu</a:t>
            </a:r>
            <a:r>
              <a:rPr kumimoji="0" lang="tr-TR" sz="1800" b="1" i="0" u="none" strike="noStrike" kern="1200" cap="none" spc="0" normalizeH="0" baseline="0" noProof="0" dirty="0">
                <a:ln>
                  <a:noFill/>
                </a:ln>
                <a:solidFill>
                  <a:schemeClr val="tx2"/>
                </a:solidFill>
                <a:effectLst/>
                <a:uLnTx/>
                <a:uFillTx/>
                <a:latin typeface="Avenir Next LT Pro"/>
                <a:ea typeface="+mn-ea"/>
                <a:cs typeface="+mn-cs"/>
              </a:rPr>
              <a:t>)</a:t>
            </a:r>
            <a:r>
              <a:rPr lang="en-US" sz="1800" b="1" dirty="0">
                <a:solidFill>
                  <a:schemeClr val="tx2"/>
                </a:solidFill>
              </a:rPr>
              <a:t> are placed in a large envelope.</a:t>
            </a:r>
          </a:p>
          <a:p>
            <a:pPr marL="0" indent="0">
              <a:buNone/>
            </a:pPr>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tr-TR" sz="1800" dirty="0">
              <a:solidFill>
                <a:schemeClr val="tx2"/>
              </a:solidFill>
            </a:endParaRPr>
          </a:p>
        </p:txBody>
      </p:sp>
    </p:spTree>
    <p:extLst>
      <p:ext uri="{BB962C8B-B14F-4D97-AF65-F5344CB8AC3E}">
        <p14:creationId xmlns:p14="http://schemas.microsoft.com/office/powerpoint/2010/main" val="280772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2BB1D9E-CE7E-78C7-F07D-99D7B46A1D2D}"/>
              </a:ext>
            </a:extLst>
          </p:cNvPr>
          <p:cNvSpPr>
            <a:spLocks noGrp="1"/>
          </p:cNvSpPr>
          <p:nvPr>
            <p:ph idx="1"/>
          </p:nvPr>
        </p:nvSpPr>
        <p:spPr>
          <a:xfrm>
            <a:off x="144855" y="251928"/>
            <a:ext cx="11878147" cy="5893286"/>
          </a:xfrm>
        </p:spPr>
        <p:txBody>
          <a:bodyPr>
            <a:normAutofit lnSpcReduction="10000"/>
          </a:bodyPr>
          <a:lstStyle/>
          <a:p>
            <a:pPr marL="0" indent="0">
              <a:buNone/>
            </a:pPr>
            <a:endParaRPr lang="tr-TR" sz="2000" b="1" i="1" dirty="0">
              <a:hlinkClick r:id="rId3">
                <a:extLst>
                  <a:ext uri="{A12FA001-AC4F-418D-AE19-62706E023703}">
                    <ahyp:hlinkClr xmlns:ahyp="http://schemas.microsoft.com/office/drawing/2018/hyperlinkcolor" val="tx"/>
                  </a:ext>
                </a:extLst>
              </a:hlinkClick>
            </a:endParaRPr>
          </a:p>
          <a:p>
            <a:pPr marL="0" indent="0">
              <a:buNone/>
            </a:pPr>
            <a:r>
              <a:rPr lang="en-US" sz="2000" b="1" i="1" dirty="0">
                <a:hlinkClick r:id="rId3">
                  <a:extLst>
                    <a:ext uri="{A12FA001-AC4F-418D-AE19-62706E023703}">
                      <ahyp:hlinkClr xmlns:ahyp="http://schemas.microsoft.com/office/drawing/2018/hyperlinkcolor" val="tx"/>
                    </a:ext>
                  </a:extLst>
                </a:hlinkClick>
              </a:rPr>
              <a:t>the Internship Report</a:t>
            </a:r>
            <a:endParaRPr lang="tr-TR" sz="2000" b="1" i="1" dirty="0"/>
          </a:p>
          <a:p>
            <a:pPr marL="0" indent="0">
              <a:buNone/>
            </a:pPr>
            <a:endParaRPr lang="tr-TR" sz="2000" b="1" i="1" dirty="0"/>
          </a:p>
          <a:p>
            <a:pPr marL="0" indent="0">
              <a:buNone/>
            </a:pPr>
            <a:endParaRPr lang="tr-TR" sz="2000" b="1" i="1" dirty="0"/>
          </a:p>
          <a:p>
            <a:pPr marL="0" indent="0">
              <a:buNone/>
            </a:pPr>
            <a:endParaRPr lang="tr-TR" sz="2000" b="1" i="1" dirty="0"/>
          </a:p>
          <a:p>
            <a:pPr marL="0" indent="0">
              <a:buNone/>
            </a:pPr>
            <a:r>
              <a:rPr lang="en-US" sz="2000" b="1" i="1" dirty="0">
                <a:effectLst/>
                <a:hlinkClick r:id="rId4">
                  <a:extLst>
                    <a:ext uri="{A12FA001-AC4F-418D-AE19-62706E023703}">
                      <ahyp:hlinkClr xmlns:ahyp="http://schemas.microsoft.com/office/drawing/2018/hyperlinkcolor" val="tx"/>
                    </a:ext>
                  </a:extLst>
                </a:hlinkClick>
              </a:rPr>
              <a:t>the Internship Evaluation Form</a:t>
            </a:r>
            <a:r>
              <a:rPr lang="tr-TR" sz="2000" b="1" i="1" dirty="0">
                <a:effectLst/>
                <a:hlinkClick r:id="rId4">
                  <a:extLst>
                    <a:ext uri="{A12FA001-AC4F-418D-AE19-62706E023703}">
                      <ahyp:hlinkClr xmlns:ahyp="http://schemas.microsoft.com/office/drawing/2018/hyperlinkcolor" val="tx"/>
                    </a:ext>
                  </a:extLst>
                </a:hlinkClick>
              </a:rPr>
              <a:t> </a:t>
            </a:r>
            <a:endParaRPr lang="tr-TR" sz="2000" b="1" i="1" dirty="0">
              <a:effectLst/>
            </a:endParaRPr>
          </a:p>
          <a:p>
            <a:pPr marL="0" indent="0">
              <a:buNone/>
            </a:pPr>
            <a:r>
              <a:rPr lang="tr-TR" sz="2000" b="1" i="1" dirty="0">
                <a:effectLst/>
              </a:rPr>
              <a:t>(</a:t>
            </a:r>
            <a:r>
              <a:rPr lang="en-US" sz="2000" b="1" i="1" dirty="0">
                <a:effectLst/>
                <a:hlinkClick r:id="rId5">
                  <a:extLst>
                    <a:ext uri="{A12FA001-AC4F-418D-AE19-62706E023703}">
                      <ahyp:hlinkClr xmlns:ahyp="http://schemas.microsoft.com/office/drawing/2018/hyperlinkcolor" val="tx"/>
                    </a:ext>
                  </a:extLst>
                </a:hlinkClick>
              </a:rPr>
              <a:t>Staj </a:t>
            </a:r>
            <a:r>
              <a:rPr lang="en-US" sz="2000" b="1" i="1" dirty="0" err="1">
                <a:effectLst/>
                <a:hlinkClick r:id="rId5">
                  <a:extLst>
                    <a:ext uri="{A12FA001-AC4F-418D-AE19-62706E023703}">
                      <ahyp:hlinkClr xmlns:ahyp="http://schemas.microsoft.com/office/drawing/2018/hyperlinkcolor" val="tx"/>
                    </a:ext>
                  </a:extLst>
                </a:hlinkClick>
              </a:rPr>
              <a:t>Sonuç</a:t>
            </a:r>
            <a:r>
              <a:rPr lang="en-US" sz="2000" b="1" i="1" dirty="0">
                <a:effectLst/>
                <a:hlinkClick r:id="rId5">
                  <a:extLst>
                    <a:ext uri="{A12FA001-AC4F-418D-AE19-62706E023703}">
                      <ahyp:hlinkClr xmlns:ahyp="http://schemas.microsoft.com/office/drawing/2018/hyperlinkcolor" val="tx"/>
                    </a:ext>
                  </a:extLst>
                </a:hlinkClick>
              </a:rPr>
              <a:t> </a:t>
            </a:r>
            <a:r>
              <a:rPr lang="en-US" sz="2000" b="1" i="1" dirty="0" err="1">
                <a:effectLst/>
                <a:hlinkClick r:id="rId5">
                  <a:extLst>
                    <a:ext uri="{A12FA001-AC4F-418D-AE19-62706E023703}">
                      <ahyp:hlinkClr xmlns:ahyp="http://schemas.microsoft.com/office/drawing/2018/hyperlinkcolor" val="tx"/>
                    </a:ext>
                  </a:extLst>
                </a:hlinkClick>
              </a:rPr>
              <a:t>Belgesi</a:t>
            </a:r>
            <a:r>
              <a:rPr lang="tr-TR" sz="2000" b="1" i="1" dirty="0">
                <a:effectLst/>
              </a:rPr>
              <a:t>)</a:t>
            </a:r>
          </a:p>
          <a:p>
            <a:pPr marL="0" indent="0">
              <a:buNone/>
            </a:pPr>
            <a:endParaRPr lang="tr-TR" sz="2000" b="1" i="1" dirty="0"/>
          </a:p>
          <a:p>
            <a:pPr marL="0" indent="0">
              <a:buNone/>
            </a:pPr>
            <a:endParaRPr lang="tr-TR" sz="2000" b="1" i="1" dirty="0"/>
          </a:p>
          <a:p>
            <a:pPr marL="0" indent="0">
              <a:buNone/>
            </a:pPr>
            <a:endParaRPr lang="tr-TR" sz="2000" b="1" i="1" dirty="0"/>
          </a:p>
          <a:p>
            <a:pPr marL="0" indent="0">
              <a:buNone/>
            </a:pPr>
            <a:endParaRPr lang="tr-TR" sz="2000" b="1" i="1" dirty="0"/>
          </a:p>
          <a:p>
            <a:pPr marL="0" indent="0">
              <a:buNone/>
            </a:pPr>
            <a:r>
              <a:rPr lang="tr-TR" sz="2000" b="1" i="1" dirty="0"/>
              <a:t> 	</a:t>
            </a:r>
            <a:r>
              <a:rPr kumimoji="0" lang="en-US" sz="2000" b="1" i="0" u="none" strike="noStrike" kern="1200" cap="none" spc="0" normalizeH="0" baseline="0" noProof="0" dirty="0">
                <a:ln>
                  <a:noFill/>
                </a:ln>
                <a:effectLst/>
                <a:uLnTx/>
                <a:uFillTx/>
                <a:ea typeface="+mn-ea"/>
                <a:cs typeface="+mn-cs"/>
                <a:hlinkClick r:id="rId6">
                  <a:extLst>
                    <a:ext uri="{A12FA001-AC4F-418D-AE19-62706E023703}">
                      <ahyp:hlinkClr xmlns:ahyp="http://schemas.microsoft.com/office/drawing/2018/hyperlinkcolor" val="tx"/>
                    </a:ext>
                  </a:extLst>
                </a:hlinkClick>
              </a:rPr>
              <a:t>the Post-Internship Control Form</a:t>
            </a:r>
            <a:r>
              <a:rPr kumimoji="0" lang="tr-TR" sz="2000" b="1" i="0" u="none" strike="noStrike" kern="1200" cap="none" spc="0" normalizeH="0" baseline="0" noProof="0" dirty="0">
                <a:ln>
                  <a:noFill/>
                </a:ln>
                <a:effectLst/>
                <a:uLnTx/>
                <a:uFillTx/>
                <a:ea typeface="+mn-ea"/>
                <a:cs typeface="+mn-cs"/>
              </a:rPr>
              <a:t> </a:t>
            </a:r>
          </a:p>
          <a:p>
            <a:pPr marL="0" indent="0">
              <a:buNone/>
            </a:pPr>
            <a:r>
              <a:rPr kumimoji="0" lang="tr-TR" sz="2000" b="1" i="0" u="none" strike="noStrike" kern="1200" cap="none" spc="0" normalizeH="0" baseline="0" noProof="0" dirty="0">
                <a:ln>
                  <a:noFill/>
                </a:ln>
                <a:effectLst/>
                <a:uLnTx/>
                <a:uFillTx/>
                <a:ea typeface="+mn-ea"/>
                <a:cs typeface="+mn-cs"/>
              </a:rPr>
              <a:t>	(</a:t>
            </a:r>
            <a:r>
              <a:rPr kumimoji="0" lang="tr-TR" sz="2000" b="1" i="0" u="none" strike="noStrike" kern="1200" cap="none" spc="0" normalizeH="0" baseline="0" noProof="0" dirty="0">
                <a:ln>
                  <a:noFill/>
                </a:ln>
                <a:effectLst/>
                <a:uLnTx/>
                <a:uFillTx/>
                <a:ea typeface="+mn-ea"/>
                <a:cs typeface="+mn-cs"/>
                <a:hlinkClick r:id="rId7">
                  <a:extLst>
                    <a:ext uri="{A12FA001-AC4F-418D-AE19-62706E023703}">
                      <ahyp:hlinkClr xmlns:ahyp="http://schemas.microsoft.com/office/drawing/2018/hyperlinkcolor" val="tx"/>
                    </a:ext>
                  </a:extLst>
                </a:hlinkClick>
              </a:rPr>
              <a:t>Staj Sonrası Kontrol Formu</a:t>
            </a:r>
            <a:r>
              <a:rPr kumimoji="0" lang="tr-TR" sz="2000" b="1" i="0" u="none" strike="noStrike" kern="1200" cap="none" spc="0" normalizeH="0" baseline="0" noProof="0" dirty="0">
                <a:ln>
                  <a:noFill/>
                </a:ln>
                <a:effectLst/>
                <a:uLnTx/>
                <a:uFillTx/>
                <a:ea typeface="+mn-ea"/>
                <a:cs typeface="+mn-cs"/>
              </a:rPr>
              <a:t>)</a:t>
            </a:r>
            <a:endParaRPr lang="tr-TR" sz="2000" b="1" dirty="0"/>
          </a:p>
        </p:txBody>
      </p:sp>
      <p:sp>
        <p:nvSpPr>
          <p:cNvPr id="4" name="Ok: Sağ 3">
            <a:extLst>
              <a:ext uri="{FF2B5EF4-FFF2-40B4-BE49-F238E27FC236}">
                <a16:creationId xmlns:a16="http://schemas.microsoft.com/office/drawing/2014/main" id="{1B9DD7D0-A15E-1602-D91D-013E87336401}"/>
              </a:ext>
            </a:extLst>
          </p:cNvPr>
          <p:cNvSpPr/>
          <p:nvPr/>
        </p:nvSpPr>
        <p:spPr>
          <a:xfrm>
            <a:off x="3437395" y="727190"/>
            <a:ext cx="667778" cy="3485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2F3931BA-39BF-D6FD-AB89-6694B7774CFE}"/>
              </a:ext>
            </a:extLst>
          </p:cNvPr>
          <p:cNvPicPr>
            <a:picLocks noChangeAspect="1"/>
          </p:cNvPicPr>
          <p:nvPr/>
        </p:nvPicPr>
        <p:blipFill>
          <a:blip r:embed="rId8"/>
          <a:stretch>
            <a:fillRect/>
          </a:stretch>
        </p:blipFill>
        <p:spPr>
          <a:xfrm>
            <a:off x="4471302" y="99681"/>
            <a:ext cx="2792573" cy="1325563"/>
          </a:xfrm>
          <a:prstGeom prst="rect">
            <a:avLst/>
          </a:prstGeom>
        </p:spPr>
      </p:pic>
      <p:sp>
        <p:nvSpPr>
          <p:cNvPr id="6" name="Ok: Sağ 5">
            <a:extLst>
              <a:ext uri="{FF2B5EF4-FFF2-40B4-BE49-F238E27FC236}">
                <a16:creationId xmlns:a16="http://schemas.microsoft.com/office/drawing/2014/main" id="{9AFF6AEE-C4A4-AED2-66CC-A4026F1BEBB6}"/>
              </a:ext>
            </a:extLst>
          </p:cNvPr>
          <p:cNvSpPr/>
          <p:nvPr/>
        </p:nvSpPr>
        <p:spPr>
          <a:xfrm>
            <a:off x="4068423" y="2691893"/>
            <a:ext cx="805758" cy="3892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49533474-3F23-8E62-0C81-19F9C5C19B08}"/>
              </a:ext>
            </a:extLst>
          </p:cNvPr>
          <p:cNvPicPr>
            <a:picLocks noChangeAspect="1"/>
          </p:cNvPicPr>
          <p:nvPr/>
        </p:nvPicPr>
        <p:blipFill>
          <a:blip r:embed="rId9"/>
          <a:stretch>
            <a:fillRect/>
          </a:stretch>
        </p:blipFill>
        <p:spPr>
          <a:xfrm>
            <a:off x="5251438" y="1744042"/>
            <a:ext cx="2012437" cy="2012437"/>
          </a:xfrm>
          <a:prstGeom prst="rect">
            <a:avLst/>
          </a:prstGeom>
        </p:spPr>
      </p:pic>
      <p:sp>
        <p:nvSpPr>
          <p:cNvPr id="10" name="Sağ Ayraç 9">
            <a:extLst>
              <a:ext uri="{FF2B5EF4-FFF2-40B4-BE49-F238E27FC236}">
                <a16:creationId xmlns:a16="http://schemas.microsoft.com/office/drawing/2014/main" id="{AC36E006-B3CD-9407-FAD2-916814190D34}"/>
              </a:ext>
            </a:extLst>
          </p:cNvPr>
          <p:cNvSpPr/>
          <p:nvPr/>
        </p:nvSpPr>
        <p:spPr>
          <a:xfrm>
            <a:off x="7300385" y="99681"/>
            <a:ext cx="2462543" cy="6500757"/>
          </a:xfrm>
          <a:prstGeom prst="rightBrace">
            <a:avLst/>
          </a:pr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tr-TR"/>
          </a:p>
        </p:txBody>
      </p:sp>
      <p:pic>
        <p:nvPicPr>
          <p:cNvPr id="13" name="Picture 2" descr="A3 Torba Zarf 34x42 cm Silikonlu Yapışkanlı 50 Adet">
            <a:extLst>
              <a:ext uri="{FF2B5EF4-FFF2-40B4-BE49-F238E27FC236}">
                <a16:creationId xmlns:a16="http://schemas.microsoft.com/office/drawing/2014/main" id="{08A574B6-1475-714C-CDF0-C39124372E3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103" t="6910" r="14776" b="3379"/>
          <a:stretch/>
        </p:blipFill>
        <p:spPr bwMode="auto">
          <a:xfrm>
            <a:off x="9845880" y="1975419"/>
            <a:ext cx="2177122" cy="2749279"/>
          </a:xfrm>
          <a:prstGeom prst="rect">
            <a:avLst/>
          </a:prstGeom>
          <a:noFill/>
          <a:extLst>
            <a:ext uri="{909E8E84-426E-40DD-AFC4-6F175D3DCCD1}">
              <a14:hiddenFill xmlns:a14="http://schemas.microsoft.com/office/drawing/2010/main">
                <a:solidFill>
                  <a:srgbClr val="FFFFFF"/>
                </a:solidFill>
              </a14:hiddenFill>
            </a:ext>
          </a:extLst>
        </p:spPr>
      </p:pic>
      <p:sp>
        <p:nvSpPr>
          <p:cNvPr id="14" name="Metin kutusu 13">
            <a:extLst>
              <a:ext uri="{FF2B5EF4-FFF2-40B4-BE49-F238E27FC236}">
                <a16:creationId xmlns:a16="http://schemas.microsoft.com/office/drawing/2014/main" id="{3A91970B-7AB8-25DF-0092-2459BFA216E9}"/>
              </a:ext>
            </a:extLst>
          </p:cNvPr>
          <p:cNvSpPr txBox="1"/>
          <p:nvPr/>
        </p:nvSpPr>
        <p:spPr>
          <a:xfrm>
            <a:off x="10191856" y="3081192"/>
            <a:ext cx="1128835" cy="1031051"/>
          </a:xfrm>
          <a:prstGeom prst="rect">
            <a:avLst/>
          </a:prstGeom>
          <a:noFill/>
        </p:spPr>
        <p:txBody>
          <a:bodyPr wrap="none" rtlCol="0">
            <a:spAutoFit/>
          </a:bodyPr>
          <a:lstStyle/>
          <a:p>
            <a:r>
              <a:rPr lang="tr-TR" sz="800" b="1" dirty="0">
                <a:latin typeface="Segoe Print" panose="02000600000000000000" pitchFamily="2" charset="0"/>
              </a:rPr>
              <a:t>COMPANY NAME</a:t>
            </a:r>
          </a:p>
          <a:p>
            <a:endParaRPr lang="tr-TR" sz="800" b="1" dirty="0">
              <a:latin typeface="Segoe Print" panose="02000600000000000000" pitchFamily="2" charset="0"/>
            </a:endParaRPr>
          </a:p>
          <a:p>
            <a:r>
              <a:rPr lang="tr-TR" sz="800" dirty="0">
                <a:latin typeface="Segoe Print" panose="02000600000000000000" pitchFamily="2" charset="0"/>
              </a:rPr>
              <a:t>STUDENT ID</a:t>
            </a:r>
          </a:p>
          <a:p>
            <a:r>
              <a:rPr lang="tr-TR" sz="800" dirty="0">
                <a:latin typeface="Segoe Print" panose="02000600000000000000" pitchFamily="2" charset="0"/>
              </a:rPr>
              <a:t>NAME SURNAME</a:t>
            </a:r>
          </a:p>
          <a:p>
            <a:endParaRPr lang="tr-TR" sz="800" dirty="0">
              <a:latin typeface="Segoe Print" panose="02000600000000000000" pitchFamily="2" charset="0"/>
            </a:endParaRPr>
          </a:p>
          <a:p>
            <a:r>
              <a:rPr lang="tr-TR" sz="700" dirty="0">
                <a:solidFill>
                  <a:schemeClr val="tx1">
                    <a:lumMod val="65000"/>
                    <a:lumOff val="35000"/>
                  </a:schemeClr>
                </a:solidFill>
                <a:latin typeface="Segoe Print" panose="02000600000000000000" pitchFamily="2" charset="0"/>
              </a:rPr>
              <a:t>SENG300</a:t>
            </a:r>
          </a:p>
          <a:p>
            <a:r>
              <a:rPr lang="tr-TR" sz="700" dirty="0">
                <a:solidFill>
                  <a:schemeClr val="tx1">
                    <a:lumMod val="65000"/>
                    <a:lumOff val="35000"/>
                  </a:schemeClr>
                </a:solidFill>
                <a:latin typeface="Segoe Print" panose="02000600000000000000" pitchFamily="2" charset="0"/>
              </a:rPr>
              <a:t>SENG400</a:t>
            </a:r>
          </a:p>
          <a:p>
            <a:r>
              <a:rPr lang="tr-TR" sz="700" dirty="0" err="1">
                <a:solidFill>
                  <a:schemeClr val="tx1">
                    <a:lumMod val="65000"/>
                    <a:lumOff val="35000"/>
                  </a:schemeClr>
                </a:solidFill>
                <a:latin typeface="Segoe Print" panose="02000600000000000000" pitchFamily="2" charset="0"/>
              </a:rPr>
              <a:t>Voluntary</a:t>
            </a:r>
            <a:r>
              <a:rPr lang="tr-TR" sz="700" dirty="0">
                <a:solidFill>
                  <a:schemeClr val="tx1">
                    <a:lumMod val="65000"/>
                    <a:lumOff val="35000"/>
                  </a:schemeClr>
                </a:solidFill>
                <a:latin typeface="Segoe Print" panose="02000600000000000000" pitchFamily="2" charset="0"/>
              </a:rPr>
              <a:t> </a:t>
            </a:r>
            <a:r>
              <a:rPr lang="tr-TR" sz="700" dirty="0" err="1">
                <a:solidFill>
                  <a:schemeClr val="tx1">
                    <a:lumMod val="65000"/>
                    <a:lumOff val="35000"/>
                  </a:schemeClr>
                </a:solidFill>
                <a:latin typeface="Segoe Print" panose="02000600000000000000" pitchFamily="2" charset="0"/>
              </a:rPr>
              <a:t>Internship</a:t>
            </a:r>
            <a:endParaRPr lang="tr-TR" sz="700" dirty="0">
              <a:solidFill>
                <a:schemeClr val="tx1">
                  <a:lumMod val="65000"/>
                  <a:lumOff val="35000"/>
                </a:schemeClr>
              </a:solidFill>
              <a:latin typeface="Segoe Print" panose="02000600000000000000" pitchFamily="2" charset="0"/>
            </a:endParaRPr>
          </a:p>
        </p:txBody>
      </p:sp>
      <p:pic>
        <p:nvPicPr>
          <p:cNvPr id="16" name="Resim 15">
            <a:extLst>
              <a:ext uri="{FF2B5EF4-FFF2-40B4-BE49-F238E27FC236}">
                <a16:creationId xmlns:a16="http://schemas.microsoft.com/office/drawing/2014/main" id="{26609E82-1881-0D3B-2679-8C7799FDDDDA}"/>
              </a:ext>
            </a:extLst>
          </p:cNvPr>
          <p:cNvPicPr>
            <a:picLocks noChangeAspect="1"/>
          </p:cNvPicPr>
          <p:nvPr/>
        </p:nvPicPr>
        <p:blipFill>
          <a:blip r:embed="rId11"/>
          <a:stretch>
            <a:fillRect/>
          </a:stretch>
        </p:blipFill>
        <p:spPr>
          <a:xfrm>
            <a:off x="5384514" y="4042707"/>
            <a:ext cx="1644970" cy="2388735"/>
          </a:xfrm>
          <a:prstGeom prst="rect">
            <a:avLst/>
          </a:prstGeom>
        </p:spPr>
      </p:pic>
    </p:spTree>
    <p:extLst>
      <p:ext uri="{BB962C8B-B14F-4D97-AF65-F5344CB8AC3E}">
        <p14:creationId xmlns:p14="http://schemas.microsoft.com/office/powerpoint/2010/main" val="1927249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9"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0" name="Rectangle 12">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5989027"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1" name="Rectangle 14">
            <a:extLst>
              <a:ext uri="{FF2B5EF4-FFF2-40B4-BE49-F238E27FC236}">
                <a16:creationId xmlns:a16="http://schemas.microsoft.com/office/drawing/2014/main" id="{487685E6-1160-459B-8C70-301404C06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0"/>
            <a:ext cx="598901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94C9708-F6A4-4956-B261-A4A2C4DFE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Başlık 1">
            <a:extLst>
              <a:ext uri="{FF2B5EF4-FFF2-40B4-BE49-F238E27FC236}">
                <a16:creationId xmlns:a16="http://schemas.microsoft.com/office/drawing/2014/main" id="{D943764A-D99E-0322-3A08-97DADA38C131}"/>
              </a:ext>
            </a:extLst>
          </p:cNvPr>
          <p:cNvSpPr>
            <a:spLocks noGrp="1"/>
          </p:cNvSpPr>
          <p:nvPr>
            <p:ph type="title"/>
          </p:nvPr>
        </p:nvSpPr>
        <p:spPr>
          <a:xfrm>
            <a:off x="6553200" y="586992"/>
            <a:ext cx="4953000" cy="1664573"/>
          </a:xfrm>
        </p:spPr>
        <p:txBody>
          <a:bodyPr>
            <a:normAutofit/>
          </a:bodyPr>
          <a:lstStyle/>
          <a:p>
            <a:r>
              <a:rPr lang="tr-TR" dirty="0">
                <a:solidFill>
                  <a:schemeClr val="tx2"/>
                </a:solidFill>
              </a:rPr>
              <a:t>Post-</a:t>
            </a:r>
            <a:r>
              <a:rPr lang="tr-TR" dirty="0" err="1">
                <a:solidFill>
                  <a:schemeClr val="tx2"/>
                </a:solidFill>
              </a:rPr>
              <a:t>Internship</a:t>
            </a:r>
            <a:r>
              <a:rPr lang="tr-TR" dirty="0">
                <a:solidFill>
                  <a:schemeClr val="tx2"/>
                </a:solidFill>
              </a:rPr>
              <a:t> </a:t>
            </a:r>
            <a:r>
              <a:rPr lang="tr-TR" dirty="0" err="1">
                <a:solidFill>
                  <a:schemeClr val="tx2"/>
                </a:solidFill>
              </a:rPr>
              <a:t>Process</a:t>
            </a:r>
            <a:endParaRPr lang="tr-TR" dirty="0">
              <a:solidFill>
                <a:schemeClr val="tx2"/>
              </a:solidFill>
            </a:endParaRPr>
          </a:p>
        </p:txBody>
      </p:sp>
      <p:sp>
        <p:nvSpPr>
          <p:cNvPr id="3" name="İçerik Yer Tutucusu 2">
            <a:extLst>
              <a:ext uri="{FF2B5EF4-FFF2-40B4-BE49-F238E27FC236}">
                <a16:creationId xmlns:a16="http://schemas.microsoft.com/office/drawing/2014/main" id="{553D333E-E0D8-04F1-C267-7A6666E4D192}"/>
              </a:ext>
            </a:extLst>
          </p:cNvPr>
          <p:cNvSpPr>
            <a:spLocks noGrp="1"/>
          </p:cNvSpPr>
          <p:nvPr>
            <p:ph idx="1"/>
          </p:nvPr>
        </p:nvSpPr>
        <p:spPr>
          <a:xfrm>
            <a:off x="6553200" y="2411653"/>
            <a:ext cx="4952681" cy="3728613"/>
          </a:xfrm>
        </p:spPr>
        <p:txBody>
          <a:bodyPr>
            <a:normAutofit/>
          </a:bodyPr>
          <a:lstStyle/>
          <a:p>
            <a:r>
              <a:rPr lang="en-US" sz="1800" b="0" i="0" dirty="0">
                <a:solidFill>
                  <a:schemeClr val="tx2"/>
                </a:solidFill>
                <a:effectLst/>
                <a:latin typeface="Söhne"/>
              </a:rPr>
              <a:t>The envelope should be labeled with the </a:t>
            </a:r>
            <a:r>
              <a:rPr lang="en-US" sz="1800" b="1" i="1" dirty="0">
                <a:solidFill>
                  <a:schemeClr val="tx2"/>
                </a:solidFill>
                <a:effectLst/>
                <a:latin typeface="Söhne"/>
              </a:rPr>
              <a:t>Company Name, the Student ID, Name, Surname, and Internship (</a:t>
            </a:r>
            <a:r>
              <a:rPr lang="tr-TR" sz="1800" b="1" i="1" dirty="0">
                <a:solidFill>
                  <a:schemeClr val="tx2"/>
                </a:solidFill>
                <a:effectLst/>
                <a:latin typeface="Söhne"/>
              </a:rPr>
              <a:t>S</a:t>
            </a:r>
            <a:r>
              <a:rPr lang="en-US" sz="1800" b="1" i="1" dirty="0">
                <a:solidFill>
                  <a:schemeClr val="tx2"/>
                </a:solidFill>
                <a:effectLst/>
                <a:latin typeface="Söhne"/>
              </a:rPr>
              <a:t>ENG300, </a:t>
            </a:r>
            <a:r>
              <a:rPr lang="tr-TR" sz="1800" b="1" i="1" dirty="0">
                <a:solidFill>
                  <a:schemeClr val="tx2"/>
                </a:solidFill>
                <a:effectLst/>
                <a:latin typeface="Söhne"/>
              </a:rPr>
              <a:t>S</a:t>
            </a:r>
            <a:r>
              <a:rPr lang="en-US" sz="1800" b="1" i="1" dirty="0">
                <a:solidFill>
                  <a:schemeClr val="tx2"/>
                </a:solidFill>
                <a:effectLst/>
                <a:latin typeface="Söhne"/>
              </a:rPr>
              <a:t>ENG400, Voluntary Internship) </a:t>
            </a:r>
            <a:r>
              <a:rPr lang="tr-TR" sz="1800" b="1" i="1" dirty="0">
                <a:solidFill>
                  <a:schemeClr val="tx2"/>
                </a:solidFill>
                <a:latin typeface="Söhne"/>
              </a:rPr>
              <a:t>I</a:t>
            </a:r>
            <a:r>
              <a:rPr lang="en-US" sz="1800" b="1" i="1" dirty="0" err="1">
                <a:solidFill>
                  <a:schemeClr val="tx2"/>
                </a:solidFill>
                <a:effectLst/>
                <a:latin typeface="Söhne"/>
              </a:rPr>
              <a:t>nformation</a:t>
            </a:r>
            <a:r>
              <a:rPr lang="en-US" sz="1800" b="0" i="0" dirty="0">
                <a:solidFill>
                  <a:schemeClr val="tx2"/>
                </a:solidFill>
                <a:effectLst/>
                <a:latin typeface="Söhne"/>
              </a:rPr>
              <a:t>, and it should be submitted to the </a:t>
            </a:r>
            <a:r>
              <a:rPr lang="en-US" sz="1800" b="0" i="1" u="sng" dirty="0">
                <a:solidFill>
                  <a:schemeClr val="tx2"/>
                </a:solidFill>
                <a:effectLst/>
                <a:latin typeface="Söhne"/>
              </a:rPr>
              <a:t>Department Secretary within </a:t>
            </a:r>
            <a:r>
              <a:rPr lang="en-US" sz="1800" b="1" i="1" u="sng" dirty="0">
                <a:solidFill>
                  <a:schemeClr val="tx2"/>
                </a:solidFill>
                <a:effectLst/>
                <a:latin typeface="Söhne"/>
              </a:rPr>
              <a:t>2 weeks </a:t>
            </a:r>
            <a:r>
              <a:rPr lang="en-US" sz="1800" b="0" i="1" u="sng" dirty="0">
                <a:solidFill>
                  <a:schemeClr val="tx2"/>
                </a:solidFill>
                <a:effectLst/>
                <a:latin typeface="Söhne"/>
              </a:rPr>
              <a:t>from </a:t>
            </a:r>
            <a:r>
              <a:rPr lang="en-US" sz="1800" b="1" i="1" u="sng" dirty="0">
                <a:solidFill>
                  <a:schemeClr val="tx2"/>
                </a:solidFill>
                <a:effectLst/>
                <a:latin typeface="Söhne"/>
              </a:rPr>
              <a:t>the beginning of the Fall semester</a:t>
            </a:r>
            <a:r>
              <a:rPr lang="en-US" sz="1800" b="0" i="1" u="sng" dirty="0">
                <a:solidFill>
                  <a:schemeClr val="tx2"/>
                </a:solidFill>
                <a:effectLst/>
                <a:latin typeface="Söhne"/>
              </a:rPr>
              <a:t> following the Summer term </a:t>
            </a:r>
            <a:r>
              <a:rPr lang="en-US" sz="1800" b="0" i="0" dirty="0">
                <a:solidFill>
                  <a:schemeClr val="tx2"/>
                </a:solidFill>
                <a:effectLst/>
                <a:latin typeface="Söhne"/>
              </a:rPr>
              <a:t>in which the internship was completed.</a:t>
            </a:r>
            <a:endParaRPr lang="tr-TR" sz="1800" dirty="0">
              <a:solidFill>
                <a:schemeClr val="tx2"/>
              </a:solidFill>
            </a:endParaRPr>
          </a:p>
        </p:txBody>
      </p:sp>
      <p:pic>
        <p:nvPicPr>
          <p:cNvPr id="1026" name="Picture 2" descr="A3 Torba Zarf 34x42 cm Silikonlu Yapışkanlı 50 Adet">
            <a:extLst>
              <a:ext uri="{FF2B5EF4-FFF2-40B4-BE49-F238E27FC236}">
                <a16:creationId xmlns:a16="http://schemas.microsoft.com/office/drawing/2014/main" id="{DC47FDFE-18B0-9DCB-5354-240780322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03" t="6910" r="14776" b="3379"/>
          <a:stretch/>
        </p:blipFill>
        <p:spPr bwMode="auto">
          <a:xfrm>
            <a:off x="826141" y="737796"/>
            <a:ext cx="4330640" cy="546875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D7D903CF-F482-F0A0-7B5D-20EDD6C9C9F7}"/>
              </a:ext>
            </a:extLst>
          </p:cNvPr>
          <p:cNvSpPr txBox="1"/>
          <p:nvPr/>
        </p:nvSpPr>
        <p:spPr>
          <a:xfrm>
            <a:off x="1646686" y="2938717"/>
            <a:ext cx="1939955" cy="1769715"/>
          </a:xfrm>
          <a:prstGeom prst="rect">
            <a:avLst/>
          </a:prstGeom>
          <a:noFill/>
        </p:spPr>
        <p:txBody>
          <a:bodyPr wrap="none" rtlCol="0">
            <a:spAutoFit/>
          </a:bodyPr>
          <a:lstStyle/>
          <a:p>
            <a:r>
              <a:rPr lang="tr-TR" sz="1400" b="1" dirty="0">
                <a:latin typeface="Segoe Print" panose="02000600000000000000" pitchFamily="2" charset="0"/>
              </a:rPr>
              <a:t>COMPANY NAME</a:t>
            </a:r>
          </a:p>
          <a:p>
            <a:endParaRPr lang="tr-TR" sz="1400" b="1" dirty="0">
              <a:latin typeface="Segoe Print" panose="02000600000000000000" pitchFamily="2" charset="0"/>
            </a:endParaRPr>
          </a:p>
          <a:p>
            <a:r>
              <a:rPr lang="tr-TR" sz="1400" dirty="0">
                <a:latin typeface="Segoe Print" panose="02000600000000000000" pitchFamily="2" charset="0"/>
              </a:rPr>
              <a:t>STUDENT ID</a:t>
            </a:r>
          </a:p>
          <a:p>
            <a:r>
              <a:rPr lang="tr-TR" sz="1400" dirty="0">
                <a:latin typeface="Segoe Print" panose="02000600000000000000" pitchFamily="2" charset="0"/>
              </a:rPr>
              <a:t>NAME SURNAME</a:t>
            </a:r>
          </a:p>
          <a:p>
            <a:endParaRPr lang="tr-TR" sz="1400" dirty="0">
              <a:latin typeface="Segoe Print" panose="02000600000000000000" pitchFamily="2" charset="0"/>
            </a:endParaRPr>
          </a:p>
          <a:p>
            <a:r>
              <a:rPr lang="tr-TR" sz="1300" dirty="0">
                <a:solidFill>
                  <a:schemeClr val="tx1">
                    <a:lumMod val="65000"/>
                    <a:lumOff val="35000"/>
                  </a:schemeClr>
                </a:solidFill>
                <a:latin typeface="Segoe Print" panose="02000600000000000000" pitchFamily="2" charset="0"/>
              </a:rPr>
              <a:t>SENG300</a:t>
            </a:r>
          </a:p>
          <a:p>
            <a:r>
              <a:rPr lang="tr-TR" sz="1300" dirty="0">
                <a:solidFill>
                  <a:schemeClr val="tx1">
                    <a:lumMod val="65000"/>
                    <a:lumOff val="35000"/>
                  </a:schemeClr>
                </a:solidFill>
                <a:latin typeface="Segoe Print" panose="02000600000000000000" pitchFamily="2" charset="0"/>
              </a:rPr>
              <a:t>SENG400</a:t>
            </a:r>
          </a:p>
          <a:p>
            <a:r>
              <a:rPr lang="tr-TR" sz="1300" dirty="0" err="1">
                <a:solidFill>
                  <a:schemeClr val="tx1">
                    <a:lumMod val="65000"/>
                    <a:lumOff val="35000"/>
                  </a:schemeClr>
                </a:solidFill>
                <a:latin typeface="Segoe Print" panose="02000600000000000000" pitchFamily="2" charset="0"/>
              </a:rPr>
              <a:t>Voluntary</a:t>
            </a:r>
            <a:r>
              <a:rPr lang="tr-TR" sz="1300" dirty="0">
                <a:solidFill>
                  <a:schemeClr val="tx1">
                    <a:lumMod val="65000"/>
                    <a:lumOff val="35000"/>
                  </a:schemeClr>
                </a:solidFill>
                <a:latin typeface="Segoe Print" panose="02000600000000000000" pitchFamily="2" charset="0"/>
              </a:rPr>
              <a:t> </a:t>
            </a:r>
            <a:r>
              <a:rPr lang="tr-TR" sz="1300" dirty="0" err="1">
                <a:solidFill>
                  <a:schemeClr val="tx1">
                    <a:lumMod val="65000"/>
                    <a:lumOff val="35000"/>
                  </a:schemeClr>
                </a:solidFill>
                <a:latin typeface="Segoe Print" panose="02000600000000000000" pitchFamily="2" charset="0"/>
              </a:rPr>
              <a:t>Internship</a:t>
            </a:r>
            <a:endParaRPr lang="tr-TR" sz="1300" dirty="0">
              <a:solidFill>
                <a:schemeClr val="tx1">
                  <a:lumMod val="65000"/>
                  <a:lumOff val="35000"/>
                </a:schemeClr>
              </a:solidFill>
              <a:latin typeface="Segoe Print" panose="02000600000000000000" pitchFamily="2" charset="0"/>
            </a:endParaRPr>
          </a:p>
        </p:txBody>
      </p:sp>
    </p:spTree>
    <p:extLst>
      <p:ext uri="{BB962C8B-B14F-4D97-AF65-F5344CB8AC3E}">
        <p14:creationId xmlns:p14="http://schemas.microsoft.com/office/powerpoint/2010/main" val="346992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BED2936-A925-3A45-AF8B-068B92DA21C8}"/>
              </a:ext>
            </a:extLst>
          </p:cNvPr>
          <p:cNvSpPr>
            <a:spLocks noGrp="1"/>
          </p:cNvSpPr>
          <p:nvPr>
            <p:ph type="title"/>
          </p:nvPr>
        </p:nvSpPr>
        <p:spPr>
          <a:xfrm>
            <a:off x="838200" y="4876800"/>
            <a:ext cx="10003218" cy="1219200"/>
          </a:xfrm>
        </p:spPr>
        <p:txBody>
          <a:bodyPr>
            <a:normAutofit/>
          </a:bodyPr>
          <a:lstStyle/>
          <a:p>
            <a:r>
              <a:rPr lang="tr-TR" dirty="0"/>
              <a:t>Post-</a:t>
            </a:r>
            <a:r>
              <a:rPr lang="tr-TR" dirty="0" err="1"/>
              <a:t>Internship</a:t>
            </a:r>
            <a:r>
              <a:rPr lang="tr-TR" dirty="0"/>
              <a:t> </a:t>
            </a:r>
            <a:r>
              <a:rPr lang="tr-TR" dirty="0" err="1"/>
              <a:t>Process</a:t>
            </a:r>
            <a:endParaRPr lang="tr-TR" dirty="0"/>
          </a:p>
        </p:txBody>
      </p:sp>
      <p:pic>
        <p:nvPicPr>
          <p:cNvPr id="7" name="Graphic 6" descr="Eğitim">
            <a:extLst>
              <a:ext uri="{FF2B5EF4-FFF2-40B4-BE49-F238E27FC236}">
                <a16:creationId xmlns:a16="http://schemas.microsoft.com/office/drawing/2014/main" id="{E9B1E382-31C9-20A4-DFBE-A7C713647F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8727" y="396939"/>
            <a:ext cx="3870261" cy="3870261"/>
          </a:xfrm>
          <a:prstGeom prst="rect">
            <a:avLst/>
          </a:prstGeom>
        </p:spPr>
      </p:pic>
      <p:sp>
        <p:nvSpPr>
          <p:cNvPr id="3" name="İçerik Yer Tutucusu 2">
            <a:extLst>
              <a:ext uri="{FF2B5EF4-FFF2-40B4-BE49-F238E27FC236}">
                <a16:creationId xmlns:a16="http://schemas.microsoft.com/office/drawing/2014/main" id="{BE5EEBC9-07C8-5A57-514F-197F0D000231}"/>
              </a:ext>
            </a:extLst>
          </p:cNvPr>
          <p:cNvSpPr>
            <a:spLocks noGrp="1"/>
          </p:cNvSpPr>
          <p:nvPr>
            <p:ph idx="1"/>
          </p:nvPr>
        </p:nvSpPr>
        <p:spPr>
          <a:xfrm>
            <a:off x="6553200" y="399684"/>
            <a:ext cx="4800600" cy="3867516"/>
          </a:xfrm>
        </p:spPr>
        <p:txBody>
          <a:bodyPr anchor="ctr">
            <a:normAutofit/>
          </a:bodyPr>
          <a:lstStyle/>
          <a:p>
            <a:r>
              <a:rPr lang="en-US" sz="1800" b="0" i="0" dirty="0">
                <a:solidFill>
                  <a:schemeClr val="tx2"/>
                </a:solidFill>
                <a:effectLst/>
                <a:latin typeface="Söhne"/>
              </a:rPr>
              <a:t>Students should add the course </a:t>
            </a:r>
            <a:r>
              <a:rPr lang="tr-TR" sz="1800" b="1" i="1" dirty="0">
                <a:solidFill>
                  <a:schemeClr val="tx2"/>
                </a:solidFill>
                <a:latin typeface="Söhne"/>
              </a:rPr>
              <a:t>S</a:t>
            </a:r>
            <a:r>
              <a:rPr lang="en-US" sz="1800" b="1" i="1" dirty="0">
                <a:solidFill>
                  <a:schemeClr val="tx2"/>
                </a:solidFill>
                <a:effectLst/>
                <a:latin typeface="Söhne"/>
              </a:rPr>
              <a:t>ENG30</a:t>
            </a:r>
            <a:r>
              <a:rPr lang="tr-TR" sz="1800" b="1" i="1" dirty="0">
                <a:solidFill>
                  <a:schemeClr val="tx2"/>
                </a:solidFill>
                <a:effectLst/>
                <a:latin typeface="Söhne"/>
              </a:rPr>
              <a:t>0</a:t>
            </a:r>
            <a:r>
              <a:rPr lang="en-US" sz="1800" b="1" i="1" dirty="0">
                <a:solidFill>
                  <a:schemeClr val="tx2"/>
                </a:solidFill>
                <a:effectLst/>
                <a:latin typeface="Söhne"/>
              </a:rPr>
              <a:t> Industrial Practice I </a:t>
            </a:r>
            <a:r>
              <a:rPr lang="en-US" sz="1800" b="0" i="0" dirty="0">
                <a:solidFill>
                  <a:schemeClr val="tx2"/>
                </a:solidFill>
                <a:effectLst/>
                <a:latin typeface="Söhne"/>
              </a:rPr>
              <a:t>to their course registration if it is their first internship period </a:t>
            </a:r>
            <a:r>
              <a:rPr lang="en-US" sz="1800" b="1" i="0" u="sng" dirty="0">
                <a:solidFill>
                  <a:schemeClr val="tx2"/>
                </a:solidFill>
                <a:effectLst/>
                <a:latin typeface="Söhne"/>
              </a:rPr>
              <a:t>in the Fall semester</a:t>
            </a:r>
            <a:r>
              <a:rPr lang="en-US" sz="1800" b="0" i="0" dirty="0">
                <a:solidFill>
                  <a:schemeClr val="tx2"/>
                </a:solidFill>
                <a:effectLst/>
                <a:latin typeface="Söhne"/>
              </a:rPr>
              <a:t> following the internship period. If it is their second internship period, they should add the course </a:t>
            </a:r>
            <a:r>
              <a:rPr lang="tr-TR" sz="1800" b="1" i="1" dirty="0">
                <a:solidFill>
                  <a:schemeClr val="tx2"/>
                </a:solidFill>
                <a:latin typeface="Söhne"/>
              </a:rPr>
              <a:t>S</a:t>
            </a:r>
            <a:r>
              <a:rPr lang="en-US" sz="1800" b="1" i="1" dirty="0">
                <a:solidFill>
                  <a:schemeClr val="tx2"/>
                </a:solidFill>
                <a:effectLst/>
                <a:latin typeface="Söhne"/>
              </a:rPr>
              <a:t>ENG400 Industrial Practice II</a:t>
            </a:r>
            <a:r>
              <a:rPr lang="en-US" sz="1800" b="0" i="0" dirty="0">
                <a:solidFill>
                  <a:schemeClr val="tx2"/>
                </a:solidFill>
                <a:effectLst/>
                <a:latin typeface="Söhne"/>
              </a:rPr>
              <a:t>. If students have completed two internships, they can select both courses.</a:t>
            </a:r>
            <a:endParaRPr lang="tr-TR" sz="1800" dirty="0">
              <a:solidFill>
                <a:schemeClr val="tx2"/>
              </a:solidFill>
            </a:endParaRPr>
          </a:p>
        </p:txBody>
      </p:sp>
    </p:spTree>
    <p:extLst>
      <p:ext uri="{BB962C8B-B14F-4D97-AF65-F5344CB8AC3E}">
        <p14:creationId xmlns:p14="http://schemas.microsoft.com/office/powerpoint/2010/main" val="404507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Magnifying glass showing decling performance">
            <a:extLst>
              <a:ext uri="{FF2B5EF4-FFF2-40B4-BE49-F238E27FC236}">
                <a16:creationId xmlns:a16="http://schemas.microsoft.com/office/drawing/2014/main" id="{E3D2B69C-2DCE-4C90-8E44-D24908F08BA9}"/>
              </a:ext>
            </a:extLst>
          </p:cNvPr>
          <p:cNvPicPr>
            <a:picLocks noChangeAspect="1"/>
          </p:cNvPicPr>
          <p:nvPr/>
        </p:nvPicPr>
        <p:blipFill rotWithShape="1">
          <a:blip r:embed="rId3">
            <a:alphaModFix/>
          </a:blip>
          <a:srcRect t="1218" r="-1" b="14507"/>
          <a:stretch/>
        </p:blipFill>
        <p:spPr>
          <a:xfrm>
            <a:off x="20" y="1376"/>
            <a:ext cx="12188932" cy="6856624"/>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34DFAD4-5984-F724-2746-4521D66F2889}"/>
              </a:ext>
            </a:extLst>
          </p:cNvPr>
          <p:cNvSpPr>
            <a:spLocks noGrp="1"/>
          </p:cNvSpPr>
          <p:nvPr>
            <p:ph type="title"/>
          </p:nvPr>
        </p:nvSpPr>
        <p:spPr>
          <a:xfrm>
            <a:off x="281377" y="1225285"/>
            <a:ext cx="4958128" cy="3755144"/>
          </a:xfrm>
        </p:spPr>
        <p:txBody>
          <a:bodyPr vert="horz" lIns="91440" tIns="45720" rIns="91440" bIns="45720" rtlCol="0" anchor="b">
            <a:normAutofit/>
          </a:bodyPr>
          <a:lstStyle/>
          <a:p>
            <a:r>
              <a:rPr lang="en-US" sz="5400" dirty="0">
                <a:solidFill>
                  <a:schemeClr val="tx1">
                    <a:lumMod val="95000"/>
                    <a:lumOff val="5000"/>
                  </a:schemeClr>
                </a:solidFill>
              </a:rPr>
              <a:t>Evaluation</a:t>
            </a:r>
          </a:p>
        </p:txBody>
      </p:sp>
    </p:spTree>
    <p:extLst>
      <p:ext uri="{BB962C8B-B14F-4D97-AF65-F5344CB8AC3E}">
        <p14:creationId xmlns:p14="http://schemas.microsoft.com/office/powerpoint/2010/main" val="245357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Başlık 1">
            <a:extLst>
              <a:ext uri="{FF2B5EF4-FFF2-40B4-BE49-F238E27FC236}">
                <a16:creationId xmlns:a16="http://schemas.microsoft.com/office/drawing/2014/main" id="{C851B312-56B2-6865-1085-AA0DA5ADBDB3}"/>
              </a:ext>
            </a:extLst>
          </p:cNvPr>
          <p:cNvSpPr>
            <a:spLocks noGrp="1"/>
          </p:cNvSpPr>
          <p:nvPr>
            <p:ph type="title"/>
          </p:nvPr>
        </p:nvSpPr>
        <p:spPr>
          <a:xfrm>
            <a:off x="838201" y="559813"/>
            <a:ext cx="10348146" cy="1283471"/>
          </a:xfrm>
        </p:spPr>
        <p:txBody>
          <a:bodyPr anchor="t">
            <a:normAutofit/>
          </a:bodyPr>
          <a:lstStyle/>
          <a:p>
            <a:r>
              <a:rPr lang="tr-TR" dirty="0">
                <a:solidFill>
                  <a:schemeClr val="tx2"/>
                </a:solidFill>
              </a:rPr>
              <a:t>Evaluation</a:t>
            </a:r>
          </a:p>
        </p:txBody>
      </p:sp>
      <p:pic>
        <p:nvPicPr>
          <p:cNvPr id="15" name="Picture 14">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5" name="İçerik Yer Tutucusu 2">
            <a:extLst>
              <a:ext uri="{FF2B5EF4-FFF2-40B4-BE49-F238E27FC236}">
                <a16:creationId xmlns:a16="http://schemas.microsoft.com/office/drawing/2014/main" id="{4DFACD7A-D782-2ABF-CED9-3B52DFB4361D}"/>
              </a:ext>
            </a:extLst>
          </p:cNvPr>
          <p:cNvGraphicFramePr>
            <a:graphicFrameLocks noGrp="1"/>
          </p:cNvGraphicFramePr>
          <p:nvPr>
            <p:ph idx="1"/>
            <p:extLst>
              <p:ext uri="{D42A27DB-BD31-4B8C-83A1-F6EECF244321}">
                <p14:modId xmlns:p14="http://schemas.microsoft.com/office/powerpoint/2010/main" val="3782904293"/>
              </p:ext>
            </p:extLst>
          </p:nvPr>
        </p:nvGraphicFramePr>
        <p:xfrm>
          <a:off x="1197268" y="1843284"/>
          <a:ext cx="10156531" cy="4333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5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Başlık 1">
            <a:extLst>
              <a:ext uri="{FF2B5EF4-FFF2-40B4-BE49-F238E27FC236}">
                <a16:creationId xmlns:a16="http://schemas.microsoft.com/office/drawing/2014/main" id="{FFBB0806-8A66-936C-A0F1-5540AD7A27E3}"/>
              </a:ext>
            </a:extLst>
          </p:cNvPr>
          <p:cNvSpPr>
            <a:spLocks noGrp="1"/>
          </p:cNvSpPr>
          <p:nvPr>
            <p:ph type="title"/>
          </p:nvPr>
        </p:nvSpPr>
        <p:spPr>
          <a:xfrm>
            <a:off x="838201" y="559813"/>
            <a:ext cx="10348146" cy="1283471"/>
          </a:xfrm>
        </p:spPr>
        <p:txBody>
          <a:bodyPr anchor="t">
            <a:normAutofit/>
          </a:bodyPr>
          <a:lstStyle/>
          <a:p>
            <a:r>
              <a:rPr lang="tr-TR" dirty="0">
                <a:solidFill>
                  <a:schemeClr val="tx2"/>
                </a:solidFill>
              </a:rPr>
              <a:t>Evaluation</a:t>
            </a:r>
          </a:p>
        </p:txBody>
      </p:sp>
      <p:pic>
        <p:nvPicPr>
          <p:cNvPr id="15" name="Picture 14">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5" name="İçerik Yer Tutucusu 2">
            <a:extLst>
              <a:ext uri="{FF2B5EF4-FFF2-40B4-BE49-F238E27FC236}">
                <a16:creationId xmlns:a16="http://schemas.microsoft.com/office/drawing/2014/main" id="{99D67FAB-58B9-D2F7-28B7-8612DAA63AA6}"/>
              </a:ext>
            </a:extLst>
          </p:cNvPr>
          <p:cNvGraphicFramePr>
            <a:graphicFrameLocks noGrp="1"/>
          </p:cNvGraphicFramePr>
          <p:nvPr>
            <p:ph idx="1"/>
            <p:extLst>
              <p:ext uri="{D42A27DB-BD31-4B8C-83A1-F6EECF244321}">
                <p14:modId xmlns:p14="http://schemas.microsoft.com/office/powerpoint/2010/main" val="3358358156"/>
              </p:ext>
            </p:extLst>
          </p:nvPr>
        </p:nvGraphicFramePr>
        <p:xfrm>
          <a:off x="263235" y="1302327"/>
          <a:ext cx="11540837" cy="55556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819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Many question marks on black background">
            <a:extLst>
              <a:ext uri="{FF2B5EF4-FFF2-40B4-BE49-F238E27FC236}">
                <a16:creationId xmlns:a16="http://schemas.microsoft.com/office/drawing/2014/main" id="{02A51480-B871-7200-FEF3-E838460BD2F2}"/>
              </a:ext>
            </a:extLst>
          </p:cNvPr>
          <p:cNvPicPr>
            <a:picLocks noChangeAspect="1"/>
          </p:cNvPicPr>
          <p:nvPr/>
        </p:nvPicPr>
        <p:blipFill rotWithShape="1">
          <a:blip r:embed="rId3">
            <a:alphaModFix/>
          </a:blip>
          <a:srcRect t="7782" r="-1" b="-1"/>
          <a:stretch/>
        </p:blipFill>
        <p:spPr>
          <a:xfrm>
            <a:off x="20" y="1376"/>
            <a:ext cx="12188932" cy="6856624"/>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0F8B51-09B2-5485-C9E7-295C24FA37A6}"/>
              </a:ext>
            </a:extLst>
          </p:cNvPr>
          <p:cNvSpPr>
            <a:spLocks noGrp="1"/>
          </p:cNvSpPr>
          <p:nvPr>
            <p:ph type="title"/>
          </p:nvPr>
        </p:nvSpPr>
        <p:spPr>
          <a:xfrm>
            <a:off x="1005654" y="565846"/>
            <a:ext cx="4958128" cy="3755144"/>
          </a:xfrm>
        </p:spPr>
        <p:txBody>
          <a:bodyPr vert="horz" lIns="91440" tIns="45720" rIns="91440" bIns="45720" rtlCol="0" anchor="b">
            <a:normAutofit/>
          </a:bodyPr>
          <a:lstStyle/>
          <a:p>
            <a:r>
              <a:rPr lang="en-US" sz="5400" dirty="0">
                <a:solidFill>
                  <a:srgbClr val="FFFFFF"/>
                </a:solidFill>
              </a:rPr>
              <a:t>Frequently Asked Questions </a:t>
            </a:r>
          </a:p>
        </p:txBody>
      </p:sp>
    </p:spTree>
    <p:extLst>
      <p:ext uri="{BB962C8B-B14F-4D97-AF65-F5344CB8AC3E}">
        <p14:creationId xmlns:p14="http://schemas.microsoft.com/office/powerpoint/2010/main" val="3128189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9"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0941FEF-AA71-8FFA-7FEC-95FE629CBF6E}"/>
              </a:ext>
            </a:extLst>
          </p:cNvPr>
          <p:cNvSpPr>
            <a:spLocks noGrp="1"/>
          </p:cNvSpPr>
          <p:nvPr>
            <p:ph type="title"/>
          </p:nvPr>
        </p:nvSpPr>
        <p:spPr>
          <a:xfrm>
            <a:off x="838201" y="559813"/>
            <a:ext cx="2819399" cy="5577934"/>
          </a:xfrm>
        </p:spPr>
        <p:txBody>
          <a:bodyPr>
            <a:normAutofit/>
          </a:bodyPr>
          <a:lstStyle/>
          <a:p>
            <a:r>
              <a:rPr lang="tr-TR" sz="3700" dirty="0" err="1"/>
              <a:t>Frequently</a:t>
            </a:r>
            <a:r>
              <a:rPr lang="tr-TR" sz="3700" dirty="0"/>
              <a:t> </a:t>
            </a:r>
            <a:r>
              <a:rPr lang="tr-TR" sz="3700" dirty="0" err="1"/>
              <a:t>Asked</a:t>
            </a:r>
            <a:r>
              <a:rPr lang="tr-TR" sz="3700" dirty="0"/>
              <a:t> </a:t>
            </a:r>
            <a:r>
              <a:rPr lang="tr-TR" sz="3700" dirty="0" err="1"/>
              <a:t>Questions</a:t>
            </a:r>
            <a:r>
              <a:rPr lang="tr-TR" sz="3700" dirty="0"/>
              <a:t> </a:t>
            </a:r>
          </a:p>
        </p:txBody>
      </p:sp>
      <p:graphicFrame>
        <p:nvGraphicFramePr>
          <p:cNvPr id="21" name="İçerik Yer Tutucusu 2">
            <a:extLst>
              <a:ext uri="{FF2B5EF4-FFF2-40B4-BE49-F238E27FC236}">
                <a16:creationId xmlns:a16="http://schemas.microsoft.com/office/drawing/2014/main" id="{2BA23806-9B9A-80BE-782B-F2C6D837B336}"/>
              </a:ext>
            </a:extLst>
          </p:cNvPr>
          <p:cNvGraphicFramePr>
            <a:graphicFrameLocks noGrp="1"/>
          </p:cNvGraphicFramePr>
          <p:nvPr>
            <p:ph idx="1"/>
            <p:extLst>
              <p:ext uri="{D42A27DB-BD31-4B8C-83A1-F6EECF244321}">
                <p14:modId xmlns:p14="http://schemas.microsoft.com/office/powerpoint/2010/main" val="494689159"/>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344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Pen placed on top of a signature line">
            <a:extLst>
              <a:ext uri="{FF2B5EF4-FFF2-40B4-BE49-F238E27FC236}">
                <a16:creationId xmlns:a16="http://schemas.microsoft.com/office/drawing/2014/main" id="{7EBA8CD7-3EE8-5B25-72D5-E5116682ECE3}"/>
              </a:ext>
            </a:extLst>
          </p:cNvPr>
          <p:cNvPicPr>
            <a:picLocks noChangeAspect="1"/>
          </p:cNvPicPr>
          <p:nvPr/>
        </p:nvPicPr>
        <p:blipFill rotWithShape="1">
          <a:blip r:embed="rId2"/>
          <a:srcRect l="10455" r="1" b="1"/>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5931D83-CC0F-D643-81FE-D8A060650C74}"/>
              </a:ext>
            </a:extLst>
          </p:cNvPr>
          <p:cNvSpPr>
            <a:spLocks noGrp="1"/>
          </p:cNvSpPr>
          <p:nvPr>
            <p:ph type="title"/>
          </p:nvPr>
        </p:nvSpPr>
        <p:spPr>
          <a:xfrm>
            <a:off x="838200" y="4876800"/>
            <a:ext cx="10003218" cy="1219200"/>
          </a:xfrm>
        </p:spPr>
        <p:txBody>
          <a:bodyPr>
            <a:normAutofit/>
          </a:bodyPr>
          <a:lstStyle/>
          <a:p>
            <a:r>
              <a:rPr lang="en-US" dirty="0"/>
              <a:t>Frequently Asked Questions </a:t>
            </a:r>
            <a:endParaRPr lang="tr-TR" dirty="0"/>
          </a:p>
        </p:txBody>
      </p:sp>
      <p:sp>
        <p:nvSpPr>
          <p:cNvPr id="3" name="İçerik Yer Tutucusu 2">
            <a:extLst>
              <a:ext uri="{FF2B5EF4-FFF2-40B4-BE49-F238E27FC236}">
                <a16:creationId xmlns:a16="http://schemas.microsoft.com/office/drawing/2014/main" id="{C1B49816-A697-44AF-1515-EAADC430F261}"/>
              </a:ext>
            </a:extLst>
          </p:cNvPr>
          <p:cNvSpPr>
            <a:spLocks noGrp="1"/>
          </p:cNvSpPr>
          <p:nvPr>
            <p:ph idx="1"/>
          </p:nvPr>
        </p:nvSpPr>
        <p:spPr>
          <a:xfrm>
            <a:off x="6553200" y="399684"/>
            <a:ext cx="4800600" cy="3935986"/>
          </a:xfrm>
        </p:spPr>
        <p:txBody>
          <a:bodyPr anchor="ctr">
            <a:normAutofit/>
          </a:bodyPr>
          <a:lstStyle/>
          <a:p>
            <a:pPr>
              <a:lnSpc>
                <a:spcPct val="100000"/>
              </a:lnSpc>
            </a:pPr>
            <a:r>
              <a:rPr lang="en-US" sz="1500" b="0" i="0" dirty="0">
                <a:solidFill>
                  <a:schemeClr val="tx2"/>
                </a:solidFill>
                <a:effectLst/>
                <a:latin typeface="Söhne"/>
              </a:rPr>
              <a:t>If you want to do an internship abroad, what should you do? </a:t>
            </a:r>
            <a:endParaRPr lang="tr-TR" sz="1500" b="0" i="0" dirty="0">
              <a:solidFill>
                <a:schemeClr val="tx2"/>
              </a:solidFill>
              <a:effectLst/>
              <a:latin typeface="Söhne"/>
            </a:endParaRPr>
          </a:p>
          <a:p>
            <a:pPr lvl="1">
              <a:lnSpc>
                <a:spcPct val="100000"/>
              </a:lnSpc>
            </a:pPr>
            <a:r>
              <a:rPr lang="en-US" sz="1500" b="0" i="0" dirty="0">
                <a:solidFill>
                  <a:schemeClr val="tx2"/>
                </a:solidFill>
                <a:effectLst/>
                <a:latin typeface="Söhne"/>
              </a:rPr>
              <a:t> Students who will do an internship abroad must </a:t>
            </a:r>
            <a:r>
              <a:rPr lang="en-US" sz="1500" b="1" i="0" dirty="0">
                <a:solidFill>
                  <a:schemeClr val="accent3"/>
                </a:solidFill>
                <a:effectLst/>
                <a:latin typeface="Söhne"/>
              </a:rPr>
              <a:t>submit a letter stating that they will cover their own expenses and obligations, including travel, accommodation, insurance costs related to their internship abroad, along with an invitation and acceptance letter from the internship location </a:t>
            </a:r>
            <a:r>
              <a:rPr lang="en-US" sz="1500" b="0" i="0" dirty="0">
                <a:solidFill>
                  <a:schemeClr val="tx2"/>
                </a:solidFill>
                <a:effectLst/>
                <a:latin typeface="Söhne"/>
              </a:rPr>
              <a:t>to </a:t>
            </a:r>
            <a:r>
              <a:rPr lang="en-US" sz="1500" b="0" i="0" dirty="0">
                <a:solidFill>
                  <a:schemeClr val="accent1"/>
                </a:solidFill>
                <a:effectLst/>
                <a:latin typeface="Söhne"/>
              </a:rPr>
              <a:t>the relevant assistants </a:t>
            </a:r>
            <a:r>
              <a:rPr lang="en-US" sz="1500" b="0" i="0" u="sng" dirty="0">
                <a:solidFill>
                  <a:schemeClr val="accent1"/>
                </a:solidFill>
                <a:effectLst/>
                <a:latin typeface="Söhne"/>
              </a:rPr>
              <a:t>at least 1 month </a:t>
            </a:r>
            <a:r>
              <a:rPr lang="en-US" sz="1500" b="0" i="0" dirty="0">
                <a:solidFill>
                  <a:schemeClr val="accent1"/>
                </a:solidFill>
                <a:effectLst/>
                <a:latin typeface="Söhne"/>
              </a:rPr>
              <a:t>before the start date of the internship</a:t>
            </a:r>
            <a:r>
              <a:rPr lang="en-US" sz="1500" b="0" i="0" dirty="0">
                <a:solidFill>
                  <a:schemeClr val="tx2"/>
                </a:solidFill>
                <a:effectLst/>
                <a:latin typeface="Söhne"/>
              </a:rPr>
              <a:t>. </a:t>
            </a:r>
            <a:endParaRPr lang="tr-TR" sz="1500" dirty="0">
              <a:solidFill>
                <a:schemeClr val="tx2"/>
              </a:solidFill>
              <a:latin typeface="Söhne"/>
            </a:endParaRPr>
          </a:p>
          <a:p>
            <a:pPr lvl="1">
              <a:lnSpc>
                <a:spcPct val="100000"/>
              </a:lnSpc>
            </a:pPr>
            <a:r>
              <a:rPr lang="en-US" sz="1500" b="0" i="0" dirty="0">
                <a:solidFill>
                  <a:schemeClr val="tx2"/>
                </a:solidFill>
                <a:effectLst/>
                <a:latin typeface="Söhne"/>
              </a:rPr>
              <a:t>Students who do internships abroad must also provide the relevant assistants with a document from the internship location indicating the scope, work, and duration of the internship, in addition to the required documents, upon their return to the country after completing the internship.</a:t>
            </a:r>
            <a:endParaRPr lang="tr-TR" sz="1500" dirty="0">
              <a:solidFill>
                <a:schemeClr val="tx2"/>
              </a:solidFill>
            </a:endParaRPr>
          </a:p>
        </p:txBody>
      </p:sp>
    </p:spTree>
    <p:extLst>
      <p:ext uri="{BB962C8B-B14F-4D97-AF65-F5344CB8AC3E}">
        <p14:creationId xmlns:p14="http://schemas.microsoft.com/office/powerpoint/2010/main" val="1800655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1">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0" name="Rectangle 23">
            <a:extLst>
              <a:ext uri="{FF2B5EF4-FFF2-40B4-BE49-F238E27FC236}">
                <a16:creationId xmlns:a16="http://schemas.microsoft.com/office/drawing/2014/main" id="{84B9546E-20BE-462C-8BE8-4EBDB46F8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5">
            <a:extLst>
              <a:ext uri="{FF2B5EF4-FFF2-40B4-BE49-F238E27FC236}">
                <a16:creationId xmlns:a16="http://schemas.microsoft.com/office/drawing/2014/main" id="{DFE5D2E8-C366-48AC-97AE-18C67E4EF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4D0002C-B15B-6EE4-310A-DA4BA0550A97}"/>
              </a:ext>
            </a:extLst>
          </p:cNvPr>
          <p:cNvSpPr>
            <a:spLocks noGrp="1"/>
          </p:cNvSpPr>
          <p:nvPr>
            <p:ph type="title"/>
          </p:nvPr>
        </p:nvSpPr>
        <p:spPr>
          <a:xfrm>
            <a:off x="1198182" y="381000"/>
            <a:ext cx="10003218" cy="1600124"/>
          </a:xfrm>
        </p:spPr>
        <p:txBody>
          <a:bodyPr>
            <a:normAutofit/>
          </a:bodyPr>
          <a:lstStyle/>
          <a:p>
            <a:pPr algn="ctr"/>
            <a:r>
              <a:rPr lang="en-US" dirty="0">
                <a:latin typeface="Rockwell" panose="02060603020205020403" pitchFamily="18" charset="0"/>
              </a:rPr>
              <a:t>Internship Commission</a:t>
            </a:r>
            <a:endParaRPr lang="tr-TR" dirty="0">
              <a:latin typeface="Rockwell" panose="02060603020205020403" pitchFamily="18" charset="0"/>
            </a:endParaRPr>
          </a:p>
        </p:txBody>
      </p:sp>
      <p:graphicFrame>
        <p:nvGraphicFramePr>
          <p:cNvPr id="5" name="İçerik Yer Tutucusu 2">
            <a:extLst>
              <a:ext uri="{FF2B5EF4-FFF2-40B4-BE49-F238E27FC236}">
                <a16:creationId xmlns:a16="http://schemas.microsoft.com/office/drawing/2014/main" id="{4F044CE2-6049-7F16-FFDE-3AF416ED7B25}"/>
              </a:ext>
            </a:extLst>
          </p:cNvPr>
          <p:cNvGraphicFramePr>
            <a:graphicFrameLocks noGrp="1"/>
          </p:cNvGraphicFramePr>
          <p:nvPr>
            <p:ph idx="1"/>
            <p:extLst>
              <p:ext uri="{D42A27DB-BD31-4B8C-83A1-F6EECF244321}">
                <p14:modId xmlns:p14="http://schemas.microsoft.com/office/powerpoint/2010/main" val="764144465"/>
              </p:ext>
            </p:extLst>
          </p:nvPr>
        </p:nvGraphicFramePr>
        <p:xfrm>
          <a:off x="96983" y="2362124"/>
          <a:ext cx="11256818" cy="4315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5272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EB614023-3F38-44EB-8ABB-B52E5B9E2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8C5F9310-ED3E-45B9-9D97-AC0F2C890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Two telephones communicating">
            <a:extLst>
              <a:ext uri="{FF2B5EF4-FFF2-40B4-BE49-F238E27FC236}">
                <a16:creationId xmlns:a16="http://schemas.microsoft.com/office/drawing/2014/main" id="{12CBCDDC-1BA5-410B-C3F8-6F3A31CAEBD7}"/>
              </a:ext>
            </a:extLst>
          </p:cNvPr>
          <p:cNvPicPr>
            <a:picLocks noChangeAspect="1"/>
          </p:cNvPicPr>
          <p:nvPr/>
        </p:nvPicPr>
        <p:blipFill rotWithShape="1">
          <a:blip r:embed="rId3">
            <a:alphaModFix/>
          </a:blip>
          <a:srcRect b="25015"/>
          <a:stretch/>
        </p:blipFill>
        <p:spPr>
          <a:xfrm>
            <a:off x="20" y="1376"/>
            <a:ext cx="12191980" cy="6856624"/>
          </a:xfrm>
          <a:prstGeom prst="rect">
            <a:avLst/>
          </a:prstGeom>
        </p:spPr>
      </p:pic>
      <p:sp>
        <p:nvSpPr>
          <p:cNvPr id="17" name="Rectangle 16">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61"/>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23AB2D4-FA84-0ACB-6D00-5F33DA7FDBC4}"/>
              </a:ext>
            </a:extLst>
          </p:cNvPr>
          <p:cNvSpPr>
            <a:spLocks noGrp="1"/>
          </p:cNvSpPr>
          <p:nvPr>
            <p:ph type="title"/>
          </p:nvPr>
        </p:nvSpPr>
        <p:spPr>
          <a:xfrm>
            <a:off x="996275" y="3523512"/>
            <a:ext cx="6198566" cy="2603208"/>
          </a:xfrm>
        </p:spPr>
        <p:txBody>
          <a:bodyPr vert="horz" lIns="91440" tIns="45720" rIns="91440" bIns="45720" rtlCol="0" anchor="b">
            <a:normAutofit/>
          </a:bodyPr>
          <a:lstStyle/>
          <a:p>
            <a:r>
              <a:rPr lang="en-US" sz="5400">
                <a:solidFill>
                  <a:srgbClr val="FFFFFF"/>
                </a:solidFill>
              </a:rPr>
              <a:t>Contact</a:t>
            </a:r>
          </a:p>
        </p:txBody>
      </p:sp>
    </p:spTree>
    <p:extLst>
      <p:ext uri="{BB962C8B-B14F-4D97-AF65-F5344CB8AC3E}">
        <p14:creationId xmlns:p14="http://schemas.microsoft.com/office/powerpoint/2010/main" val="1437939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Person holding mouse">
            <a:extLst>
              <a:ext uri="{FF2B5EF4-FFF2-40B4-BE49-F238E27FC236}">
                <a16:creationId xmlns:a16="http://schemas.microsoft.com/office/drawing/2014/main" id="{38194BC4-7E9C-6C98-3053-797F60C2BA19}"/>
              </a:ext>
            </a:extLst>
          </p:cNvPr>
          <p:cNvPicPr>
            <a:picLocks noChangeAspect="1"/>
          </p:cNvPicPr>
          <p:nvPr/>
        </p:nvPicPr>
        <p:blipFill rotWithShape="1">
          <a:blip r:embed="rId2"/>
          <a:srcRect l="6921" r="3534" b="1"/>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C5A7FC2-F784-1CBA-0DBE-A10742AB4938}"/>
              </a:ext>
            </a:extLst>
          </p:cNvPr>
          <p:cNvSpPr>
            <a:spLocks noGrp="1"/>
          </p:cNvSpPr>
          <p:nvPr>
            <p:ph type="title"/>
          </p:nvPr>
        </p:nvSpPr>
        <p:spPr>
          <a:xfrm>
            <a:off x="838200" y="4876800"/>
            <a:ext cx="10003218" cy="1219200"/>
          </a:xfrm>
        </p:spPr>
        <p:txBody>
          <a:bodyPr>
            <a:normAutofit/>
          </a:bodyPr>
          <a:lstStyle/>
          <a:p>
            <a:r>
              <a:rPr lang="tr-TR"/>
              <a:t>Contact</a:t>
            </a:r>
            <a:endParaRPr lang="tr-TR" dirty="0"/>
          </a:p>
        </p:txBody>
      </p:sp>
      <p:sp>
        <p:nvSpPr>
          <p:cNvPr id="3" name="İçerik Yer Tutucusu 2">
            <a:extLst>
              <a:ext uri="{FF2B5EF4-FFF2-40B4-BE49-F238E27FC236}">
                <a16:creationId xmlns:a16="http://schemas.microsoft.com/office/drawing/2014/main" id="{FD0E460D-42E8-DE6F-E214-629C67521477}"/>
              </a:ext>
            </a:extLst>
          </p:cNvPr>
          <p:cNvSpPr>
            <a:spLocks noGrp="1"/>
          </p:cNvSpPr>
          <p:nvPr>
            <p:ph idx="1"/>
          </p:nvPr>
        </p:nvSpPr>
        <p:spPr>
          <a:xfrm>
            <a:off x="6553200" y="399684"/>
            <a:ext cx="4800600" cy="3935986"/>
          </a:xfrm>
        </p:spPr>
        <p:txBody>
          <a:bodyPr anchor="ctr">
            <a:normAutofit/>
          </a:bodyPr>
          <a:lstStyle/>
          <a:p>
            <a:pPr>
              <a:lnSpc>
                <a:spcPct val="100000"/>
              </a:lnSpc>
            </a:pPr>
            <a:r>
              <a:rPr lang="en-US" sz="1800" dirty="0">
                <a:solidFill>
                  <a:schemeClr val="tx2"/>
                </a:solidFill>
              </a:rPr>
              <a:t>If you have any questions regarding the internship</a:t>
            </a:r>
            <a:r>
              <a:rPr lang="tr-TR" sz="1800" dirty="0">
                <a:solidFill>
                  <a:schemeClr val="tx2"/>
                </a:solidFill>
              </a:rPr>
              <a:t> </a:t>
            </a:r>
            <a:r>
              <a:rPr lang="tr-TR" sz="1800" dirty="0" err="1">
                <a:solidFill>
                  <a:schemeClr val="tx2"/>
                </a:solidFill>
              </a:rPr>
              <a:t>send</a:t>
            </a:r>
            <a:r>
              <a:rPr lang="tr-TR" sz="1800" dirty="0">
                <a:solidFill>
                  <a:schemeClr val="tx2"/>
                </a:solidFill>
              </a:rPr>
              <a:t> a mail </a:t>
            </a:r>
            <a:r>
              <a:rPr lang="tr-TR" sz="1800" dirty="0" err="1">
                <a:solidFill>
                  <a:schemeClr val="tx2"/>
                </a:solidFill>
              </a:rPr>
              <a:t>to</a:t>
            </a:r>
            <a:r>
              <a:rPr lang="tr-TR" sz="1800" dirty="0">
                <a:solidFill>
                  <a:schemeClr val="tx2"/>
                </a:solidFill>
              </a:rPr>
              <a:t> sengaybuinternship@gmail.com;</a:t>
            </a:r>
            <a:endParaRPr lang="en-US" sz="1800" dirty="0">
              <a:solidFill>
                <a:schemeClr val="tx2"/>
              </a:solidFill>
            </a:endParaRPr>
          </a:p>
          <a:p>
            <a:pPr lvl="1">
              <a:lnSpc>
                <a:spcPct val="100000"/>
              </a:lnSpc>
            </a:pPr>
            <a:r>
              <a:rPr lang="en-US" sz="1800" dirty="0">
                <a:solidFill>
                  <a:schemeClr val="tx2"/>
                </a:solidFill>
              </a:rPr>
              <a:t>Please introduce yourself (Student ID, full name) in your message.</a:t>
            </a:r>
          </a:p>
          <a:p>
            <a:pPr lvl="1">
              <a:lnSpc>
                <a:spcPct val="100000"/>
              </a:lnSpc>
            </a:pPr>
            <a:r>
              <a:rPr lang="en-US" sz="1800" dirty="0">
                <a:solidFill>
                  <a:schemeClr val="tx2"/>
                </a:solidFill>
              </a:rPr>
              <a:t>When </a:t>
            </a:r>
            <a:r>
              <a:rPr lang="tr-TR" sz="1800" dirty="0" err="1">
                <a:solidFill>
                  <a:schemeClr val="tx2"/>
                </a:solidFill>
              </a:rPr>
              <a:t>you</a:t>
            </a:r>
            <a:r>
              <a:rPr lang="tr-TR" sz="1800" dirty="0">
                <a:solidFill>
                  <a:schemeClr val="tx2"/>
                </a:solidFill>
              </a:rPr>
              <a:t> </a:t>
            </a:r>
            <a:r>
              <a:rPr lang="tr-TR" sz="1800" dirty="0" err="1">
                <a:solidFill>
                  <a:schemeClr val="tx2"/>
                </a:solidFill>
              </a:rPr>
              <a:t>send</a:t>
            </a:r>
            <a:r>
              <a:rPr lang="tr-TR" sz="1800" dirty="0">
                <a:solidFill>
                  <a:schemeClr val="tx2"/>
                </a:solidFill>
              </a:rPr>
              <a:t> an </a:t>
            </a:r>
            <a:r>
              <a:rPr lang="tr-TR" sz="1800" dirty="0" err="1">
                <a:solidFill>
                  <a:schemeClr val="tx2"/>
                </a:solidFill>
              </a:rPr>
              <a:t>email</a:t>
            </a:r>
            <a:r>
              <a:rPr lang="tr-TR" sz="1800" dirty="0">
                <a:solidFill>
                  <a:schemeClr val="tx2"/>
                </a:solidFill>
              </a:rPr>
              <a:t> </a:t>
            </a:r>
            <a:r>
              <a:rPr lang="tr-TR" sz="1800" dirty="0" err="1">
                <a:solidFill>
                  <a:schemeClr val="tx2"/>
                </a:solidFill>
              </a:rPr>
              <a:t>to</a:t>
            </a:r>
            <a:r>
              <a:rPr lang="tr-TR" sz="1800" dirty="0">
                <a:solidFill>
                  <a:schemeClr val="tx2"/>
                </a:solidFill>
              </a:rPr>
              <a:t> </a:t>
            </a:r>
            <a:r>
              <a:rPr lang="tr-TR" sz="1800" dirty="0" err="1">
                <a:solidFill>
                  <a:schemeClr val="tx2"/>
                </a:solidFill>
              </a:rPr>
              <a:t>the</a:t>
            </a:r>
            <a:r>
              <a:rPr lang="tr-TR" sz="1800" dirty="0">
                <a:solidFill>
                  <a:schemeClr val="tx2"/>
                </a:solidFill>
              </a:rPr>
              <a:t> </a:t>
            </a:r>
            <a:r>
              <a:rPr lang="tr-TR" sz="1800" dirty="0" err="1">
                <a:solidFill>
                  <a:schemeClr val="tx2"/>
                </a:solidFill>
              </a:rPr>
              <a:t>address</a:t>
            </a:r>
            <a:r>
              <a:rPr lang="tr-TR" sz="1800" dirty="0">
                <a:solidFill>
                  <a:schemeClr val="tx2"/>
                </a:solidFill>
              </a:rPr>
              <a:t> </a:t>
            </a:r>
            <a:r>
              <a:rPr lang="tr-TR" sz="1800" dirty="0" err="1">
                <a:solidFill>
                  <a:schemeClr val="tx2"/>
                </a:solidFill>
              </a:rPr>
              <a:t>above</a:t>
            </a:r>
            <a:r>
              <a:rPr lang="tr-TR" sz="1800" dirty="0">
                <a:solidFill>
                  <a:schemeClr val="tx2"/>
                </a:solidFill>
              </a:rPr>
              <a:t>, </a:t>
            </a:r>
            <a:r>
              <a:rPr lang="tr-TR" sz="1800" dirty="0" err="1">
                <a:solidFill>
                  <a:schemeClr val="tx2"/>
                </a:solidFill>
              </a:rPr>
              <a:t>you</a:t>
            </a:r>
            <a:r>
              <a:rPr lang="tr-TR" sz="1800" dirty="0">
                <a:solidFill>
                  <a:schemeClr val="tx2"/>
                </a:solidFill>
              </a:rPr>
              <a:t> </a:t>
            </a:r>
            <a:r>
              <a:rPr lang="tr-TR" sz="1800" dirty="0" err="1">
                <a:solidFill>
                  <a:schemeClr val="tx2"/>
                </a:solidFill>
              </a:rPr>
              <a:t>will</a:t>
            </a:r>
            <a:r>
              <a:rPr lang="tr-TR" sz="1800" dirty="0">
                <a:solidFill>
                  <a:schemeClr val="tx2"/>
                </a:solidFill>
              </a:rPr>
              <a:t> be </a:t>
            </a:r>
            <a:r>
              <a:rPr lang="tr-TR" sz="1800" dirty="0" err="1">
                <a:solidFill>
                  <a:schemeClr val="tx2"/>
                </a:solidFill>
              </a:rPr>
              <a:t>able</a:t>
            </a:r>
            <a:r>
              <a:rPr lang="tr-TR" sz="1800" dirty="0">
                <a:solidFill>
                  <a:schemeClr val="tx2"/>
                </a:solidFill>
              </a:rPr>
              <a:t> </a:t>
            </a:r>
            <a:r>
              <a:rPr lang="tr-TR" sz="1800" dirty="0" err="1">
                <a:solidFill>
                  <a:schemeClr val="tx2"/>
                </a:solidFill>
              </a:rPr>
              <a:t>to</a:t>
            </a:r>
            <a:r>
              <a:rPr lang="tr-TR" sz="1800" dirty="0">
                <a:solidFill>
                  <a:schemeClr val="tx2"/>
                </a:solidFill>
              </a:rPr>
              <a:t> </a:t>
            </a:r>
            <a:r>
              <a:rPr lang="tr-TR" sz="1800" dirty="0" err="1">
                <a:solidFill>
                  <a:schemeClr val="tx2"/>
                </a:solidFill>
              </a:rPr>
              <a:t>reach</a:t>
            </a:r>
            <a:r>
              <a:rPr lang="en-US" sz="1800" dirty="0">
                <a:solidFill>
                  <a:schemeClr val="tx2"/>
                </a:solidFill>
              </a:rPr>
              <a:t> all assistants in the commission in a single email</a:t>
            </a:r>
            <a:r>
              <a:rPr lang="tr-TR" sz="1800" dirty="0">
                <a:solidFill>
                  <a:schemeClr val="tx2"/>
                </a:solidFill>
              </a:rPr>
              <a:t>.</a:t>
            </a:r>
            <a:endParaRPr lang="en-US" sz="1800" dirty="0">
              <a:solidFill>
                <a:schemeClr val="tx2"/>
              </a:solidFill>
            </a:endParaRPr>
          </a:p>
          <a:p>
            <a:pPr lvl="1">
              <a:lnSpc>
                <a:spcPct val="100000"/>
              </a:lnSpc>
            </a:pPr>
            <a:r>
              <a:rPr lang="en-US" sz="1800" dirty="0">
                <a:solidFill>
                  <a:schemeClr val="tx2"/>
                </a:solidFill>
              </a:rPr>
              <a:t>Clearly state the subject of the email.</a:t>
            </a:r>
          </a:p>
          <a:p>
            <a:pPr lvl="1">
              <a:lnSpc>
                <a:spcPct val="100000"/>
              </a:lnSpc>
            </a:pPr>
            <a:r>
              <a:rPr lang="en-US" sz="1800" dirty="0">
                <a:solidFill>
                  <a:schemeClr val="tx2"/>
                </a:solidFill>
              </a:rPr>
              <a:t>For example: </a:t>
            </a:r>
            <a:r>
              <a:rPr lang="tr-TR" sz="1800" dirty="0">
                <a:solidFill>
                  <a:schemeClr val="tx2"/>
                </a:solidFill>
              </a:rPr>
              <a:t>«</a:t>
            </a:r>
            <a:r>
              <a:rPr lang="en-US" sz="1800" b="1" i="1" dirty="0">
                <a:solidFill>
                  <a:schemeClr val="tx2"/>
                </a:solidFill>
              </a:rPr>
              <a:t>Regarding Internship Inquiry</a:t>
            </a:r>
            <a:r>
              <a:rPr lang="tr-TR" sz="1800" dirty="0">
                <a:solidFill>
                  <a:schemeClr val="tx2"/>
                </a:solidFill>
              </a:rPr>
              <a:t>» </a:t>
            </a:r>
            <a:r>
              <a:rPr lang="tr-TR" sz="1800" dirty="0" err="1">
                <a:solidFill>
                  <a:schemeClr val="tx2"/>
                </a:solidFill>
              </a:rPr>
              <a:t>or</a:t>
            </a:r>
            <a:r>
              <a:rPr lang="tr-TR" sz="1800" dirty="0">
                <a:solidFill>
                  <a:schemeClr val="tx2"/>
                </a:solidFill>
              </a:rPr>
              <a:t> «</a:t>
            </a:r>
            <a:r>
              <a:rPr lang="tr-TR" sz="1800" b="1" i="1" dirty="0">
                <a:solidFill>
                  <a:schemeClr val="tx2"/>
                </a:solidFill>
              </a:rPr>
              <a:t>Staj Hakkında</a:t>
            </a:r>
            <a:r>
              <a:rPr lang="tr-TR" sz="1800" dirty="0">
                <a:solidFill>
                  <a:schemeClr val="tx2"/>
                </a:solidFill>
              </a:rPr>
              <a:t>»</a:t>
            </a:r>
          </a:p>
        </p:txBody>
      </p:sp>
    </p:spTree>
    <p:extLst>
      <p:ext uri="{BB962C8B-B14F-4D97-AF65-F5344CB8AC3E}">
        <p14:creationId xmlns:p14="http://schemas.microsoft.com/office/powerpoint/2010/main" val="159461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Infinite question marks in 3D rendering">
            <a:extLst>
              <a:ext uri="{FF2B5EF4-FFF2-40B4-BE49-F238E27FC236}">
                <a16:creationId xmlns:a16="http://schemas.microsoft.com/office/drawing/2014/main" id="{8984C174-4036-AA09-1A6E-AECC32F3B955}"/>
              </a:ext>
            </a:extLst>
          </p:cNvPr>
          <p:cNvPicPr>
            <a:picLocks noChangeAspect="1"/>
          </p:cNvPicPr>
          <p:nvPr/>
        </p:nvPicPr>
        <p:blipFill rotWithShape="1">
          <a:blip r:embed="rId3">
            <a:alphaModFix/>
          </a:blip>
          <a:srcRect t="15726" r="-1" b="-1"/>
          <a:stretch/>
        </p:blipFill>
        <p:spPr>
          <a:xfrm>
            <a:off x="20" y="1376"/>
            <a:ext cx="12188932" cy="6856624"/>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095E96-319D-4055-AD99-41FEB4030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E5EBF7A8-B42B-4EC3-B442-9B2D1902A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7" y="1546521"/>
            <a:ext cx="6327656" cy="4016078"/>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B0FFE1D-2CB2-F3DD-DD31-19B093D87730}"/>
              </a:ext>
            </a:extLst>
          </p:cNvPr>
          <p:cNvSpPr>
            <a:spLocks noGrp="1"/>
          </p:cNvSpPr>
          <p:nvPr>
            <p:ph type="title"/>
          </p:nvPr>
        </p:nvSpPr>
        <p:spPr>
          <a:xfrm>
            <a:off x="1005654" y="1828800"/>
            <a:ext cx="4958128" cy="2209800"/>
          </a:xfrm>
        </p:spPr>
        <p:txBody>
          <a:bodyPr vert="horz" lIns="91440" tIns="45720" rIns="91440" bIns="45720" rtlCol="0" anchor="b">
            <a:normAutofit/>
          </a:bodyPr>
          <a:lstStyle/>
          <a:p>
            <a:r>
              <a:rPr lang="en-US" dirty="0">
                <a:solidFill>
                  <a:srgbClr val="FFFFFF"/>
                </a:solidFill>
              </a:rPr>
              <a:t>Question &amp; Answer</a:t>
            </a:r>
          </a:p>
        </p:txBody>
      </p:sp>
    </p:spTree>
    <p:extLst>
      <p:ext uri="{BB962C8B-B14F-4D97-AF65-F5344CB8AC3E}">
        <p14:creationId xmlns:p14="http://schemas.microsoft.com/office/powerpoint/2010/main" val="3414669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8A245AC3-2A12-4EC5-90F0-635CC8C2C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1E2F09B-BB20-4BE5-AB02-3EB3D1DC4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Close up image of hands applauding">
            <a:extLst>
              <a:ext uri="{FF2B5EF4-FFF2-40B4-BE49-F238E27FC236}">
                <a16:creationId xmlns:a16="http://schemas.microsoft.com/office/drawing/2014/main" id="{F15E5936-F8BE-8C71-252B-667D3648480F}"/>
              </a:ext>
            </a:extLst>
          </p:cNvPr>
          <p:cNvPicPr>
            <a:picLocks noChangeAspect="1"/>
          </p:cNvPicPr>
          <p:nvPr/>
        </p:nvPicPr>
        <p:blipFill rotWithShape="1">
          <a:blip r:embed="rId3">
            <a:alphaModFix/>
          </a:blip>
          <a:srcRect t="594" r="-1" b="15131"/>
          <a:stretch/>
        </p:blipFill>
        <p:spPr>
          <a:xfrm>
            <a:off x="20" y="1376"/>
            <a:ext cx="12188932" cy="6856624"/>
          </a:xfrm>
          <a:prstGeom prst="rect">
            <a:avLst/>
          </a:prstGeom>
        </p:spPr>
      </p:pic>
      <p:sp>
        <p:nvSpPr>
          <p:cNvPr id="16" name="Rectangle 15">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0952"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BA2F37-388F-4D5A-9ABF-F0ADA6CB8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4352" y="1546522"/>
            <a:ext cx="6327657" cy="4003971"/>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6DAD23D2-6BEF-470D-992C-8B2BC3BF4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61296" y="1546522"/>
            <a:ext cx="6327656" cy="4016078"/>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A43B6AF-973F-4532-9947-795C1B1F04C1}"/>
              </a:ext>
            </a:extLst>
          </p:cNvPr>
          <p:cNvSpPr>
            <a:spLocks noGrp="1"/>
          </p:cNvSpPr>
          <p:nvPr>
            <p:ph type="title"/>
          </p:nvPr>
        </p:nvSpPr>
        <p:spPr>
          <a:xfrm>
            <a:off x="6248401" y="1828799"/>
            <a:ext cx="5105400" cy="2491199"/>
          </a:xfrm>
        </p:spPr>
        <p:txBody>
          <a:bodyPr vert="horz" lIns="91440" tIns="45720" rIns="91440" bIns="45720" rtlCol="0" anchor="b">
            <a:normAutofit/>
          </a:bodyPr>
          <a:lstStyle/>
          <a:p>
            <a:r>
              <a:rPr lang="en-US">
                <a:solidFill>
                  <a:srgbClr val="FFFFFF"/>
                </a:solidFill>
              </a:rPr>
              <a:t>Thank You for Your Attention</a:t>
            </a:r>
          </a:p>
        </p:txBody>
      </p:sp>
    </p:spTree>
    <p:extLst>
      <p:ext uri="{BB962C8B-B14F-4D97-AF65-F5344CB8AC3E}">
        <p14:creationId xmlns:p14="http://schemas.microsoft.com/office/powerpoint/2010/main" val="3192525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descr="Wires Linked To Core Router">
            <a:extLst>
              <a:ext uri="{FF2B5EF4-FFF2-40B4-BE49-F238E27FC236}">
                <a16:creationId xmlns:a16="http://schemas.microsoft.com/office/drawing/2014/main" id="{D7585B34-D47D-C752-3E8D-67F49476D42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t="111" r="-1" b="192"/>
          <a:stretch/>
        </p:blipFill>
        <p:spPr>
          <a:xfrm>
            <a:off x="20" y="1376"/>
            <a:ext cx="12191980" cy="6856624"/>
          </a:xfrm>
          <a:prstGeom prst="rect">
            <a:avLst/>
          </a:prstGeom>
        </p:spPr>
      </p:pic>
      <p:sp>
        <p:nvSpPr>
          <p:cNvPr id="16" name="Rectangle 15">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0FD69EF-BC19-20BE-6334-FE0905A9D9FD}"/>
              </a:ext>
            </a:extLst>
          </p:cNvPr>
          <p:cNvSpPr>
            <a:spLocks noGrp="1"/>
          </p:cNvSpPr>
          <p:nvPr>
            <p:ph type="title"/>
          </p:nvPr>
        </p:nvSpPr>
        <p:spPr>
          <a:xfrm>
            <a:off x="1162530" y="475131"/>
            <a:ext cx="10190071" cy="1515091"/>
          </a:xfrm>
        </p:spPr>
        <p:txBody>
          <a:bodyPr vert="horz" lIns="91440" tIns="45720" rIns="91440" bIns="45720" rtlCol="0" anchor="b">
            <a:normAutofit/>
          </a:bodyPr>
          <a:lstStyle/>
          <a:p>
            <a:pPr algn="ctr"/>
            <a:r>
              <a:rPr lang="en-US" sz="6000" dirty="0">
                <a:solidFill>
                  <a:srgbClr val="FFFFFF"/>
                </a:solidFill>
                <a:latin typeface="Rockwell" panose="02060603020205020403" pitchFamily="18" charset="0"/>
              </a:rPr>
              <a:t>General Information</a:t>
            </a:r>
          </a:p>
        </p:txBody>
      </p:sp>
    </p:spTree>
    <p:extLst>
      <p:ext uri="{BB962C8B-B14F-4D97-AF65-F5344CB8AC3E}">
        <p14:creationId xmlns:p14="http://schemas.microsoft.com/office/powerpoint/2010/main" val="229680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Glasses on top of a book">
            <a:extLst>
              <a:ext uri="{FF2B5EF4-FFF2-40B4-BE49-F238E27FC236}">
                <a16:creationId xmlns:a16="http://schemas.microsoft.com/office/drawing/2014/main" id="{830AB446-9584-9FBC-43CE-E9CE38AF1E13}"/>
              </a:ext>
            </a:extLst>
          </p:cNvPr>
          <p:cNvPicPr>
            <a:picLocks noChangeAspect="1"/>
          </p:cNvPicPr>
          <p:nvPr/>
        </p:nvPicPr>
        <p:blipFill rotWithShape="1">
          <a:blip r:embed="rId2"/>
          <a:srcRect r="11124" b="-2"/>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18DC8E6-677D-EBA3-3D2F-21BFCF4DF687}"/>
              </a:ext>
            </a:extLst>
          </p:cNvPr>
          <p:cNvSpPr>
            <a:spLocks noGrp="1"/>
          </p:cNvSpPr>
          <p:nvPr>
            <p:ph type="title"/>
          </p:nvPr>
        </p:nvSpPr>
        <p:spPr>
          <a:xfrm>
            <a:off x="838200" y="4876800"/>
            <a:ext cx="10003218" cy="1219200"/>
          </a:xfrm>
        </p:spPr>
        <p:txBody>
          <a:bodyPr>
            <a:normAutofit/>
          </a:bodyPr>
          <a:lstStyle/>
          <a:p>
            <a:r>
              <a:rPr lang="tr-TR" dirty="0"/>
              <a:t>General Information</a:t>
            </a:r>
          </a:p>
        </p:txBody>
      </p:sp>
      <p:sp>
        <p:nvSpPr>
          <p:cNvPr id="3" name="İçerik Yer Tutucusu 2">
            <a:extLst>
              <a:ext uri="{FF2B5EF4-FFF2-40B4-BE49-F238E27FC236}">
                <a16:creationId xmlns:a16="http://schemas.microsoft.com/office/drawing/2014/main" id="{42ED60E1-8ABE-5531-01DB-CE337A12C8FD}"/>
              </a:ext>
            </a:extLst>
          </p:cNvPr>
          <p:cNvSpPr>
            <a:spLocks noGrp="1"/>
          </p:cNvSpPr>
          <p:nvPr>
            <p:ph idx="1"/>
          </p:nvPr>
        </p:nvSpPr>
        <p:spPr>
          <a:xfrm>
            <a:off x="6553200" y="399684"/>
            <a:ext cx="4800600" cy="3935986"/>
          </a:xfrm>
        </p:spPr>
        <p:txBody>
          <a:bodyPr anchor="ctr">
            <a:normAutofit/>
          </a:bodyPr>
          <a:lstStyle/>
          <a:p>
            <a:r>
              <a:rPr lang="en-US" sz="1800" dirty="0">
                <a:solidFill>
                  <a:schemeClr val="tx2"/>
                </a:solidFill>
              </a:rPr>
              <a:t>Our students </a:t>
            </a:r>
            <a:r>
              <a:rPr lang="en-US" sz="1800" b="1" dirty="0">
                <a:solidFill>
                  <a:schemeClr val="tx2"/>
                </a:solidFill>
              </a:rPr>
              <a:t>must</a:t>
            </a:r>
            <a:r>
              <a:rPr lang="en-US" sz="1800" dirty="0">
                <a:solidFill>
                  <a:schemeClr val="tx2"/>
                </a:solidFill>
              </a:rPr>
              <a:t> do 2 </a:t>
            </a:r>
            <a:r>
              <a:rPr lang="en-US" sz="1800" b="1" i="1" dirty="0">
                <a:solidFill>
                  <a:schemeClr val="tx2"/>
                </a:solidFill>
              </a:rPr>
              <a:t>(20 + 20 working days) </a:t>
            </a:r>
            <a:r>
              <a:rPr lang="en-US" sz="1800" dirty="0">
                <a:solidFill>
                  <a:schemeClr val="tx2"/>
                </a:solidFill>
              </a:rPr>
              <a:t>internships to graduate. (A student has the right to </a:t>
            </a:r>
            <a:r>
              <a:rPr lang="en-US" sz="1800" i="1" dirty="0">
                <a:solidFill>
                  <a:schemeClr val="accent1"/>
                </a:solidFill>
              </a:rPr>
              <a:t>get insurance from the school for a total of 60 working days</a:t>
            </a:r>
            <a:r>
              <a:rPr lang="en-US" sz="1800" dirty="0">
                <a:solidFill>
                  <a:schemeClr val="tx2"/>
                </a:solidFill>
              </a:rPr>
              <a:t>. Those who have </a:t>
            </a:r>
            <a:r>
              <a:rPr lang="en-US" sz="1800" i="1" dirty="0">
                <a:solidFill>
                  <a:schemeClr val="accent1"/>
                </a:solidFill>
              </a:rPr>
              <a:t>unsuccessful internships or those who will do voluntary internships will not be able to get more insurance</a:t>
            </a:r>
            <a:r>
              <a:rPr lang="en-US" sz="1800" i="1" dirty="0">
                <a:solidFill>
                  <a:schemeClr val="tx2"/>
                </a:solidFill>
              </a:rPr>
              <a:t> </a:t>
            </a:r>
            <a:r>
              <a:rPr lang="en-US" sz="1800" dirty="0">
                <a:solidFill>
                  <a:schemeClr val="tx2"/>
                </a:solidFill>
              </a:rPr>
              <a:t>from the school when they exceed this limit).</a:t>
            </a:r>
            <a:endParaRPr lang="tr-TR" sz="1800" dirty="0">
              <a:solidFill>
                <a:schemeClr val="tx2"/>
              </a:solidFill>
            </a:endParaRPr>
          </a:p>
        </p:txBody>
      </p:sp>
    </p:spTree>
    <p:extLst>
      <p:ext uri="{BB962C8B-B14F-4D97-AF65-F5344CB8AC3E}">
        <p14:creationId xmlns:p14="http://schemas.microsoft.com/office/powerpoint/2010/main" val="404480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0C96CB6-3880-40E6-A4BF-F64E7D1E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7EE712D-0B6A-4C2B-E709-40A30A92C866}"/>
              </a:ext>
            </a:extLst>
          </p:cNvPr>
          <p:cNvSpPr>
            <a:spLocks noGrp="1"/>
          </p:cNvSpPr>
          <p:nvPr>
            <p:ph type="title"/>
          </p:nvPr>
        </p:nvSpPr>
        <p:spPr>
          <a:xfrm>
            <a:off x="838201" y="559813"/>
            <a:ext cx="2819399" cy="5577934"/>
          </a:xfrm>
        </p:spPr>
        <p:txBody>
          <a:bodyPr>
            <a:normAutofit/>
          </a:bodyPr>
          <a:lstStyle/>
          <a:p>
            <a:r>
              <a:rPr lang="tr-TR" sz="3400" dirty="0"/>
              <a:t>General Information</a:t>
            </a:r>
          </a:p>
        </p:txBody>
      </p:sp>
      <p:graphicFrame>
        <p:nvGraphicFramePr>
          <p:cNvPr id="5" name="İçerik Yer Tutucusu 2">
            <a:extLst>
              <a:ext uri="{FF2B5EF4-FFF2-40B4-BE49-F238E27FC236}">
                <a16:creationId xmlns:a16="http://schemas.microsoft.com/office/drawing/2014/main" id="{7E38F65B-0472-17A1-0F5D-76E1477BA170}"/>
              </a:ext>
            </a:extLst>
          </p:cNvPr>
          <p:cNvGraphicFramePr>
            <a:graphicFrameLocks noGrp="1"/>
          </p:cNvGraphicFramePr>
          <p:nvPr>
            <p:ph idx="1"/>
            <p:extLst>
              <p:ext uri="{D42A27DB-BD31-4B8C-83A1-F6EECF244321}">
                <p14:modId xmlns:p14="http://schemas.microsoft.com/office/powerpoint/2010/main" val="1649940017"/>
              </p:ext>
            </p:extLst>
          </p:nvPr>
        </p:nvGraphicFramePr>
        <p:xfrm>
          <a:off x="4807223" y="457200"/>
          <a:ext cx="7003777" cy="640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7965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One in a crowd">
            <a:extLst>
              <a:ext uri="{FF2B5EF4-FFF2-40B4-BE49-F238E27FC236}">
                <a16:creationId xmlns:a16="http://schemas.microsoft.com/office/drawing/2014/main" id="{366047C3-9E3D-970F-A7FF-9E1FFB0ED158}"/>
              </a:ext>
            </a:extLst>
          </p:cNvPr>
          <p:cNvPicPr>
            <a:picLocks noChangeAspect="1"/>
          </p:cNvPicPr>
          <p:nvPr/>
        </p:nvPicPr>
        <p:blipFill rotWithShape="1">
          <a:blip r:embed="rId2"/>
          <a:srcRect r="-3" b="606"/>
          <a:stretch/>
        </p:blipFill>
        <p:spPr>
          <a:xfrm>
            <a:off x="3048" y="10"/>
            <a:ext cx="6195372" cy="4618233"/>
          </a:xfrm>
          <a:prstGeom prst="rect">
            <a:avLst/>
          </a:prstGeom>
        </p:spPr>
      </p:pic>
      <p:sp>
        <p:nvSpPr>
          <p:cNvPr id="13" name="Rectangle 12">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55" y="4596020"/>
            <a:ext cx="12191999" cy="2274195"/>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42CA94E-1686-13B5-B667-CA9E062F5D31}"/>
              </a:ext>
            </a:extLst>
          </p:cNvPr>
          <p:cNvSpPr>
            <a:spLocks noGrp="1"/>
          </p:cNvSpPr>
          <p:nvPr>
            <p:ph type="title"/>
          </p:nvPr>
        </p:nvSpPr>
        <p:spPr>
          <a:xfrm>
            <a:off x="838200" y="4876800"/>
            <a:ext cx="10003218" cy="1219200"/>
          </a:xfrm>
        </p:spPr>
        <p:txBody>
          <a:bodyPr>
            <a:normAutofit/>
          </a:bodyPr>
          <a:lstStyle/>
          <a:p>
            <a:r>
              <a:rPr lang="tr-TR" dirty="0"/>
              <a:t>WARNING</a:t>
            </a:r>
          </a:p>
        </p:txBody>
      </p:sp>
      <p:sp>
        <p:nvSpPr>
          <p:cNvPr id="3" name="İçerik Yer Tutucusu 2">
            <a:extLst>
              <a:ext uri="{FF2B5EF4-FFF2-40B4-BE49-F238E27FC236}">
                <a16:creationId xmlns:a16="http://schemas.microsoft.com/office/drawing/2014/main" id="{D44F8A59-BDF3-454A-0E64-8CBC20D68886}"/>
              </a:ext>
            </a:extLst>
          </p:cNvPr>
          <p:cNvSpPr>
            <a:spLocks noGrp="1"/>
          </p:cNvSpPr>
          <p:nvPr>
            <p:ph idx="1"/>
          </p:nvPr>
        </p:nvSpPr>
        <p:spPr>
          <a:xfrm>
            <a:off x="6345382" y="207818"/>
            <a:ext cx="5638800" cy="4127852"/>
          </a:xfrm>
        </p:spPr>
        <p:txBody>
          <a:bodyPr anchor="ctr">
            <a:normAutofit/>
          </a:bodyPr>
          <a:lstStyle/>
          <a:p>
            <a:r>
              <a:rPr lang="en-US" sz="2400" dirty="0">
                <a:solidFill>
                  <a:schemeClr val="tx2"/>
                </a:solidFill>
              </a:rPr>
              <a:t>To be eligible for </a:t>
            </a:r>
            <a:r>
              <a:rPr lang="tr-TR" sz="2400" b="1" i="1" dirty="0">
                <a:solidFill>
                  <a:schemeClr val="tx2"/>
                </a:solidFill>
              </a:rPr>
              <a:t>S</a:t>
            </a:r>
            <a:r>
              <a:rPr lang="en-US" sz="2400" b="1" i="1" dirty="0">
                <a:solidFill>
                  <a:schemeClr val="tx2"/>
                </a:solidFill>
              </a:rPr>
              <a:t>ENG300</a:t>
            </a:r>
            <a:r>
              <a:rPr lang="en-US" sz="2400" dirty="0">
                <a:solidFill>
                  <a:schemeClr val="tx2"/>
                </a:solidFill>
              </a:rPr>
              <a:t>you must have earned at least </a:t>
            </a:r>
            <a:r>
              <a:rPr lang="en-US" sz="2400" b="1" dirty="0">
                <a:solidFill>
                  <a:schemeClr val="tx2"/>
                </a:solidFill>
              </a:rPr>
              <a:t>101 successful</a:t>
            </a:r>
            <a:r>
              <a:rPr lang="en-US" sz="2400" dirty="0">
                <a:solidFill>
                  <a:schemeClr val="tx2"/>
                </a:solidFill>
              </a:rPr>
              <a:t> ECTS credits. For </a:t>
            </a:r>
            <a:r>
              <a:rPr lang="tr-TR" sz="2400" b="1" i="1" dirty="0">
                <a:solidFill>
                  <a:schemeClr val="tx2"/>
                </a:solidFill>
              </a:rPr>
              <a:t>S</a:t>
            </a:r>
            <a:r>
              <a:rPr lang="en-US" sz="2400" b="1" i="1" dirty="0">
                <a:solidFill>
                  <a:schemeClr val="tx2"/>
                </a:solidFill>
              </a:rPr>
              <a:t>ENG400</a:t>
            </a:r>
            <a:r>
              <a:rPr lang="tr-TR" sz="2400" b="1" i="1" dirty="0">
                <a:solidFill>
                  <a:schemeClr val="tx2"/>
                </a:solidFill>
              </a:rPr>
              <a:t> </a:t>
            </a:r>
            <a:r>
              <a:rPr lang="en-US" sz="2400" dirty="0">
                <a:solidFill>
                  <a:schemeClr val="tx2"/>
                </a:solidFill>
              </a:rPr>
              <a:t>the requirement is a minimum of </a:t>
            </a:r>
            <a:r>
              <a:rPr lang="en-US" sz="2400" b="1" dirty="0">
                <a:solidFill>
                  <a:schemeClr val="tx2"/>
                </a:solidFill>
              </a:rPr>
              <a:t>149</a:t>
            </a:r>
            <a:r>
              <a:rPr lang="en-US" sz="2400" dirty="0">
                <a:solidFill>
                  <a:schemeClr val="tx2"/>
                </a:solidFill>
              </a:rPr>
              <a:t> </a:t>
            </a:r>
            <a:r>
              <a:rPr lang="en-US" sz="2400" b="1" dirty="0">
                <a:solidFill>
                  <a:schemeClr val="tx2"/>
                </a:solidFill>
              </a:rPr>
              <a:t>successful</a:t>
            </a:r>
            <a:r>
              <a:rPr lang="en-US" sz="2400" dirty="0">
                <a:solidFill>
                  <a:schemeClr val="tx2"/>
                </a:solidFill>
              </a:rPr>
              <a:t> ECTS credits. The same requirement applies to </a:t>
            </a:r>
            <a:r>
              <a:rPr lang="tr-TR" sz="2400" b="1" i="1" dirty="0">
                <a:solidFill>
                  <a:schemeClr val="tx2"/>
                </a:solidFill>
              </a:rPr>
              <a:t>V</a:t>
            </a:r>
            <a:r>
              <a:rPr lang="en-US" sz="2400" b="1" i="1" dirty="0" err="1">
                <a:solidFill>
                  <a:schemeClr val="tx2"/>
                </a:solidFill>
              </a:rPr>
              <a:t>olunteer</a:t>
            </a:r>
            <a:r>
              <a:rPr lang="en-US" sz="2400" b="1" i="1" dirty="0">
                <a:solidFill>
                  <a:schemeClr val="tx2"/>
                </a:solidFill>
              </a:rPr>
              <a:t> </a:t>
            </a:r>
            <a:r>
              <a:rPr lang="tr-TR" sz="2400" b="1" i="1" dirty="0">
                <a:solidFill>
                  <a:schemeClr val="tx2"/>
                </a:solidFill>
              </a:rPr>
              <a:t>I</a:t>
            </a:r>
            <a:r>
              <a:rPr lang="en-US" sz="2400" b="1" i="1" dirty="0" err="1">
                <a:solidFill>
                  <a:schemeClr val="tx2"/>
                </a:solidFill>
              </a:rPr>
              <a:t>nternship</a:t>
            </a:r>
            <a:r>
              <a:rPr lang="en-US" sz="2400" b="1" i="1" dirty="0">
                <a:solidFill>
                  <a:schemeClr val="tx2"/>
                </a:solidFill>
              </a:rPr>
              <a:t> </a:t>
            </a:r>
            <a:r>
              <a:rPr lang="en-US" sz="2400" dirty="0">
                <a:solidFill>
                  <a:schemeClr val="tx2"/>
                </a:solidFill>
              </a:rPr>
              <a:t>as for </a:t>
            </a:r>
            <a:r>
              <a:rPr lang="tr-TR" sz="2400" b="1" i="1" dirty="0">
                <a:solidFill>
                  <a:schemeClr val="tx2"/>
                </a:solidFill>
              </a:rPr>
              <a:t>S</a:t>
            </a:r>
            <a:r>
              <a:rPr lang="en-US" sz="2400" b="1" i="1" dirty="0">
                <a:solidFill>
                  <a:schemeClr val="tx2"/>
                </a:solidFill>
              </a:rPr>
              <a:t>ENG400</a:t>
            </a:r>
            <a:r>
              <a:rPr lang="tr-TR" sz="2400" b="1" i="1" dirty="0">
                <a:solidFill>
                  <a:schemeClr val="tx2"/>
                </a:solidFill>
              </a:rPr>
              <a:t>.</a:t>
            </a:r>
            <a:endParaRPr lang="tr-TR" sz="2400" dirty="0">
              <a:solidFill>
                <a:schemeClr val="tx2"/>
              </a:solidFill>
            </a:endParaRPr>
          </a:p>
          <a:p>
            <a:endParaRPr lang="tr-TR" sz="1800" dirty="0">
              <a:solidFill>
                <a:schemeClr val="tx2"/>
              </a:solidFill>
            </a:endParaRPr>
          </a:p>
        </p:txBody>
      </p:sp>
    </p:spTree>
    <p:extLst>
      <p:ext uri="{BB962C8B-B14F-4D97-AF65-F5344CB8AC3E}">
        <p14:creationId xmlns:p14="http://schemas.microsoft.com/office/powerpoint/2010/main" val="4192735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Başlık 1">
            <a:extLst>
              <a:ext uri="{FF2B5EF4-FFF2-40B4-BE49-F238E27FC236}">
                <a16:creationId xmlns:a16="http://schemas.microsoft.com/office/drawing/2014/main" id="{A00DEC48-9FDA-646F-B163-7B8B09BFD2CE}"/>
              </a:ext>
            </a:extLst>
          </p:cNvPr>
          <p:cNvSpPr>
            <a:spLocks noGrp="1"/>
          </p:cNvSpPr>
          <p:nvPr>
            <p:ph type="title"/>
          </p:nvPr>
        </p:nvSpPr>
        <p:spPr>
          <a:xfrm>
            <a:off x="838201" y="559813"/>
            <a:ext cx="10348146" cy="1283471"/>
          </a:xfrm>
        </p:spPr>
        <p:txBody>
          <a:bodyPr anchor="t">
            <a:normAutofit/>
          </a:bodyPr>
          <a:lstStyle/>
          <a:p>
            <a:r>
              <a:rPr lang="tr-TR" dirty="0">
                <a:solidFill>
                  <a:schemeClr val="tx2"/>
                </a:solidFill>
              </a:rPr>
              <a:t>General Information</a:t>
            </a:r>
          </a:p>
        </p:txBody>
      </p:sp>
      <p:pic>
        <p:nvPicPr>
          <p:cNvPr id="42" name="Picture 41">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7342"/>
          <a:stretch/>
        </p:blipFill>
        <p:spPr>
          <a:xfrm rot="10800000">
            <a:off x="-1" y="2719661"/>
            <a:ext cx="830249" cy="2548349"/>
          </a:xfrm>
          <a:prstGeom prst="rect">
            <a:avLst/>
          </a:prstGeom>
        </p:spPr>
      </p:pic>
      <p:graphicFrame>
        <p:nvGraphicFramePr>
          <p:cNvPr id="5" name="İçerik Yer Tutucusu 2">
            <a:extLst>
              <a:ext uri="{FF2B5EF4-FFF2-40B4-BE49-F238E27FC236}">
                <a16:creationId xmlns:a16="http://schemas.microsoft.com/office/drawing/2014/main" id="{83FDE899-68DF-9398-E9A8-6193127F58B1}"/>
              </a:ext>
            </a:extLst>
          </p:cNvPr>
          <p:cNvGraphicFramePr>
            <a:graphicFrameLocks noGrp="1"/>
          </p:cNvGraphicFramePr>
          <p:nvPr>
            <p:ph idx="1"/>
            <p:extLst>
              <p:ext uri="{D42A27DB-BD31-4B8C-83A1-F6EECF244321}">
                <p14:modId xmlns:p14="http://schemas.microsoft.com/office/powerpoint/2010/main" val="3423702752"/>
              </p:ext>
            </p:extLst>
          </p:nvPr>
        </p:nvGraphicFramePr>
        <p:xfrm>
          <a:off x="838200" y="1205345"/>
          <a:ext cx="10515600" cy="52785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8127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BlockprintVTI">
  <a:themeElements>
    <a:clrScheme name="AnalogousFromDarkSeedLeftStep">
      <a:dk1>
        <a:srgbClr val="000000"/>
      </a:dk1>
      <a:lt1>
        <a:srgbClr val="FFFFFF"/>
      </a:lt1>
      <a:dk2>
        <a:srgbClr val="1F2D36"/>
      </a:dk2>
      <a:lt2>
        <a:srgbClr val="E2E8E2"/>
      </a:lt2>
      <a:accent1>
        <a:srgbClr val="C54BC1"/>
      </a:accent1>
      <a:accent2>
        <a:srgbClr val="8439B3"/>
      </a:accent2>
      <a:accent3>
        <a:srgbClr val="634BC5"/>
      </a:accent3>
      <a:accent4>
        <a:srgbClr val="3953B3"/>
      </a:accent4>
      <a:accent5>
        <a:srgbClr val="4B98C5"/>
      </a:accent5>
      <a:accent6>
        <a:srgbClr val="39B3AD"/>
      </a:accent6>
      <a:hlink>
        <a:srgbClr val="3F7BBF"/>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6185</TotalTime>
  <Words>2419</Words>
  <Application>Microsoft Office PowerPoint</Application>
  <PresentationFormat>Geniş ekran</PresentationFormat>
  <Paragraphs>178</Paragraphs>
  <Slides>43</Slides>
  <Notes>3</Notes>
  <HiddenSlides>0</HiddenSlides>
  <MMClips>1</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43</vt:i4>
      </vt:variant>
    </vt:vector>
  </HeadingPairs>
  <TitlesOfParts>
    <vt:vector size="54" baseType="lpstr">
      <vt:lpstr>Aptos</vt:lpstr>
      <vt:lpstr>Arial</vt:lpstr>
      <vt:lpstr>Avenir Next LT Pro</vt:lpstr>
      <vt:lpstr>AvenirNext LT Pro Medium</vt:lpstr>
      <vt:lpstr>Courier New</vt:lpstr>
      <vt:lpstr>Poppins</vt:lpstr>
      <vt:lpstr>Rockwell</vt:lpstr>
      <vt:lpstr>Segoe Print</vt:lpstr>
      <vt:lpstr>Söhne</vt:lpstr>
      <vt:lpstr>Wingdings</vt:lpstr>
      <vt:lpstr>BlockprintVTI</vt:lpstr>
      <vt:lpstr>Ankara Yildirim Beyazit University  Software Engineering </vt:lpstr>
      <vt:lpstr>Content</vt:lpstr>
      <vt:lpstr>Software Engineering Internship Principles</vt:lpstr>
      <vt:lpstr>Internship Commission</vt:lpstr>
      <vt:lpstr>General Information</vt:lpstr>
      <vt:lpstr>General Information</vt:lpstr>
      <vt:lpstr>General Information</vt:lpstr>
      <vt:lpstr>WARNING</vt:lpstr>
      <vt:lpstr>General Information</vt:lpstr>
      <vt:lpstr>General Information</vt:lpstr>
      <vt:lpstr>General Information</vt:lpstr>
      <vt:lpstr>Insurance by the University</vt:lpstr>
      <vt:lpstr>Pre-Internship Process</vt:lpstr>
      <vt:lpstr>Pre-Internship Process</vt:lpstr>
      <vt:lpstr>Pre-Internship Process</vt:lpstr>
      <vt:lpstr>Pre-Internship Process</vt:lpstr>
      <vt:lpstr>Pre-Internship Process</vt:lpstr>
      <vt:lpstr>Documents Required for the Pre-Internship Process and Submission Deadlines</vt:lpstr>
      <vt:lpstr>Pre-Internship Process</vt:lpstr>
      <vt:lpstr>Internship Process</vt:lpstr>
      <vt:lpstr>Internship Process</vt:lpstr>
      <vt:lpstr>Internship Process</vt:lpstr>
      <vt:lpstr>Post-Internship Process</vt:lpstr>
      <vt:lpstr>Post-Internship Process</vt:lpstr>
      <vt:lpstr>Post-Internship Process</vt:lpstr>
      <vt:lpstr>Post-Internship Process</vt:lpstr>
      <vt:lpstr>Post-Internship Process</vt:lpstr>
      <vt:lpstr>Post-Internship Process</vt:lpstr>
      <vt:lpstr>Post-Internship Process</vt:lpstr>
      <vt:lpstr>Post-Internship Process</vt:lpstr>
      <vt:lpstr>PowerPoint Sunusu</vt:lpstr>
      <vt:lpstr>Post-Internship Process</vt:lpstr>
      <vt:lpstr>Post-Internship Process</vt:lpstr>
      <vt:lpstr>Evaluation</vt:lpstr>
      <vt:lpstr>Evaluation</vt:lpstr>
      <vt:lpstr>Evaluation</vt:lpstr>
      <vt:lpstr>Frequently Asked Questions </vt:lpstr>
      <vt:lpstr>Frequently Asked Questions </vt:lpstr>
      <vt:lpstr>Frequently Asked Questions </vt:lpstr>
      <vt:lpstr>Contact</vt:lpstr>
      <vt:lpstr>Contact</vt:lpstr>
      <vt:lpstr>Question &amp; Answer</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Ankara Yildirim Beyazit University Computer Engineering</dc:title>
  <dc:creator>Pakize Sümeyye  Söylemez</dc:creator>
  <cp:lastModifiedBy>Murat Can</cp:lastModifiedBy>
  <cp:revision>22</cp:revision>
  <dcterms:created xsi:type="dcterms:W3CDTF">2024-03-22T19:44:40Z</dcterms:created>
  <dcterms:modified xsi:type="dcterms:W3CDTF">2025-04-25T13:21:17Z</dcterms:modified>
</cp:coreProperties>
</file>